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8"/>
  </p:notesMasterIdLst>
  <p:sldIdLst>
    <p:sldId id="256" r:id="rId2"/>
    <p:sldId id="257" r:id="rId3"/>
    <p:sldId id="308" r:id="rId4"/>
    <p:sldId id="307" r:id="rId5"/>
    <p:sldId id="442" r:id="rId6"/>
    <p:sldId id="443" r:id="rId7"/>
    <p:sldId id="444" r:id="rId8"/>
    <p:sldId id="258" r:id="rId9"/>
    <p:sldId id="270" r:id="rId10"/>
    <p:sldId id="273" r:id="rId11"/>
    <p:sldId id="274" r:id="rId12"/>
    <p:sldId id="445" r:id="rId13"/>
    <p:sldId id="446" r:id="rId14"/>
    <p:sldId id="275" r:id="rId15"/>
    <p:sldId id="276" r:id="rId16"/>
    <p:sldId id="277" r:id="rId17"/>
    <p:sldId id="441" r:id="rId18"/>
    <p:sldId id="278" r:id="rId19"/>
    <p:sldId id="279" r:id="rId20"/>
    <p:sldId id="280" r:id="rId21"/>
    <p:sldId id="282" r:id="rId22"/>
    <p:sldId id="283" r:id="rId23"/>
    <p:sldId id="436" r:id="rId24"/>
    <p:sldId id="437" r:id="rId25"/>
    <p:sldId id="438" r:id="rId26"/>
    <p:sldId id="439" r:id="rId27"/>
    <p:sldId id="284" r:id="rId28"/>
    <p:sldId id="286" r:id="rId29"/>
    <p:sldId id="440" r:id="rId30"/>
    <p:sldId id="285" r:id="rId31"/>
    <p:sldId id="287" r:id="rId32"/>
    <p:sldId id="288" r:id="rId33"/>
    <p:sldId id="289" r:id="rId34"/>
    <p:sldId id="318" r:id="rId35"/>
    <p:sldId id="319" r:id="rId36"/>
    <p:sldId id="290" r:id="rId37"/>
    <p:sldId id="291" r:id="rId38"/>
    <p:sldId id="305" r:id="rId39"/>
    <p:sldId id="306" r:id="rId40"/>
    <p:sldId id="316" r:id="rId41"/>
    <p:sldId id="310" r:id="rId42"/>
    <p:sldId id="311" r:id="rId43"/>
    <p:sldId id="312" r:id="rId44"/>
    <p:sldId id="313" r:id="rId45"/>
    <p:sldId id="327" r:id="rId46"/>
    <p:sldId id="328" r:id="rId47"/>
    <p:sldId id="329" r:id="rId48"/>
    <p:sldId id="330" r:id="rId49"/>
    <p:sldId id="331" r:id="rId50"/>
    <p:sldId id="332" r:id="rId51"/>
    <p:sldId id="321" r:id="rId52"/>
    <p:sldId id="333" r:id="rId53"/>
    <p:sldId id="334" r:id="rId54"/>
    <p:sldId id="309" r:id="rId55"/>
    <p:sldId id="292" r:id="rId56"/>
    <p:sldId id="293" r:id="rId57"/>
    <p:sldId id="295" r:id="rId58"/>
    <p:sldId id="294" r:id="rId59"/>
    <p:sldId id="343" r:id="rId60"/>
    <p:sldId id="296" r:id="rId61"/>
    <p:sldId id="335" r:id="rId62"/>
    <p:sldId id="336" r:id="rId63"/>
    <p:sldId id="337" r:id="rId64"/>
    <p:sldId id="339" r:id="rId65"/>
    <p:sldId id="298" r:id="rId66"/>
    <p:sldId id="299" r:id="rId67"/>
    <p:sldId id="297" r:id="rId68"/>
    <p:sldId id="301" r:id="rId69"/>
    <p:sldId id="338" r:id="rId70"/>
    <p:sldId id="344" r:id="rId71"/>
    <p:sldId id="345" r:id="rId72"/>
    <p:sldId id="302" r:id="rId73"/>
    <p:sldId id="304" r:id="rId74"/>
    <p:sldId id="303" r:id="rId75"/>
    <p:sldId id="272" r:id="rId76"/>
    <p:sldId id="266" r:id="rId77"/>
  </p:sldIdLst>
  <p:sldSz cx="9144000" cy="5143500" type="screen16x9"/>
  <p:notesSz cx="6858000" cy="9144000"/>
  <p:embeddedFontLst>
    <p:embeddedFont>
      <p:font typeface="Bebas Neue" panose="020B0604020202020204" charset="0"/>
      <p:regular r:id="rId79"/>
    </p:embeddedFont>
    <p:embeddedFont>
      <p:font typeface="Calibri" panose="020F0502020204030204" pitchFamily="34" charset="0"/>
      <p:regular r:id="rId80"/>
      <p:bold r:id="rId81"/>
      <p:italic r:id="rId82"/>
      <p:boldItalic r:id="rId83"/>
    </p:embeddedFont>
    <p:embeddedFont>
      <p:font typeface="Cambria Math" panose="02040503050406030204" pitchFamily="18" charset="0"/>
      <p:regular r:id="rId84"/>
    </p:embeddedFont>
    <p:embeddedFont>
      <p:font typeface="Lato" panose="020F0502020204030203" pitchFamily="34" charset="0"/>
      <p:regular r:id="rId85"/>
    </p:embeddedFont>
    <p:embeddedFont>
      <p:font typeface="Overlock" panose="020B0604020202020204" charset="0"/>
      <p:regular r:id="rId86"/>
      <p:bold r:id="rId87"/>
      <p:italic r:id="rId88"/>
      <p:boldItalic r:id="rId89"/>
    </p:embeddedFont>
    <p:embeddedFont>
      <p:font typeface="Roboto" panose="02000000000000000000" pitchFamily="2" charset="0"/>
      <p:regular r:id="rId90"/>
      <p:bold r:id="rId91"/>
      <p:italic r:id="rId92"/>
      <p:boldItalic r:id="rId93"/>
    </p:embeddedFont>
  </p:embeddedFontLst>
  <p:custDataLst>
    <p:tags r:id="rId9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5" roundtripDataSignature="AMtx7mjPnD0+l6NAZUrPY+SPQ6fK8n4oQ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85732" autoAdjust="0"/>
  </p:normalViewPr>
  <p:slideViewPr>
    <p:cSldViewPr snapToGrid="0">
      <p:cViewPr varScale="1">
        <p:scale>
          <a:sx n="90" d="100"/>
          <a:sy n="90" d="100"/>
        </p:scale>
        <p:origin x="636" y="84"/>
      </p:cViewPr>
      <p:guideLst>
        <p:guide orient="horz" pos="1620"/>
        <p:guide pos="2880"/>
      </p:guideLst>
    </p:cSldViewPr>
  </p:slideViewPr>
  <p:notesTextViewPr>
    <p:cViewPr>
      <p:scale>
        <a:sx n="1" d="1"/>
        <a:sy n="1" d="1"/>
      </p:scale>
      <p:origin x="0" y="0"/>
    </p:cViewPr>
  </p:notesTextViewPr>
  <p:notesViewPr>
    <p:cSldViewPr snapToGrid="0">
      <p:cViewPr varScale="1">
        <p:scale>
          <a:sx n="64" d="100"/>
          <a:sy n="64" d="100"/>
        </p:scale>
        <p:origin x="3115" y="6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6.fntdata"/><Relationship Id="rId89" Type="http://schemas.openxmlformats.org/officeDocument/2006/relationships/font" Target="fonts/font11.fntdata"/><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1.fntdata"/><Relationship Id="rId87"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4.fntdata"/><Relationship Id="rId90" Type="http://schemas.openxmlformats.org/officeDocument/2006/relationships/font" Target="fonts/font12.fntdata"/><Relationship Id="rId95"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font" Target="fonts/font15.fntdata"/><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tags" Target="tags/tag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585529-7C18-4D28-8CF6-C2581A8443B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1BA0FECE-0001-432F-980C-DED44FEFB851}">
      <dgm:prSet phldrT="[Text]" custT="1"/>
      <dgm:spPr/>
      <dgm:t>
        <a:bodyPr/>
        <a:lstStyle/>
        <a:p>
          <a:r>
            <a:rPr lang="en-US" sz="2000" dirty="0" err="1"/>
            <a:t>Identifikasi</a:t>
          </a:r>
          <a:r>
            <a:rPr lang="en-US" sz="2000" dirty="0"/>
            <a:t> "</a:t>
          </a:r>
          <a:r>
            <a:rPr lang="en-US" sz="2000" dirty="0" err="1"/>
            <a:t>titik</a:t>
          </a:r>
          <a:r>
            <a:rPr lang="en-US" sz="2000" dirty="0"/>
            <a:t> </a:t>
          </a:r>
          <a:r>
            <a:rPr lang="en-US" sz="2000" dirty="0" err="1"/>
            <a:t>sentuh</a:t>
          </a:r>
          <a:r>
            <a:rPr lang="en-US" sz="2000" dirty="0"/>
            <a:t>" data </a:t>
          </a:r>
          <a:r>
            <a:rPr lang="en-US" sz="2000" dirty="0" err="1"/>
            <a:t>dengan</a:t>
          </a:r>
          <a:r>
            <a:rPr lang="en-US" sz="2000" dirty="0"/>
            <a:t> proses </a:t>
          </a:r>
          <a:r>
            <a:rPr lang="en-US" sz="2000" dirty="0" err="1"/>
            <a:t>bisnis</a:t>
          </a:r>
          <a:endParaRPr lang="en-US" sz="2000" dirty="0"/>
        </a:p>
      </dgm:t>
    </dgm:pt>
    <dgm:pt modelId="{EC9941EE-1B13-4A95-A9FD-AA395B7C7B26}" type="parTrans" cxnId="{9CC66D9B-FC02-479F-A992-87C402099EE7}">
      <dgm:prSet/>
      <dgm:spPr/>
      <dgm:t>
        <a:bodyPr/>
        <a:lstStyle/>
        <a:p>
          <a:endParaRPr lang="en-US" sz="1600"/>
        </a:p>
      </dgm:t>
    </dgm:pt>
    <dgm:pt modelId="{27F19811-0619-44AC-B642-DADCBD42A460}" type="sibTrans" cxnId="{9CC66D9B-FC02-479F-A992-87C402099EE7}">
      <dgm:prSet/>
      <dgm:spPr/>
      <dgm:t>
        <a:bodyPr/>
        <a:lstStyle/>
        <a:p>
          <a:endParaRPr lang="en-US" sz="1600"/>
        </a:p>
      </dgm:t>
    </dgm:pt>
    <dgm:pt modelId="{577EFB50-865F-4E4F-BBC2-FF565EC404CF}">
      <dgm:prSet phldrT="[Text]" custT="1"/>
      <dgm:spPr/>
      <dgm:t>
        <a:bodyPr/>
        <a:lstStyle/>
        <a:p>
          <a:r>
            <a:rPr lang="en-US" sz="2000" dirty="0" err="1"/>
            <a:t>Penentuan</a:t>
          </a:r>
          <a:r>
            <a:rPr lang="en-US" sz="2000" dirty="0"/>
            <a:t> </a:t>
          </a:r>
          <a:r>
            <a:rPr lang="en-US" sz="2000" dirty="0" err="1"/>
            <a:t>sumber</a:t>
          </a:r>
          <a:r>
            <a:rPr lang="en-US" sz="2000" dirty="0"/>
            <a:t> </a:t>
          </a:r>
          <a:r>
            <a:rPr lang="en-US" sz="2000" dirty="0" err="1"/>
            <a:t>utama</a:t>
          </a:r>
          <a:r>
            <a:rPr lang="en-US" sz="2000" dirty="0"/>
            <a:t> data dan </a:t>
          </a:r>
          <a:r>
            <a:rPr lang="en-US" sz="2000" dirty="0" err="1"/>
            <a:t>cara</a:t>
          </a:r>
          <a:r>
            <a:rPr lang="en-US" sz="2000" dirty="0"/>
            <a:t> </a:t>
          </a:r>
          <a:r>
            <a:rPr lang="en-US" sz="2000" dirty="0" err="1"/>
            <a:t>aksesnya</a:t>
          </a:r>
          <a:endParaRPr lang="en-US" sz="2000" dirty="0"/>
        </a:p>
      </dgm:t>
    </dgm:pt>
    <dgm:pt modelId="{A5E949EF-C041-4CE8-8367-E091116929F5}" type="parTrans" cxnId="{766ED906-5D2B-4615-844A-4194628E92B6}">
      <dgm:prSet/>
      <dgm:spPr/>
      <dgm:t>
        <a:bodyPr/>
        <a:lstStyle/>
        <a:p>
          <a:endParaRPr lang="en-US" sz="1600"/>
        </a:p>
      </dgm:t>
    </dgm:pt>
    <dgm:pt modelId="{8D1B7B9B-126F-458E-A0A1-50D57CAE7C00}" type="sibTrans" cxnId="{766ED906-5D2B-4615-844A-4194628E92B6}">
      <dgm:prSet/>
      <dgm:spPr/>
      <dgm:t>
        <a:bodyPr/>
        <a:lstStyle/>
        <a:p>
          <a:endParaRPr lang="en-US" sz="1600"/>
        </a:p>
      </dgm:t>
    </dgm:pt>
    <dgm:pt modelId="{CE560D2F-D43C-458C-A1D2-2C3B9C07BCDE}">
      <dgm:prSet phldrT="[Text]" custT="1"/>
      <dgm:spPr/>
      <dgm:t>
        <a:bodyPr/>
        <a:lstStyle/>
        <a:p>
          <a:r>
            <a:rPr lang="en-US" sz="2000" dirty="0" err="1"/>
            <a:t>Asesmen</a:t>
          </a:r>
          <a:r>
            <a:rPr lang="en-US" sz="2000" dirty="0"/>
            <a:t> </a:t>
          </a:r>
          <a:r>
            <a:rPr lang="en-US" sz="2000" dirty="0" err="1"/>
            <a:t>nilai</a:t>
          </a:r>
          <a:r>
            <a:rPr lang="en-US" sz="2000" dirty="0"/>
            <a:t> </a:t>
          </a:r>
          <a:r>
            <a:rPr lang="en-US" sz="2000" dirty="0" err="1"/>
            <a:t>tambah</a:t>
          </a:r>
          <a:r>
            <a:rPr lang="en-US" sz="2000" dirty="0"/>
            <a:t> </a:t>
          </a:r>
          <a:r>
            <a:rPr lang="en-US" sz="2000" dirty="0" err="1"/>
            <a:t>bisnis</a:t>
          </a:r>
          <a:r>
            <a:rPr lang="en-US" sz="2000" dirty="0"/>
            <a:t> </a:t>
          </a:r>
          <a:r>
            <a:rPr lang="en-US" sz="2000" dirty="0" err="1"/>
            <a:t>dari</a:t>
          </a:r>
          <a:r>
            <a:rPr lang="en-US" sz="2000" dirty="0"/>
            <a:t> data</a:t>
          </a:r>
        </a:p>
      </dgm:t>
    </dgm:pt>
    <dgm:pt modelId="{55E7E166-05A1-4AE5-80E1-5D90D081F93F}" type="parTrans" cxnId="{2EB59973-2956-4CA0-9EB6-79D8E6835F2F}">
      <dgm:prSet/>
      <dgm:spPr/>
      <dgm:t>
        <a:bodyPr/>
        <a:lstStyle/>
        <a:p>
          <a:endParaRPr lang="en-US" sz="1600"/>
        </a:p>
      </dgm:t>
    </dgm:pt>
    <dgm:pt modelId="{F22E08B8-9312-4FE9-8799-EA90DA144F13}" type="sibTrans" cxnId="{2EB59973-2956-4CA0-9EB6-79D8E6835F2F}">
      <dgm:prSet/>
      <dgm:spPr/>
      <dgm:t>
        <a:bodyPr/>
        <a:lstStyle/>
        <a:p>
          <a:endParaRPr lang="en-US" sz="1600"/>
        </a:p>
      </dgm:t>
    </dgm:pt>
    <dgm:pt modelId="{346F7C31-1FEF-45FF-849B-B3F118F543D9}">
      <dgm:prSet phldrT="[Text]" custT="1"/>
      <dgm:spPr/>
      <dgm:t>
        <a:bodyPr/>
        <a:lstStyle/>
        <a:p>
          <a:r>
            <a:rPr lang="en-US" sz="2000" dirty="0" err="1"/>
            <a:t>Identifikasi</a:t>
          </a:r>
          <a:r>
            <a:rPr lang="en-US" sz="2000" dirty="0"/>
            <a:t> </a:t>
          </a:r>
          <a:r>
            <a:rPr lang="en-US" sz="2000" dirty="0" err="1"/>
            <a:t>sumber</a:t>
          </a:r>
          <a:r>
            <a:rPr lang="en-US" sz="2000" dirty="0"/>
            <a:t> data </a:t>
          </a:r>
          <a:r>
            <a:rPr lang="en-US" sz="2000" dirty="0" err="1"/>
            <a:t>tambahan</a:t>
          </a:r>
          <a:r>
            <a:rPr lang="en-US" sz="2000" dirty="0"/>
            <a:t> </a:t>
          </a:r>
          <a:r>
            <a:rPr lang="en-US" sz="2000" dirty="0" err="1"/>
            <a:t>untuk</a:t>
          </a:r>
          <a:r>
            <a:rPr lang="en-US" sz="2000" dirty="0"/>
            <a:t> </a:t>
          </a:r>
          <a:r>
            <a:rPr lang="en-US" sz="2000" dirty="0" err="1"/>
            <a:t>perbaikan</a:t>
          </a:r>
          <a:endParaRPr lang="en-US" sz="2000" dirty="0"/>
        </a:p>
      </dgm:t>
    </dgm:pt>
    <dgm:pt modelId="{D38524F4-1223-4B19-A9DF-876F299FBC32}" type="parTrans" cxnId="{3DAB9536-21F3-44D8-8802-4DEE8F69CF7D}">
      <dgm:prSet/>
      <dgm:spPr/>
      <dgm:t>
        <a:bodyPr/>
        <a:lstStyle/>
        <a:p>
          <a:endParaRPr lang="en-US" sz="1600"/>
        </a:p>
      </dgm:t>
    </dgm:pt>
    <dgm:pt modelId="{882D7AC2-216E-4A0F-AE89-2CFE34A4DBB2}" type="sibTrans" cxnId="{3DAB9536-21F3-44D8-8802-4DEE8F69CF7D}">
      <dgm:prSet/>
      <dgm:spPr/>
      <dgm:t>
        <a:bodyPr/>
        <a:lstStyle/>
        <a:p>
          <a:endParaRPr lang="en-US" sz="1600"/>
        </a:p>
      </dgm:t>
    </dgm:pt>
    <dgm:pt modelId="{007C545C-55D0-45DE-BE1F-81F52790742B}" type="pres">
      <dgm:prSet presAssocID="{FE585529-7C18-4D28-8CF6-C2581A8443B4}" presName="linear" presStyleCnt="0">
        <dgm:presLayoutVars>
          <dgm:animLvl val="lvl"/>
          <dgm:resizeHandles val="exact"/>
        </dgm:presLayoutVars>
      </dgm:prSet>
      <dgm:spPr/>
    </dgm:pt>
    <dgm:pt modelId="{0AB8ED6E-0BE2-428C-8F0C-5030DF52FFEF}" type="pres">
      <dgm:prSet presAssocID="{1BA0FECE-0001-432F-980C-DED44FEFB851}" presName="parentText" presStyleLbl="node1" presStyleIdx="0" presStyleCnt="4" custLinFactNeighborY="-11413">
        <dgm:presLayoutVars>
          <dgm:chMax val="0"/>
          <dgm:bulletEnabled val="1"/>
        </dgm:presLayoutVars>
      </dgm:prSet>
      <dgm:spPr/>
    </dgm:pt>
    <dgm:pt modelId="{CC76A28A-D151-45A2-99FA-BD13366919B2}" type="pres">
      <dgm:prSet presAssocID="{27F19811-0619-44AC-B642-DADCBD42A460}" presName="spacer" presStyleCnt="0"/>
      <dgm:spPr/>
    </dgm:pt>
    <dgm:pt modelId="{84501C7F-8BAF-4897-8928-F3B15C797254}" type="pres">
      <dgm:prSet presAssocID="{577EFB50-865F-4E4F-BBC2-FF565EC404CF}" presName="parentText" presStyleLbl="node1" presStyleIdx="1" presStyleCnt="4">
        <dgm:presLayoutVars>
          <dgm:chMax val="0"/>
          <dgm:bulletEnabled val="1"/>
        </dgm:presLayoutVars>
      </dgm:prSet>
      <dgm:spPr/>
    </dgm:pt>
    <dgm:pt modelId="{5D33E68E-EFC3-445D-AFC2-9F96AE7EBC4F}" type="pres">
      <dgm:prSet presAssocID="{8D1B7B9B-126F-458E-A0A1-50D57CAE7C00}" presName="spacer" presStyleCnt="0"/>
      <dgm:spPr/>
    </dgm:pt>
    <dgm:pt modelId="{2C672B37-326D-4003-8C71-F56C6BD524B1}" type="pres">
      <dgm:prSet presAssocID="{CE560D2F-D43C-458C-A1D2-2C3B9C07BCDE}" presName="parentText" presStyleLbl="node1" presStyleIdx="2" presStyleCnt="4">
        <dgm:presLayoutVars>
          <dgm:chMax val="0"/>
          <dgm:bulletEnabled val="1"/>
        </dgm:presLayoutVars>
      </dgm:prSet>
      <dgm:spPr/>
    </dgm:pt>
    <dgm:pt modelId="{98610A5A-DF7B-4B09-9A38-6A31BD134DB9}" type="pres">
      <dgm:prSet presAssocID="{F22E08B8-9312-4FE9-8799-EA90DA144F13}" presName="spacer" presStyleCnt="0"/>
      <dgm:spPr/>
    </dgm:pt>
    <dgm:pt modelId="{3D419823-A82F-4F03-9137-CC0F445B11BA}" type="pres">
      <dgm:prSet presAssocID="{346F7C31-1FEF-45FF-849B-B3F118F543D9}" presName="parentText" presStyleLbl="node1" presStyleIdx="3" presStyleCnt="4">
        <dgm:presLayoutVars>
          <dgm:chMax val="0"/>
          <dgm:bulletEnabled val="1"/>
        </dgm:presLayoutVars>
      </dgm:prSet>
      <dgm:spPr/>
    </dgm:pt>
  </dgm:ptLst>
  <dgm:cxnLst>
    <dgm:cxn modelId="{766ED906-5D2B-4615-844A-4194628E92B6}" srcId="{FE585529-7C18-4D28-8CF6-C2581A8443B4}" destId="{577EFB50-865F-4E4F-BBC2-FF565EC404CF}" srcOrd="1" destOrd="0" parTransId="{A5E949EF-C041-4CE8-8367-E091116929F5}" sibTransId="{8D1B7B9B-126F-458E-A0A1-50D57CAE7C00}"/>
    <dgm:cxn modelId="{AC4EA30E-EAB1-4420-8F40-3CD289B6707B}" type="presOf" srcId="{FE585529-7C18-4D28-8CF6-C2581A8443B4}" destId="{007C545C-55D0-45DE-BE1F-81F52790742B}" srcOrd="0" destOrd="0" presId="urn:microsoft.com/office/officeart/2005/8/layout/vList2"/>
    <dgm:cxn modelId="{5A8E7D16-C70C-4463-BD84-D44F5EBFA853}" type="presOf" srcId="{577EFB50-865F-4E4F-BBC2-FF565EC404CF}" destId="{84501C7F-8BAF-4897-8928-F3B15C797254}" srcOrd="0" destOrd="0" presId="urn:microsoft.com/office/officeart/2005/8/layout/vList2"/>
    <dgm:cxn modelId="{3DAB9536-21F3-44D8-8802-4DEE8F69CF7D}" srcId="{FE585529-7C18-4D28-8CF6-C2581A8443B4}" destId="{346F7C31-1FEF-45FF-849B-B3F118F543D9}" srcOrd="3" destOrd="0" parTransId="{D38524F4-1223-4B19-A9DF-876F299FBC32}" sibTransId="{882D7AC2-216E-4A0F-AE89-2CFE34A4DBB2}"/>
    <dgm:cxn modelId="{4865D23F-FFA6-44D7-AB26-60AF5394DEFB}" type="presOf" srcId="{346F7C31-1FEF-45FF-849B-B3F118F543D9}" destId="{3D419823-A82F-4F03-9137-CC0F445B11BA}" srcOrd="0" destOrd="0" presId="urn:microsoft.com/office/officeart/2005/8/layout/vList2"/>
    <dgm:cxn modelId="{161E0743-B44C-4F0D-AB72-6B5AF1AC1255}" type="presOf" srcId="{1BA0FECE-0001-432F-980C-DED44FEFB851}" destId="{0AB8ED6E-0BE2-428C-8F0C-5030DF52FFEF}" srcOrd="0" destOrd="0" presId="urn:microsoft.com/office/officeart/2005/8/layout/vList2"/>
    <dgm:cxn modelId="{2EB59973-2956-4CA0-9EB6-79D8E6835F2F}" srcId="{FE585529-7C18-4D28-8CF6-C2581A8443B4}" destId="{CE560D2F-D43C-458C-A1D2-2C3B9C07BCDE}" srcOrd="2" destOrd="0" parTransId="{55E7E166-05A1-4AE5-80E1-5D90D081F93F}" sibTransId="{F22E08B8-9312-4FE9-8799-EA90DA144F13}"/>
    <dgm:cxn modelId="{9CC66D9B-FC02-479F-A992-87C402099EE7}" srcId="{FE585529-7C18-4D28-8CF6-C2581A8443B4}" destId="{1BA0FECE-0001-432F-980C-DED44FEFB851}" srcOrd="0" destOrd="0" parTransId="{EC9941EE-1B13-4A95-A9FD-AA395B7C7B26}" sibTransId="{27F19811-0619-44AC-B642-DADCBD42A460}"/>
    <dgm:cxn modelId="{451F95B2-4ED6-4E53-B93B-308A8F29B485}" type="presOf" srcId="{CE560D2F-D43C-458C-A1D2-2C3B9C07BCDE}" destId="{2C672B37-326D-4003-8C71-F56C6BD524B1}" srcOrd="0" destOrd="0" presId="urn:microsoft.com/office/officeart/2005/8/layout/vList2"/>
    <dgm:cxn modelId="{079976E3-D892-4E9C-AF05-B80C67A6630F}" type="presParOf" srcId="{007C545C-55D0-45DE-BE1F-81F52790742B}" destId="{0AB8ED6E-0BE2-428C-8F0C-5030DF52FFEF}" srcOrd="0" destOrd="0" presId="urn:microsoft.com/office/officeart/2005/8/layout/vList2"/>
    <dgm:cxn modelId="{7D82B723-B588-4AB7-A86E-422A1A77015F}" type="presParOf" srcId="{007C545C-55D0-45DE-BE1F-81F52790742B}" destId="{CC76A28A-D151-45A2-99FA-BD13366919B2}" srcOrd="1" destOrd="0" presId="urn:microsoft.com/office/officeart/2005/8/layout/vList2"/>
    <dgm:cxn modelId="{FFA3B346-B71C-4D41-89AC-4CBFD891BD13}" type="presParOf" srcId="{007C545C-55D0-45DE-BE1F-81F52790742B}" destId="{84501C7F-8BAF-4897-8928-F3B15C797254}" srcOrd="2" destOrd="0" presId="urn:microsoft.com/office/officeart/2005/8/layout/vList2"/>
    <dgm:cxn modelId="{26256920-978A-4D2E-8C2B-D95FDC83DCFD}" type="presParOf" srcId="{007C545C-55D0-45DE-BE1F-81F52790742B}" destId="{5D33E68E-EFC3-445D-AFC2-9F96AE7EBC4F}" srcOrd="3" destOrd="0" presId="urn:microsoft.com/office/officeart/2005/8/layout/vList2"/>
    <dgm:cxn modelId="{18B71761-C835-4052-A5FA-D6108546CA26}" type="presParOf" srcId="{007C545C-55D0-45DE-BE1F-81F52790742B}" destId="{2C672B37-326D-4003-8C71-F56C6BD524B1}" srcOrd="4" destOrd="0" presId="urn:microsoft.com/office/officeart/2005/8/layout/vList2"/>
    <dgm:cxn modelId="{3321491E-43D3-4772-B9A8-03C8AA41FE84}" type="presParOf" srcId="{007C545C-55D0-45DE-BE1F-81F52790742B}" destId="{98610A5A-DF7B-4B09-9A38-6A31BD134DB9}" srcOrd="5" destOrd="0" presId="urn:microsoft.com/office/officeart/2005/8/layout/vList2"/>
    <dgm:cxn modelId="{EA550BF8-9C03-4D87-A669-BE8B6B0F4278}" type="presParOf" srcId="{007C545C-55D0-45DE-BE1F-81F52790742B}" destId="{3D419823-A82F-4F03-9137-CC0F445B11B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6BA085-CFB1-417A-82EC-4F0CC0918F65}"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146B12CE-CAC4-45F7-96EE-034791635BE7}">
      <dgm:prSet phldrT="[Text]"/>
      <dgm:spPr/>
      <dgm:t>
        <a:bodyPr/>
        <a:lstStyle/>
        <a:p>
          <a:r>
            <a:rPr lang="en-US" dirty="0"/>
            <a:t>Internal sources</a:t>
          </a:r>
        </a:p>
      </dgm:t>
    </dgm:pt>
    <dgm:pt modelId="{64F4C47F-8893-47DE-AAF9-231C9EC6955F}" type="parTrans" cxnId="{3B55BA8C-3FF8-4244-923E-FF9BC8A16B6B}">
      <dgm:prSet/>
      <dgm:spPr/>
      <dgm:t>
        <a:bodyPr/>
        <a:lstStyle/>
        <a:p>
          <a:endParaRPr lang="en-US"/>
        </a:p>
      </dgm:t>
    </dgm:pt>
    <dgm:pt modelId="{7788C838-6620-4AB1-A635-78EA37C1E359}" type="sibTrans" cxnId="{3B55BA8C-3FF8-4244-923E-FF9BC8A16B6B}">
      <dgm:prSet/>
      <dgm:spPr/>
      <dgm:t>
        <a:bodyPr/>
        <a:lstStyle/>
        <a:p>
          <a:endParaRPr lang="en-US"/>
        </a:p>
      </dgm:t>
    </dgm:pt>
    <dgm:pt modelId="{8552EE8A-8B46-4456-B5F6-3150D73135AB}" type="asst">
      <dgm:prSet phldrT="[Text]"/>
      <dgm:spPr/>
      <dgm:t>
        <a:bodyPr/>
        <a:lstStyle/>
        <a:p>
          <a:r>
            <a:rPr lang="en-US" dirty="0"/>
            <a:t>Spreadsheets (Excel, CSV, JSON, etc.)</a:t>
          </a:r>
        </a:p>
      </dgm:t>
    </dgm:pt>
    <dgm:pt modelId="{80CD31DB-9537-4A21-9AFB-3CD2BA01BA6D}" type="parTrans" cxnId="{69FBCA39-1B17-41EB-A0D8-09D892008D08}">
      <dgm:prSet/>
      <dgm:spPr/>
      <dgm:t>
        <a:bodyPr/>
        <a:lstStyle/>
        <a:p>
          <a:endParaRPr lang="en-US"/>
        </a:p>
      </dgm:t>
    </dgm:pt>
    <dgm:pt modelId="{C9F0F17F-FFFA-410A-B27C-7BD9A760B030}" type="sibTrans" cxnId="{69FBCA39-1B17-41EB-A0D8-09D892008D08}">
      <dgm:prSet/>
      <dgm:spPr/>
      <dgm:t>
        <a:bodyPr/>
        <a:lstStyle/>
        <a:p>
          <a:endParaRPr lang="en-US"/>
        </a:p>
      </dgm:t>
    </dgm:pt>
    <dgm:pt modelId="{919A1C82-50F0-4CAD-ABBD-11A2D2405E4C}">
      <dgm:prSet phldrT="[Text]"/>
      <dgm:spPr/>
      <dgm:t>
        <a:bodyPr/>
        <a:lstStyle/>
        <a:p>
          <a:r>
            <a:rPr lang="en-US" dirty="0"/>
            <a:t>Databases: can be queried via SQL, etc.</a:t>
          </a:r>
        </a:p>
      </dgm:t>
    </dgm:pt>
    <dgm:pt modelId="{E51638E6-88B7-45D4-B733-BDACAD1CADC3}" type="parTrans" cxnId="{204C43DE-73A7-4827-9DB1-709DEE730364}">
      <dgm:prSet/>
      <dgm:spPr/>
      <dgm:t>
        <a:bodyPr/>
        <a:lstStyle/>
        <a:p>
          <a:endParaRPr lang="en-US"/>
        </a:p>
      </dgm:t>
    </dgm:pt>
    <dgm:pt modelId="{44A07E5A-8FB3-4479-8B79-4391DF3AFE6B}" type="sibTrans" cxnId="{204C43DE-73A7-4827-9DB1-709DEE730364}">
      <dgm:prSet/>
      <dgm:spPr/>
      <dgm:t>
        <a:bodyPr/>
        <a:lstStyle/>
        <a:p>
          <a:endParaRPr lang="en-US"/>
        </a:p>
      </dgm:t>
    </dgm:pt>
    <dgm:pt modelId="{618491AB-054C-4BEC-BBFD-4630EF92186D}">
      <dgm:prSet phldrT="[Text]"/>
      <dgm:spPr/>
      <dgm:t>
        <a:bodyPr/>
        <a:lstStyle/>
        <a:p>
          <a:r>
            <a:rPr lang="en-US" dirty="0"/>
            <a:t>Text documents</a:t>
          </a:r>
        </a:p>
      </dgm:t>
    </dgm:pt>
    <dgm:pt modelId="{215D2F57-5FF3-43EC-8765-FB930B0F6F68}" type="parTrans" cxnId="{13E115B2-6F1C-4451-8368-86CBCFE17FA4}">
      <dgm:prSet/>
      <dgm:spPr/>
      <dgm:t>
        <a:bodyPr/>
        <a:lstStyle/>
        <a:p>
          <a:endParaRPr lang="en-US"/>
        </a:p>
      </dgm:t>
    </dgm:pt>
    <dgm:pt modelId="{EA26A08E-CEBB-4284-8A86-55150626134D}" type="sibTrans" cxnId="{13E115B2-6F1C-4451-8368-86CBCFE17FA4}">
      <dgm:prSet/>
      <dgm:spPr/>
      <dgm:t>
        <a:bodyPr/>
        <a:lstStyle/>
        <a:p>
          <a:endParaRPr lang="en-US"/>
        </a:p>
      </dgm:t>
    </dgm:pt>
    <dgm:pt modelId="{85101A40-55A0-4709-9E62-AD324DB04D13}">
      <dgm:prSet phldrT="[Text]"/>
      <dgm:spPr/>
      <dgm:t>
        <a:bodyPr/>
        <a:lstStyle/>
        <a:p>
          <a:r>
            <a:rPr lang="en-US" dirty="0"/>
            <a:t>Multimedia documents (audio, video)</a:t>
          </a:r>
        </a:p>
      </dgm:t>
    </dgm:pt>
    <dgm:pt modelId="{F97BDACC-1B7D-4C11-BB68-810BACBC22E7}" type="parTrans" cxnId="{FEF21CBA-747E-4074-8B05-2AC77A777D70}">
      <dgm:prSet/>
      <dgm:spPr/>
      <dgm:t>
        <a:bodyPr/>
        <a:lstStyle/>
        <a:p>
          <a:endParaRPr lang="en-US"/>
        </a:p>
      </dgm:t>
    </dgm:pt>
    <dgm:pt modelId="{932AF671-4443-4E13-9988-61FFC1EC0E33}" type="sibTrans" cxnId="{FEF21CBA-747E-4074-8B05-2AC77A777D70}">
      <dgm:prSet/>
      <dgm:spPr/>
      <dgm:t>
        <a:bodyPr/>
        <a:lstStyle/>
        <a:p>
          <a:endParaRPr lang="en-US"/>
        </a:p>
      </dgm:t>
    </dgm:pt>
    <dgm:pt modelId="{BC108D56-DC6D-4FA7-AB33-12F5816D5EDD}">
      <dgm:prSet phldrT="[Text]"/>
      <dgm:spPr/>
      <dgm:t>
        <a:bodyPr/>
        <a:lstStyle/>
        <a:p>
          <a:r>
            <a:rPr lang="en-US" dirty="0"/>
            <a:t>External sources</a:t>
          </a:r>
        </a:p>
      </dgm:t>
    </dgm:pt>
    <dgm:pt modelId="{15522083-28EF-405F-90DB-F6E0F20D2299}" type="parTrans" cxnId="{30156409-66A6-4B82-94FC-6516C8695555}">
      <dgm:prSet/>
      <dgm:spPr/>
      <dgm:t>
        <a:bodyPr/>
        <a:lstStyle/>
        <a:p>
          <a:endParaRPr lang="en-US"/>
        </a:p>
      </dgm:t>
    </dgm:pt>
    <dgm:pt modelId="{69B55C9B-C879-4A4A-B5F4-4B404327FD5A}" type="sibTrans" cxnId="{30156409-66A6-4B82-94FC-6516C8695555}">
      <dgm:prSet/>
      <dgm:spPr/>
      <dgm:t>
        <a:bodyPr/>
        <a:lstStyle/>
        <a:p>
          <a:endParaRPr lang="en-US"/>
        </a:p>
      </dgm:t>
    </dgm:pt>
    <dgm:pt modelId="{A40DA0DF-2143-40E8-87BB-A6C8FBF574D5}">
      <dgm:prSet phldrT="[Text]"/>
      <dgm:spPr/>
      <dgm:t>
        <a:bodyPr/>
        <a:lstStyle/>
        <a:p>
          <a:r>
            <a:rPr lang="en-US" dirty="0"/>
            <a:t>Open data repositories</a:t>
          </a:r>
        </a:p>
      </dgm:t>
    </dgm:pt>
    <dgm:pt modelId="{D69C61E8-9243-4B3F-BA55-A179B394DC1E}" type="parTrans" cxnId="{0D2657B4-323F-4031-9131-B3FC27FF6C18}">
      <dgm:prSet/>
      <dgm:spPr/>
      <dgm:t>
        <a:bodyPr/>
        <a:lstStyle/>
        <a:p>
          <a:endParaRPr lang="en-US"/>
        </a:p>
      </dgm:t>
    </dgm:pt>
    <dgm:pt modelId="{67FA29AF-9C6D-415B-8FA4-5D0E84733468}" type="sibTrans" cxnId="{0D2657B4-323F-4031-9131-B3FC27FF6C18}">
      <dgm:prSet/>
      <dgm:spPr/>
      <dgm:t>
        <a:bodyPr/>
        <a:lstStyle/>
        <a:p>
          <a:endParaRPr lang="en-US"/>
        </a:p>
      </dgm:t>
    </dgm:pt>
    <dgm:pt modelId="{87AA6655-B963-4D7A-9735-2BA45732D08B}">
      <dgm:prSet phldrT="[Text]"/>
      <dgm:spPr/>
      <dgm:t>
        <a:bodyPr/>
        <a:lstStyle/>
        <a:p>
          <a:r>
            <a:rPr lang="en-US" dirty="0"/>
            <a:t>Public domain web pages</a:t>
          </a:r>
        </a:p>
      </dgm:t>
    </dgm:pt>
    <dgm:pt modelId="{76DE5079-AF0A-4409-9194-9A9C66DDBBFD}" type="parTrans" cxnId="{07CA70E3-247D-4E69-8B53-2125FABA3720}">
      <dgm:prSet/>
      <dgm:spPr/>
      <dgm:t>
        <a:bodyPr/>
        <a:lstStyle/>
        <a:p>
          <a:endParaRPr lang="en-US"/>
        </a:p>
      </dgm:t>
    </dgm:pt>
    <dgm:pt modelId="{C535D382-B57F-4E42-B69E-26AD48C012E3}" type="sibTrans" cxnId="{07CA70E3-247D-4E69-8B53-2125FABA3720}">
      <dgm:prSet/>
      <dgm:spPr/>
      <dgm:t>
        <a:bodyPr/>
        <a:lstStyle/>
        <a:p>
          <a:endParaRPr lang="en-US"/>
        </a:p>
      </dgm:t>
    </dgm:pt>
    <dgm:pt modelId="{FD390262-E7F1-434A-BB45-819A9D1287DE}" type="pres">
      <dgm:prSet presAssocID="{846BA085-CFB1-417A-82EC-4F0CC0918F65}" presName="vert0" presStyleCnt="0">
        <dgm:presLayoutVars>
          <dgm:dir/>
          <dgm:animOne val="branch"/>
          <dgm:animLvl val="lvl"/>
        </dgm:presLayoutVars>
      </dgm:prSet>
      <dgm:spPr/>
    </dgm:pt>
    <dgm:pt modelId="{39905BEE-1802-4252-886E-6234C23F1328}" type="pres">
      <dgm:prSet presAssocID="{146B12CE-CAC4-45F7-96EE-034791635BE7}" presName="thickLine" presStyleLbl="alignNode1" presStyleIdx="0" presStyleCnt="2"/>
      <dgm:spPr/>
    </dgm:pt>
    <dgm:pt modelId="{0B448934-DB7D-400A-B953-77ED5606CDDB}" type="pres">
      <dgm:prSet presAssocID="{146B12CE-CAC4-45F7-96EE-034791635BE7}" presName="horz1" presStyleCnt="0"/>
      <dgm:spPr/>
    </dgm:pt>
    <dgm:pt modelId="{6A550AF0-2016-4922-97A9-79E1880D505E}" type="pres">
      <dgm:prSet presAssocID="{146B12CE-CAC4-45F7-96EE-034791635BE7}" presName="tx1" presStyleLbl="revTx" presStyleIdx="0" presStyleCnt="8"/>
      <dgm:spPr/>
    </dgm:pt>
    <dgm:pt modelId="{67D19D5C-AA5E-47F1-A723-6CB2A2D62A80}" type="pres">
      <dgm:prSet presAssocID="{146B12CE-CAC4-45F7-96EE-034791635BE7}" presName="vert1" presStyleCnt="0"/>
      <dgm:spPr/>
    </dgm:pt>
    <dgm:pt modelId="{9805A066-B237-4BB3-8618-F90618910AF2}" type="pres">
      <dgm:prSet presAssocID="{8552EE8A-8B46-4456-B5F6-3150D73135AB}" presName="vertSpace2a" presStyleCnt="0"/>
      <dgm:spPr/>
    </dgm:pt>
    <dgm:pt modelId="{BD2BABCC-0EE6-469F-8723-E5F3A3BEE031}" type="pres">
      <dgm:prSet presAssocID="{8552EE8A-8B46-4456-B5F6-3150D73135AB}" presName="horz2" presStyleCnt="0"/>
      <dgm:spPr/>
    </dgm:pt>
    <dgm:pt modelId="{BD8DC2E9-EFBE-4240-B3C9-5CE1943F67D8}" type="pres">
      <dgm:prSet presAssocID="{8552EE8A-8B46-4456-B5F6-3150D73135AB}" presName="horzSpace2" presStyleCnt="0"/>
      <dgm:spPr/>
    </dgm:pt>
    <dgm:pt modelId="{D1FC5E6A-4E7F-4321-99DE-022FC96C30DD}" type="pres">
      <dgm:prSet presAssocID="{8552EE8A-8B46-4456-B5F6-3150D73135AB}" presName="tx2" presStyleLbl="revTx" presStyleIdx="1" presStyleCnt="8"/>
      <dgm:spPr/>
    </dgm:pt>
    <dgm:pt modelId="{6C13173F-B254-4A57-A248-B56A8C35FB7D}" type="pres">
      <dgm:prSet presAssocID="{8552EE8A-8B46-4456-B5F6-3150D73135AB}" presName="vert2" presStyleCnt="0"/>
      <dgm:spPr/>
    </dgm:pt>
    <dgm:pt modelId="{B78149E6-1D22-4617-A492-D7B5A9013B8B}" type="pres">
      <dgm:prSet presAssocID="{8552EE8A-8B46-4456-B5F6-3150D73135AB}" presName="thinLine2b" presStyleLbl="callout" presStyleIdx="0" presStyleCnt="6"/>
      <dgm:spPr/>
    </dgm:pt>
    <dgm:pt modelId="{6251427A-9910-488A-A840-A0C870E6B7DC}" type="pres">
      <dgm:prSet presAssocID="{8552EE8A-8B46-4456-B5F6-3150D73135AB}" presName="vertSpace2b" presStyleCnt="0"/>
      <dgm:spPr/>
    </dgm:pt>
    <dgm:pt modelId="{F6948685-7806-4289-85C4-324E7CBDC945}" type="pres">
      <dgm:prSet presAssocID="{919A1C82-50F0-4CAD-ABBD-11A2D2405E4C}" presName="horz2" presStyleCnt="0"/>
      <dgm:spPr/>
    </dgm:pt>
    <dgm:pt modelId="{CE9A1188-52D1-4E61-9F45-EA96F1960033}" type="pres">
      <dgm:prSet presAssocID="{919A1C82-50F0-4CAD-ABBD-11A2D2405E4C}" presName="horzSpace2" presStyleCnt="0"/>
      <dgm:spPr/>
    </dgm:pt>
    <dgm:pt modelId="{18892050-D9CE-4E5E-B08D-47957A100019}" type="pres">
      <dgm:prSet presAssocID="{919A1C82-50F0-4CAD-ABBD-11A2D2405E4C}" presName="tx2" presStyleLbl="revTx" presStyleIdx="2" presStyleCnt="8"/>
      <dgm:spPr/>
    </dgm:pt>
    <dgm:pt modelId="{DDD4791F-B4F9-4D09-8F29-226691FC169E}" type="pres">
      <dgm:prSet presAssocID="{919A1C82-50F0-4CAD-ABBD-11A2D2405E4C}" presName="vert2" presStyleCnt="0"/>
      <dgm:spPr/>
    </dgm:pt>
    <dgm:pt modelId="{899DA8F2-B4CF-4664-ACF3-2EE12E7B6FF1}" type="pres">
      <dgm:prSet presAssocID="{919A1C82-50F0-4CAD-ABBD-11A2D2405E4C}" presName="thinLine2b" presStyleLbl="callout" presStyleIdx="1" presStyleCnt="6"/>
      <dgm:spPr/>
    </dgm:pt>
    <dgm:pt modelId="{299F8779-3FE8-4F8B-9C4B-9750FFF0C978}" type="pres">
      <dgm:prSet presAssocID="{919A1C82-50F0-4CAD-ABBD-11A2D2405E4C}" presName="vertSpace2b" presStyleCnt="0"/>
      <dgm:spPr/>
    </dgm:pt>
    <dgm:pt modelId="{1DD4C26C-7B19-46A3-870C-A1DC39BABAB5}" type="pres">
      <dgm:prSet presAssocID="{618491AB-054C-4BEC-BBFD-4630EF92186D}" presName="horz2" presStyleCnt="0"/>
      <dgm:spPr/>
    </dgm:pt>
    <dgm:pt modelId="{02A2A634-E236-40EC-9E96-7F75B719FF76}" type="pres">
      <dgm:prSet presAssocID="{618491AB-054C-4BEC-BBFD-4630EF92186D}" presName="horzSpace2" presStyleCnt="0"/>
      <dgm:spPr/>
    </dgm:pt>
    <dgm:pt modelId="{5EC1FC39-F409-4D66-B956-198E6C983CAA}" type="pres">
      <dgm:prSet presAssocID="{618491AB-054C-4BEC-BBFD-4630EF92186D}" presName="tx2" presStyleLbl="revTx" presStyleIdx="3" presStyleCnt="8"/>
      <dgm:spPr/>
    </dgm:pt>
    <dgm:pt modelId="{4E6A70BE-6B33-40F8-B745-D2C2F1B1786B}" type="pres">
      <dgm:prSet presAssocID="{618491AB-054C-4BEC-BBFD-4630EF92186D}" presName="vert2" presStyleCnt="0"/>
      <dgm:spPr/>
    </dgm:pt>
    <dgm:pt modelId="{3B73DB29-BE8C-4208-A98F-EFBB6E663855}" type="pres">
      <dgm:prSet presAssocID="{618491AB-054C-4BEC-BBFD-4630EF92186D}" presName="thinLine2b" presStyleLbl="callout" presStyleIdx="2" presStyleCnt="6"/>
      <dgm:spPr/>
    </dgm:pt>
    <dgm:pt modelId="{DA9A2E80-AACA-4BFA-BF3E-467D1C8611AD}" type="pres">
      <dgm:prSet presAssocID="{618491AB-054C-4BEC-BBFD-4630EF92186D}" presName="vertSpace2b" presStyleCnt="0"/>
      <dgm:spPr/>
    </dgm:pt>
    <dgm:pt modelId="{9B9EE088-4D54-48AB-8A17-E21E53A052CD}" type="pres">
      <dgm:prSet presAssocID="{85101A40-55A0-4709-9E62-AD324DB04D13}" presName="horz2" presStyleCnt="0"/>
      <dgm:spPr/>
    </dgm:pt>
    <dgm:pt modelId="{FE54A828-E0E3-4F7B-800F-9EE977BA5808}" type="pres">
      <dgm:prSet presAssocID="{85101A40-55A0-4709-9E62-AD324DB04D13}" presName="horzSpace2" presStyleCnt="0"/>
      <dgm:spPr/>
    </dgm:pt>
    <dgm:pt modelId="{1AE76ADD-A9EE-4692-9F10-79D702112EB1}" type="pres">
      <dgm:prSet presAssocID="{85101A40-55A0-4709-9E62-AD324DB04D13}" presName="tx2" presStyleLbl="revTx" presStyleIdx="4" presStyleCnt="8"/>
      <dgm:spPr/>
    </dgm:pt>
    <dgm:pt modelId="{08C96EDA-8D08-46DF-BC66-7EAE7A85CC8B}" type="pres">
      <dgm:prSet presAssocID="{85101A40-55A0-4709-9E62-AD324DB04D13}" presName="vert2" presStyleCnt="0"/>
      <dgm:spPr/>
    </dgm:pt>
    <dgm:pt modelId="{C43361DD-D855-4674-9BA1-0B5D4180B45D}" type="pres">
      <dgm:prSet presAssocID="{85101A40-55A0-4709-9E62-AD324DB04D13}" presName="thinLine2b" presStyleLbl="callout" presStyleIdx="3" presStyleCnt="6"/>
      <dgm:spPr/>
    </dgm:pt>
    <dgm:pt modelId="{DBEE6DFE-6BA8-4130-AEB8-B71EF89136EF}" type="pres">
      <dgm:prSet presAssocID="{85101A40-55A0-4709-9E62-AD324DB04D13}" presName="vertSpace2b" presStyleCnt="0"/>
      <dgm:spPr/>
    </dgm:pt>
    <dgm:pt modelId="{FA6FC525-3B35-4965-AA38-9794E90F498D}" type="pres">
      <dgm:prSet presAssocID="{BC108D56-DC6D-4FA7-AB33-12F5816D5EDD}" presName="thickLine" presStyleLbl="alignNode1" presStyleIdx="1" presStyleCnt="2"/>
      <dgm:spPr/>
    </dgm:pt>
    <dgm:pt modelId="{995C5415-4CFC-4451-B287-6824F56CD80A}" type="pres">
      <dgm:prSet presAssocID="{BC108D56-DC6D-4FA7-AB33-12F5816D5EDD}" presName="horz1" presStyleCnt="0"/>
      <dgm:spPr/>
    </dgm:pt>
    <dgm:pt modelId="{783E4485-0286-4582-9CFA-BD88B8D2C7A1}" type="pres">
      <dgm:prSet presAssocID="{BC108D56-DC6D-4FA7-AB33-12F5816D5EDD}" presName="tx1" presStyleLbl="revTx" presStyleIdx="5" presStyleCnt="8"/>
      <dgm:spPr/>
    </dgm:pt>
    <dgm:pt modelId="{BD189FC5-2A76-47E3-86A0-05A6A975CCD0}" type="pres">
      <dgm:prSet presAssocID="{BC108D56-DC6D-4FA7-AB33-12F5816D5EDD}" presName="vert1" presStyleCnt="0"/>
      <dgm:spPr/>
    </dgm:pt>
    <dgm:pt modelId="{546036FE-B156-44B7-AFF8-B40E47979E10}" type="pres">
      <dgm:prSet presAssocID="{A40DA0DF-2143-40E8-87BB-A6C8FBF574D5}" presName="vertSpace2a" presStyleCnt="0"/>
      <dgm:spPr/>
    </dgm:pt>
    <dgm:pt modelId="{72D64D07-E807-4F82-8924-543189D7E681}" type="pres">
      <dgm:prSet presAssocID="{A40DA0DF-2143-40E8-87BB-A6C8FBF574D5}" presName="horz2" presStyleCnt="0"/>
      <dgm:spPr/>
    </dgm:pt>
    <dgm:pt modelId="{1D54A3A6-C333-475F-88AE-26F1E62BD8A0}" type="pres">
      <dgm:prSet presAssocID="{A40DA0DF-2143-40E8-87BB-A6C8FBF574D5}" presName="horzSpace2" presStyleCnt="0"/>
      <dgm:spPr/>
    </dgm:pt>
    <dgm:pt modelId="{D0F383FE-AFBA-4B11-840C-1F225377E8AA}" type="pres">
      <dgm:prSet presAssocID="{A40DA0DF-2143-40E8-87BB-A6C8FBF574D5}" presName="tx2" presStyleLbl="revTx" presStyleIdx="6" presStyleCnt="8"/>
      <dgm:spPr/>
    </dgm:pt>
    <dgm:pt modelId="{3FC07D01-08F3-490C-96CC-6A1ECECD1BAF}" type="pres">
      <dgm:prSet presAssocID="{A40DA0DF-2143-40E8-87BB-A6C8FBF574D5}" presName="vert2" presStyleCnt="0"/>
      <dgm:spPr/>
    </dgm:pt>
    <dgm:pt modelId="{EF09154B-EFB7-4F5A-905F-36B3BC75CA9E}" type="pres">
      <dgm:prSet presAssocID="{A40DA0DF-2143-40E8-87BB-A6C8FBF574D5}" presName="thinLine2b" presStyleLbl="callout" presStyleIdx="4" presStyleCnt="6"/>
      <dgm:spPr/>
    </dgm:pt>
    <dgm:pt modelId="{BA51052C-305A-4E8F-8285-1C7C4FA5D544}" type="pres">
      <dgm:prSet presAssocID="{A40DA0DF-2143-40E8-87BB-A6C8FBF574D5}" presName="vertSpace2b" presStyleCnt="0"/>
      <dgm:spPr/>
    </dgm:pt>
    <dgm:pt modelId="{372A45AA-B82F-4206-9E33-A32FEC1A6951}" type="pres">
      <dgm:prSet presAssocID="{87AA6655-B963-4D7A-9735-2BA45732D08B}" presName="horz2" presStyleCnt="0"/>
      <dgm:spPr/>
    </dgm:pt>
    <dgm:pt modelId="{83D866F2-B35B-4E65-BC81-C0536395F0B3}" type="pres">
      <dgm:prSet presAssocID="{87AA6655-B963-4D7A-9735-2BA45732D08B}" presName="horzSpace2" presStyleCnt="0"/>
      <dgm:spPr/>
    </dgm:pt>
    <dgm:pt modelId="{C5EE5D48-F573-4C89-8799-76AAF6A1A181}" type="pres">
      <dgm:prSet presAssocID="{87AA6655-B963-4D7A-9735-2BA45732D08B}" presName="tx2" presStyleLbl="revTx" presStyleIdx="7" presStyleCnt="8"/>
      <dgm:spPr/>
    </dgm:pt>
    <dgm:pt modelId="{E5AF7730-E7D3-440F-AB4A-5B6D1784FB22}" type="pres">
      <dgm:prSet presAssocID="{87AA6655-B963-4D7A-9735-2BA45732D08B}" presName="vert2" presStyleCnt="0"/>
      <dgm:spPr/>
    </dgm:pt>
    <dgm:pt modelId="{605F22D9-907E-450B-A88D-0467AF0F6E18}" type="pres">
      <dgm:prSet presAssocID="{87AA6655-B963-4D7A-9735-2BA45732D08B}" presName="thinLine2b" presStyleLbl="callout" presStyleIdx="5" presStyleCnt="6"/>
      <dgm:spPr/>
    </dgm:pt>
    <dgm:pt modelId="{21165DE1-51C4-40DF-A4DF-23341B63ACC6}" type="pres">
      <dgm:prSet presAssocID="{87AA6655-B963-4D7A-9735-2BA45732D08B}" presName="vertSpace2b" presStyleCnt="0"/>
      <dgm:spPr/>
    </dgm:pt>
  </dgm:ptLst>
  <dgm:cxnLst>
    <dgm:cxn modelId="{30156409-66A6-4B82-94FC-6516C8695555}" srcId="{846BA085-CFB1-417A-82EC-4F0CC0918F65}" destId="{BC108D56-DC6D-4FA7-AB33-12F5816D5EDD}" srcOrd="1" destOrd="0" parTransId="{15522083-28EF-405F-90DB-F6E0F20D2299}" sibTransId="{69B55C9B-C879-4A4A-B5F4-4B404327FD5A}"/>
    <dgm:cxn modelId="{6E3DF32D-69B0-45DC-909A-7DACF0128F2E}" type="presOf" srcId="{8552EE8A-8B46-4456-B5F6-3150D73135AB}" destId="{D1FC5E6A-4E7F-4321-99DE-022FC96C30DD}" srcOrd="0" destOrd="0" presId="urn:microsoft.com/office/officeart/2008/layout/LinedList"/>
    <dgm:cxn modelId="{5418D838-04CC-4154-8885-444A4146FC03}" type="presOf" srcId="{618491AB-054C-4BEC-BBFD-4630EF92186D}" destId="{5EC1FC39-F409-4D66-B956-198E6C983CAA}" srcOrd="0" destOrd="0" presId="urn:microsoft.com/office/officeart/2008/layout/LinedList"/>
    <dgm:cxn modelId="{69FBCA39-1B17-41EB-A0D8-09D892008D08}" srcId="{146B12CE-CAC4-45F7-96EE-034791635BE7}" destId="{8552EE8A-8B46-4456-B5F6-3150D73135AB}" srcOrd="0" destOrd="0" parTransId="{80CD31DB-9537-4A21-9AFB-3CD2BA01BA6D}" sibTransId="{C9F0F17F-FFFA-410A-B27C-7BD9A760B030}"/>
    <dgm:cxn modelId="{DC2A3E5E-5345-407F-879C-D3C79E0A3E46}" type="presOf" srcId="{846BA085-CFB1-417A-82EC-4F0CC0918F65}" destId="{FD390262-E7F1-434A-BB45-819A9D1287DE}" srcOrd="0" destOrd="0" presId="urn:microsoft.com/office/officeart/2008/layout/LinedList"/>
    <dgm:cxn modelId="{BCD9407F-9766-43A4-8D9D-6444A33DC08C}" type="presOf" srcId="{146B12CE-CAC4-45F7-96EE-034791635BE7}" destId="{6A550AF0-2016-4922-97A9-79E1880D505E}" srcOrd="0" destOrd="0" presId="urn:microsoft.com/office/officeart/2008/layout/LinedList"/>
    <dgm:cxn modelId="{637D348B-9142-4537-B68A-3ED8AC7A85A6}" type="presOf" srcId="{85101A40-55A0-4709-9E62-AD324DB04D13}" destId="{1AE76ADD-A9EE-4692-9F10-79D702112EB1}" srcOrd="0" destOrd="0" presId="urn:microsoft.com/office/officeart/2008/layout/LinedList"/>
    <dgm:cxn modelId="{3B55BA8C-3FF8-4244-923E-FF9BC8A16B6B}" srcId="{846BA085-CFB1-417A-82EC-4F0CC0918F65}" destId="{146B12CE-CAC4-45F7-96EE-034791635BE7}" srcOrd="0" destOrd="0" parTransId="{64F4C47F-8893-47DE-AAF9-231C9EC6955F}" sibTransId="{7788C838-6620-4AB1-A635-78EA37C1E359}"/>
    <dgm:cxn modelId="{093E589B-7CE0-48F4-BA28-6406CCD11EEF}" type="presOf" srcId="{87AA6655-B963-4D7A-9735-2BA45732D08B}" destId="{C5EE5D48-F573-4C89-8799-76AAF6A1A181}" srcOrd="0" destOrd="0" presId="urn:microsoft.com/office/officeart/2008/layout/LinedList"/>
    <dgm:cxn modelId="{09FE879C-EEAE-4B9F-A009-A1F84F25947D}" type="presOf" srcId="{A40DA0DF-2143-40E8-87BB-A6C8FBF574D5}" destId="{D0F383FE-AFBA-4B11-840C-1F225377E8AA}" srcOrd="0" destOrd="0" presId="urn:microsoft.com/office/officeart/2008/layout/LinedList"/>
    <dgm:cxn modelId="{13E115B2-6F1C-4451-8368-86CBCFE17FA4}" srcId="{146B12CE-CAC4-45F7-96EE-034791635BE7}" destId="{618491AB-054C-4BEC-BBFD-4630EF92186D}" srcOrd="2" destOrd="0" parTransId="{215D2F57-5FF3-43EC-8765-FB930B0F6F68}" sibTransId="{EA26A08E-CEBB-4284-8A86-55150626134D}"/>
    <dgm:cxn modelId="{0D2657B4-323F-4031-9131-B3FC27FF6C18}" srcId="{BC108D56-DC6D-4FA7-AB33-12F5816D5EDD}" destId="{A40DA0DF-2143-40E8-87BB-A6C8FBF574D5}" srcOrd="0" destOrd="0" parTransId="{D69C61E8-9243-4B3F-BA55-A179B394DC1E}" sibTransId="{67FA29AF-9C6D-415B-8FA4-5D0E84733468}"/>
    <dgm:cxn modelId="{2AD74CB9-DD9D-41E8-87A6-FEB737DB253E}" type="presOf" srcId="{919A1C82-50F0-4CAD-ABBD-11A2D2405E4C}" destId="{18892050-D9CE-4E5E-B08D-47957A100019}" srcOrd="0" destOrd="0" presId="urn:microsoft.com/office/officeart/2008/layout/LinedList"/>
    <dgm:cxn modelId="{FEF21CBA-747E-4074-8B05-2AC77A777D70}" srcId="{146B12CE-CAC4-45F7-96EE-034791635BE7}" destId="{85101A40-55A0-4709-9E62-AD324DB04D13}" srcOrd="3" destOrd="0" parTransId="{F97BDACC-1B7D-4C11-BB68-810BACBC22E7}" sibTransId="{932AF671-4443-4E13-9988-61FFC1EC0E33}"/>
    <dgm:cxn modelId="{204C43DE-73A7-4827-9DB1-709DEE730364}" srcId="{146B12CE-CAC4-45F7-96EE-034791635BE7}" destId="{919A1C82-50F0-4CAD-ABBD-11A2D2405E4C}" srcOrd="1" destOrd="0" parTransId="{E51638E6-88B7-45D4-B733-BDACAD1CADC3}" sibTransId="{44A07E5A-8FB3-4479-8B79-4391DF3AFE6B}"/>
    <dgm:cxn modelId="{07CA70E3-247D-4E69-8B53-2125FABA3720}" srcId="{BC108D56-DC6D-4FA7-AB33-12F5816D5EDD}" destId="{87AA6655-B963-4D7A-9735-2BA45732D08B}" srcOrd="1" destOrd="0" parTransId="{76DE5079-AF0A-4409-9194-9A9C66DDBBFD}" sibTransId="{C535D382-B57F-4E42-B69E-26AD48C012E3}"/>
    <dgm:cxn modelId="{0ED7E7E5-99A8-4FC3-BF68-D7AC2C6EE2CC}" type="presOf" srcId="{BC108D56-DC6D-4FA7-AB33-12F5816D5EDD}" destId="{783E4485-0286-4582-9CFA-BD88B8D2C7A1}" srcOrd="0" destOrd="0" presId="urn:microsoft.com/office/officeart/2008/layout/LinedList"/>
    <dgm:cxn modelId="{BB25B850-93D9-4094-A351-33E80A3FFC72}" type="presParOf" srcId="{FD390262-E7F1-434A-BB45-819A9D1287DE}" destId="{39905BEE-1802-4252-886E-6234C23F1328}" srcOrd="0" destOrd="0" presId="urn:microsoft.com/office/officeart/2008/layout/LinedList"/>
    <dgm:cxn modelId="{AC021027-7BC9-45EF-B7AC-B1840E58A7FD}" type="presParOf" srcId="{FD390262-E7F1-434A-BB45-819A9D1287DE}" destId="{0B448934-DB7D-400A-B953-77ED5606CDDB}" srcOrd="1" destOrd="0" presId="urn:microsoft.com/office/officeart/2008/layout/LinedList"/>
    <dgm:cxn modelId="{9895117C-80BA-4572-918B-C0693DE965DF}" type="presParOf" srcId="{0B448934-DB7D-400A-B953-77ED5606CDDB}" destId="{6A550AF0-2016-4922-97A9-79E1880D505E}" srcOrd="0" destOrd="0" presId="urn:microsoft.com/office/officeart/2008/layout/LinedList"/>
    <dgm:cxn modelId="{C0A9936F-5188-491D-AD43-4BE5F275B94F}" type="presParOf" srcId="{0B448934-DB7D-400A-B953-77ED5606CDDB}" destId="{67D19D5C-AA5E-47F1-A723-6CB2A2D62A80}" srcOrd="1" destOrd="0" presId="urn:microsoft.com/office/officeart/2008/layout/LinedList"/>
    <dgm:cxn modelId="{0B546A14-EB1A-4D66-BBD0-9F9B37A6ECF9}" type="presParOf" srcId="{67D19D5C-AA5E-47F1-A723-6CB2A2D62A80}" destId="{9805A066-B237-4BB3-8618-F90618910AF2}" srcOrd="0" destOrd="0" presId="urn:microsoft.com/office/officeart/2008/layout/LinedList"/>
    <dgm:cxn modelId="{F8A69CFD-0975-4EF5-916A-AB23C08991A7}" type="presParOf" srcId="{67D19D5C-AA5E-47F1-A723-6CB2A2D62A80}" destId="{BD2BABCC-0EE6-469F-8723-E5F3A3BEE031}" srcOrd="1" destOrd="0" presId="urn:microsoft.com/office/officeart/2008/layout/LinedList"/>
    <dgm:cxn modelId="{6E92A4B1-B275-4BB3-8D72-847E7DE3D933}" type="presParOf" srcId="{BD2BABCC-0EE6-469F-8723-E5F3A3BEE031}" destId="{BD8DC2E9-EFBE-4240-B3C9-5CE1943F67D8}" srcOrd="0" destOrd="0" presId="urn:microsoft.com/office/officeart/2008/layout/LinedList"/>
    <dgm:cxn modelId="{2D7AA98A-EA0D-438F-9878-F2C738927F36}" type="presParOf" srcId="{BD2BABCC-0EE6-469F-8723-E5F3A3BEE031}" destId="{D1FC5E6A-4E7F-4321-99DE-022FC96C30DD}" srcOrd="1" destOrd="0" presId="urn:microsoft.com/office/officeart/2008/layout/LinedList"/>
    <dgm:cxn modelId="{51ADDFA9-92E1-40B6-8544-E95B5229AE8A}" type="presParOf" srcId="{BD2BABCC-0EE6-469F-8723-E5F3A3BEE031}" destId="{6C13173F-B254-4A57-A248-B56A8C35FB7D}" srcOrd="2" destOrd="0" presId="urn:microsoft.com/office/officeart/2008/layout/LinedList"/>
    <dgm:cxn modelId="{E7161C5D-9B36-4428-8089-81282007C2C2}" type="presParOf" srcId="{67D19D5C-AA5E-47F1-A723-6CB2A2D62A80}" destId="{B78149E6-1D22-4617-A492-D7B5A9013B8B}" srcOrd="2" destOrd="0" presId="urn:microsoft.com/office/officeart/2008/layout/LinedList"/>
    <dgm:cxn modelId="{1DB10A97-A4C3-4DEE-B2B9-6C579E057CD9}" type="presParOf" srcId="{67D19D5C-AA5E-47F1-A723-6CB2A2D62A80}" destId="{6251427A-9910-488A-A840-A0C870E6B7DC}" srcOrd="3" destOrd="0" presId="urn:microsoft.com/office/officeart/2008/layout/LinedList"/>
    <dgm:cxn modelId="{584243E3-1174-428B-B4B7-933FF5DD245C}" type="presParOf" srcId="{67D19D5C-AA5E-47F1-A723-6CB2A2D62A80}" destId="{F6948685-7806-4289-85C4-324E7CBDC945}" srcOrd="4" destOrd="0" presId="urn:microsoft.com/office/officeart/2008/layout/LinedList"/>
    <dgm:cxn modelId="{DDCD2E13-2637-4136-9A08-4DC34B1B4A46}" type="presParOf" srcId="{F6948685-7806-4289-85C4-324E7CBDC945}" destId="{CE9A1188-52D1-4E61-9F45-EA96F1960033}" srcOrd="0" destOrd="0" presId="urn:microsoft.com/office/officeart/2008/layout/LinedList"/>
    <dgm:cxn modelId="{59F309FA-E4B2-427D-AB76-90B18C8525B0}" type="presParOf" srcId="{F6948685-7806-4289-85C4-324E7CBDC945}" destId="{18892050-D9CE-4E5E-B08D-47957A100019}" srcOrd="1" destOrd="0" presId="urn:microsoft.com/office/officeart/2008/layout/LinedList"/>
    <dgm:cxn modelId="{7B215985-94B6-4EA7-AC3D-2EBF7B462172}" type="presParOf" srcId="{F6948685-7806-4289-85C4-324E7CBDC945}" destId="{DDD4791F-B4F9-4D09-8F29-226691FC169E}" srcOrd="2" destOrd="0" presId="urn:microsoft.com/office/officeart/2008/layout/LinedList"/>
    <dgm:cxn modelId="{BDB8CA88-796C-4AF3-A4CF-AF5F15E931D3}" type="presParOf" srcId="{67D19D5C-AA5E-47F1-A723-6CB2A2D62A80}" destId="{899DA8F2-B4CF-4664-ACF3-2EE12E7B6FF1}" srcOrd="5" destOrd="0" presId="urn:microsoft.com/office/officeart/2008/layout/LinedList"/>
    <dgm:cxn modelId="{7C5242C6-BA19-4058-9623-75BFC2427C97}" type="presParOf" srcId="{67D19D5C-AA5E-47F1-A723-6CB2A2D62A80}" destId="{299F8779-3FE8-4F8B-9C4B-9750FFF0C978}" srcOrd="6" destOrd="0" presId="urn:microsoft.com/office/officeart/2008/layout/LinedList"/>
    <dgm:cxn modelId="{9A4A4BCF-5BAC-4382-9BF0-52CE59F89F94}" type="presParOf" srcId="{67D19D5C-AA5E-47F1-A723-6CB2A2D62A80}" destId="{1DD4C26C-7B19-46A3-870C-A1DC39BABAB5}" srcOrd="7" destOrd="0" presId="urn:microsoft.com/office/officeart/2008/layout/LinedList"/>
    <dgm:cxn modelId="{0F5A9746-9B17-4A1B-B9EB-1C93B5431502}" type="presParOf" srcId="{1DD4C26C-7B19-46A3-870C-A1DC39BABAB5}" destId="{02A2A634-E236-40EC-9E96-7F75B719FF76}" srcOrd="0" destOrd="0" presId="urn:microsoft.com/office/officeart/2008/layout/LinedList"/>
    <dgm:cxn modelId="{81EA552F-BC79-4448-82C7-1EFC339F5A33}" type="presParOf" srcId="{1DD4C26C-7B19-46A3-870C-A1DC39BABAB5}" destId="{5EC1FC39-F409-4D66-B956-198E6C983CAA}" srcOrd="1" destOrd="0" presId="urn:microsoft.com/office/officeart/2008/layout/LinedList"/>
    <dgm:cxn modelId="{F79E7D1D-45C1-47DE-888A-E996EB4C9A98}" type="presParOf" srcId="{1DD4C26C-7B19-46A3-870C-A1DC39BABAB5}" destId="{4E6A70BE-6B33-40F8-B745-D2C2F1B1786B}" srcOrd="2" destOrd="0" presId="urn:microsoft.com/office/officeart/2008/layout/LinedList"/>
    <dgm:cxn modelId="{B508BF2A-4D6F-430F-8B55-337B131A93D1}" type="presParOf" srcId="{67D19D5C-AA5E-47F1-A723-6CB2A2D62A80}" destId="{3B73DB29-BE8C-4208-A98F-EFBB6E663855}" srcOrd="8" destOrd="0" presId="urn:microsoft.com/office/officeart/2008/layout/LinedList"/>
    <dgm:cxn modelId="{51260584-03AA-420A-8AA0-9D3D64F889C5}" type="presParOf" srcId="{67D19D5C-AA5E-47F1-A723-6CB2A2D62A80}" destId="{DA9A2E80-AACA-4BFA-BF3E-467D1C8611AD}" srcOrd="9" destOrd="0" presId="urn:microsoft.com/office/officeart/2008/layout/LinedList"/>
    <dgm:cxn modelId="{BE9E0446-9210-4B4E-ABF1-457C314A327E}" type="presParOf" srcId="{67D19D5C-AA5E-47F1-A723-6CB2A2D62A80}" destId="{9B9EE088-4D54-48AB-8A17-E21E53A052CD}" srcOrd="10" destOrd="0" presId="urn:microsoft.com/office/officeart/2008/layout/LinedList"/>
    <dgm:cxn modelId="{08573BD0-0DBA-4697-8857-CB84517C68BA}" type="presParOf" srcId="{9B9EE088-4D54-48AB-8A17-E21E53A052CD}" destId="{FE54A828-E0E3-4F7B-800F-9EE977BA5808}" srcOrd="0" destOrd="0" presId="urn:microsoft.com/office/officeart/2008/layout/LinedList"/>
    <dgm:cxn modelId="{02848221-CA56-4186-972E-B685424C89DC}" type="presParOf" srcId="{9B9EE088-4D54-48AB-8A17-E21E53A052CD}" destId="{1AE76ADD-A9EE-4692-9F10-79D702112EB1}" srcOrd="1" destOrd="0" presId="urn:microsoft.com/office/officeart/2008/layout/LinedList"/>
    <dgm:cxn modelId="{0EDB2801-A864-434B-BD5B-97A2E85715F9}" type="presParOf" srcId="{9B9EE088-4D54-48AB-8A17-E21E53A052CD}" destId="{08C96EDA-8D08-46DF-BC66-7EAE7A85CC8B}" srcOrd="2" destOrd="0" presId="urn:microsoft.com/office/officeart/2008/layout/LinedList"/>
    <dgm:cxn modelId="{0301E9D4-C0A7-41BF-9B2F-33D334A56562}" type="presParOf" srcId="{67D19D5C-AA5E-47F1-A723-6CB2A2D62A80}" destId="{C43361DD-D855-4674-9BA1-0B5D4180B45D}" srcOrd="11" destOrd="0" presId="urn:microsoft.com/office/officeart/2008/layout/LinedList"/>
    <dgm:cxn modelId="{31DE32D8-F506-4D27-AA10-76D743C53428}" type="presParOf" srcId="{67D19D5C-AA5E-47F1-A723-6CB2A2D62A80}" destId="{DBEE6DFE-6BA8-4130-AEB8-B71EF89136EF}" srcOrd="12" destOrd="0" presId="urn:microsoft.com/office/officeart/2008/layout/LinedList"/>
    <dgm:cxn modelId="{2DFA6B3D-0496-4248-9144-41DB2B3CE3DD}" type="presParOf" srcId="{FD390262-E7F1-434A-BB45-819A9D1287DE}" destId="{FA6FC525-3B35-4965-AA38-9794E90F498D}" srcOrd="2" destOrd="0" presId="urn:microsoft.com/office/officeart/2008/layout/LinedList"/>
    <dgm:cxn modelId="{24A95070-175A-49C8-BA0C-99EC0EC65E47}" type="presParOf" srcId="{FD390262-E7F1-434A-BB45-819A9D1287DE}" destId="{995C5415-4CFC-4451-B287-6824F56CD80A}" srcOrd="3" destOrd="0" presId="urn:microsoft.com/office/officeart/2008/layout/LinedList"/>
    <dgm:cxn modelId="{635D9798-177B-4848-8DB0-A619B100AC1B}" type="presParOf" srcId="{995C5415-4CFC-4451-B287-6824F56CD80A}" destId="{783E4485-0286-4582-9CFA-BD88B8D2C7A1}" srcOrd="0" destOrd="0" presId="urn:microsoft.com/office/officeart/2008/layout/LinedList"/>
    <dgm:cxn modelId="{EFE59836-B1CC-49B5-8147-FB3117D6B205}" type="presParOf" srcId="{995C5415-4CFC-4451-B287-6824F56CD80A}" destId="{BD189FC5-2A76-47E3-86A0-05A6A975CCD0}" srcOrd="1" destOrd="0" presId="urn:microsoft.com/office/officeart/2008/layout/LinedList"/>
    <dgm:cxn modelId="{12BC6787-F2B4-429F-BE1D-B898B9DE30B5}" type="presParOf" srcId="{BD189FC5-2A76-47E3-86A0-05A6A975CCD0}" destId="{546036FE-B156-44B7-AFF8-B40E47979E10}" srcOrd="0" destOrd="0" presId="urn:microsoft.com/office/officeart/2008/layout/LinedList"/>
    <dgm:cxn modelId="{858A2D22-2612-4166-9254-722F86D7C51D}" type="presParOf" srcId="{BD189FC5-2A76-47E3-86A0-05A6A975CCD0}" destId="{72D64D07-E807-4F82-8924-543189D7E681}" srcOrd="1" destOrd="0" presId="urn:microsoft.com/office/officeart/2008/layout/LinedList"/>
    <dgm:cxn modelId="{2756BB6A-ED52-4B02-9EE9-EF09F26850F4}" type="presParOf" srcId="{72D64D07-E807-4F82-8924-543189D7E681}" destId="{1D54A3A6-C333-475F-88AE-26F1E62BD8A0}" srcOrd="0" destOrd="0" presId="urn:microsoft.com/office/officeart/2008/layout/LinedList"/>
    <dgm:cxn modelId="{A36BB5CC-3906-4530-97D1-E0E3CE73D3E2}" type="presParOf" srcId="{72D64D07-E807-4F82-8924-543189D7E681}" destId="{D0F383FE-AFBA-4B11-840C-1F225377E8AA}" srcOrd="1" destOrd="0" presId="urn:microsoft.com/office/officeart/2008/layout/LinedList"/>
    <dgm:cxn modelId="{537645F2-21DB-4FBD-9343-D9F2EBA7ACC7}" type="presParOf" srcId="{72D64D07-E807-4F82-8924-543189D7E681}" destId="{3FC07D01-08F3-490C-96CC-6A1ECECD1BAF}" srcOrd="2" destOrd="0" presId="urn:microsoft.com/office/officeart/2008/layout/LinedList"/>
    <dgm:cxn modelId="{95CCB9F6-7434-4D85-A447-9BD23FE0E184}" type="presParOf" srcId="{BD189FC5-2A76-47E3-86A0-05A6A975CCD0}" destId="{EF09154B-EFB7-4F5A-905F-36B3BC75CA9E}" srcOrd="2" destOrd="0" presId="urn:microsoft.com/office/officeart/2008/layout/LinedList"/>
    <dgm:cxn modelId="{AC2A44C9-CA27-410B-A1A8-1A9D124D6D99}" type="presParOf" srcId="{BD189FC5-2A76-47E3-86A0-05A6A975CCD0}" destId="{BA51052C-305A-4E8F-8285-1C7C4FA5D544}" srcOrd="3" destOrd="0" presId="urn:microsoft.com/office/officeart/2008/layout/LinedList"/>
    <dgm:cxn modelId="{DCBF593A-E90C-4F88-89EE-61C934FBC2BE}" type="presParOf" srcId="{BD189FC5-2A76-47E3-86A0-05A6A975CCD0}" destId="{372A45AA-B82F-4206-9E33-A32FEC1A6951}" srcOrd="4" destOrd="0" presId="urn:microsoft.com/office/officeart/2008/layout/LinedList"/>
    <dgm:cxn modelId="{61B8A0AD-196A-4E6D-AA38-6D8E369C0F72}" type="presParOf" srcId="{372A45AA-B82F-4206-9E33-A32FEC1A6951}" destId="{83D866F2-B35B-4E65-BC81-C0536395F0B3}" srcOrd="0" destOrd="0" presId="urn:microsoft.com/office/officeart/2008/layout/LinedList"/>
    <dgm:cxn modelId="{50F84193-B669-4B25-B84A-9F8B677CC771}" type="presParOf" srcId="{372A45AA-B82F-4206-9E33-A32FEC1A6951}" destId="{C5EE5D48-F573-4C89-8799-76AAF6A1A181}" srcOrd="1" destOrd="0" presId="urn:microsoft.com/office/officeart/2008/layout/LinedList"/>
    <dgm:cxn modelId="{5FA3C0C5-32C3-4E56-AB8E-7ACCEA7078E5}" type="presParOf" srcId="{372A45AA-B82F-4206-9E33-A32FEC1A6951}" destId="{E5AF7730-E7D3-440F-AB4A-5B6D1784FB22}" srcOrd="2" destOrd="0" presId="urn:microsoft.com/office/officeart/2008/layout/LinedList"/>
    <dgm:cxn modelId="{EEDBBF97-732F-4BD2-8475-0379BC5FB9DB}" type="presParOf" srcId="{BD189FC5-2A76-47E3-86A0-05A6A975CCD0}" destId="{605F22D9-907E-450B-A88D-0467AF0F6E18}" srcOrd="5" destOrd="0" presId="urn:microsoft.com/office/officeart/2008/layout/LinedList"/>
    <dgm:cxn modelId="{1E047966-95A5-40D8-A45E-0821DCA5B2E1}" type="presParOf" srcId="{BD189FC5-2A76-47E3-86A0-05A6A975CCD0}" destId="{21165DE1-51C4-40DF-A4DF-23341B63ACC6}"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9F9FA0-9B5E-45B2-BEF0-00524E469783}" type="doc">
      <dgm:prSet loTypeId="urn:microsoft.com/office/officeart/2005/8/layout/process1" loCatId="process" qsTypeId="urn:microsoft.com/office/officeart/2005/8/quickstyle/simple1" qsCatId="simple" csTypeId="urn:microsoft.com/office/officeart/2005/8/colors/colorful1" csCatId="colorful" phldr="1"/>
      <dgm:spPr/>
    </dgm:pt>
    <dgm:pt modelId="{B07378DD-ACD3-4CF2-A3E0-16516F1BFC3B}">
      <dgm:prSet phldrT="[Text]"/>
      <dgm:spPr/>
      <dgm:t>
        <a:bodyPr/>
        <a:lstStyle/>
        <a:p>
          <a:r>
            <a:rPr lang="en-US" dirty="0"/>
            <a:t>Cari data di </a:t>
          </a:r>
          <a:r>
            <a:rPr lang="en-US" dirty="0" err="1"/>
            <a:t>sumber</a:t>
          </a:r>
          <a:r>
            <a:rPr lang="en-US" dirty="0"/>
            <a:t> data</a:t>
          </a:r>
        </a:p>
      </dgm:t>
    </dgm:pt>
    <dgm:pt modelId="{2488E8C9-0C40-4147-9ACB-F1686993C9E3}" type="parTrans" cxnId="{7DE2FE2C-5DE9-44D4-8508-CC873C16B8D3}">
      <dgm:prSet/>
      <dgm:spPr/>
      <dgm:t>
        <a:bodyPr/>
        <a:lstStyle/>
        <a:p>
          <a:endParaRPr lang="en-US"/>
        </a:p>
      </dgm:t>
    </dgm:pt>
    <dgm:pt modelId="{5BE726EF-6CA0-4326-BC0B-9988AA0E8E12}" type="sibTrans" cxnId="{7DE2FE2C-5DE9-44D4-8508-CC873C16B8D3}">
      <dgm:prSet/>
      <dgm:spPr/>
      <dgm:t>
        <a:bodyPr/>
        <a:lstStyle/>
        <a:p>
          <a:endParaRPr lang="en-US"/>
        </a:p>
      </dgm:t>
    </dgm:pt>
    <dgm:pt modelId="{040E8605-31FE-4770-82D5-490EC0A5F1BB}">
      <dgm:prSet phldrT="[Text]"/>
      <dgm:spPr/>
      <dgm:t>
        <a:bodyPr/>
        <a:lstStyle/>
        <a:p>
          <a:r>
            <a:rPr lang="en-US" dirty="0" err="1"/>
            <a:t>Unduh</a:t>
          </a:r>
          <a:r>
            <a:rPr lang="en-US" dirty="0"/>
            <a:t>/</a:t>
          </a:r>
          <a:r>
            <a:rPr lang="en-US" dirty="0" err="1"/>
            <a:t>salin</a:t>
          </a:r>
          <a:r>
            <a:rPr lang="en-US" dirty="0"/>
            <a:t> data </a:t>
          </a:r>
          <a:r>
            <a:rPr lang="en-US" dirty="0" err="1"/>
            <a:t>ke</a:t>
          </a:r>
          <a:r>
            <a:rPr lang="en-US" dirty="0"/>
            <a:t> </a:t>
          </a:r>
          <a:r>
            <a:rPr lang="en-US" i="1" dirty="0"/>
            <a:t>local machine</a:t>
          </a:r>
          <a:endParaRPr lang="en-US" dirty="0"/>
        </a:p>
      </dgm:t>
    </dgm:pt>
    <dgm:pt modelId="{54E957A4-C174-4FD7-A44B-82DCC1DE80C9}" type="parTrans" cxnId="{7B82325F-5AEC-475F-ADBA-482713C60A8A}">
      <dgm:prSet/>
      <dgm:spPr/>
      <dgm:t>
        <a:bodyPr/>
        <a:lstStyle/>
        <a:p>
          <a:endParaRPr lang="en-US"/>
        </a:p>
      </dgm:t>
    </dgm:pt>
    <dgm:pt modelId="{EAB225E8-18B3-4A8E-A635-935667AEA756}" type="sibTrans" cxnId="{7B82325F-5AEC-475F-ADBA-482713C60A8A}">
      <dgm:prSet/>
      <dgm:spPr/>
      <dgm:t>
        <a:bodyPr/>
        <a:lstStyle/>
        <a:p>
          <a:endParaRPr lang="en-US"/>
        </a:p>
      </dgm:t>
    </dgm:pt>
    <dgm:pt modelId="{7995F2F4-289F-4ACF-8557-AD9C3D08254E}">
      <dgm:prSet phldrT="[Text]" custT="1"/>
      <dgm:spPr/>
      <dgm:t>
        <a:bodyPr/>
        <a:lstStyle/>
        <a:p>
          <a:r>
            <a:rPr lang="en-US" sz="2000" dirty="0" err="1"/>
            <a:t>Muat</a:t>
          </a:r>
          <a:r>
            <a:rPr lang="en-US" sz="2000" dirty="0"/>
            <a:t> (</a:t>
          </a:r>
          <a:r>
            <a:rPr lang="en-US" sz="2000" i="1" dirty="0"/>
            <a:t>load</a:t>
          </a:r>
          <a:r>
            <a:rPr lang="en-US" sz="2000" i="0" dirty="0"/>
            <a:t>) data </a:t>
          </a:r>
          <a:r>
            <a:rPr lang="en-US" sz="2000" i="0" dirty="0" err="1"/>
            <a:t>ke</a:t>
          </a:r>
          <a:r>
            <a:rPr lang="en-US" sz="2000" i="0" dirty="0"/>
            <a:t> </a:t>
          </a:r>
          <a:r>
            <a:rPr lang="en-US" sz="2000" i="0" dirty="0" err="1"/>
            <a:t>pengolah</a:t>
          </a:r>
          <a:r>
            <a:rPr lang="en-US" sz="2000" i="0" dirty="0"/>
            <a:t> data</a:t>
          </a:r>
          <a:endParaRPr lang="en-US" sz="2000" dirty="0"/>
        </a:p>
      </dgm:t>
    </dgm:pt>
    <dgm:pt modelId="{A1553E4D-C860-4740-8CFD-BC6FFB7F290C}" type="parTrans" cxnId="{F2332FCC-F457-4598-AC4F-835C2871A697}">
      <dgm:prSet/>
      <dgm:spPr/>
      <dgm:t>
        <a:bodyPr/>
        <a:lstStyle/>
        <a:p>
          <a:endParaRPr lang="en-US"/>
        </a:p>
      </dgm:t>
    </dgm:pt>
    <dgm:pt modelId="{6F3B3F43-6F47-4BED-A339-F1B0F0B6892D}" type="sibTrans" cxnId="{F2332FCC-F457-4598-AC4F-835C2871A697}">
      <dgm:prSet/>
      <dgm:spPr/>
      <dgm:t>
        <a:bodyPr/>
        <a:lstStyle/>
        <a:p>
          <a:endParaRPr lang="en-US"/>
        </a:p>
      </dgm:t>
    </dgm:pt>
    <dgm:pt modelId="{1A1C1F55-5443-4A8E-861B-D56BCFD98495}">
      <dgm:prSet phldrT="[Text]" custT="1"/>
      <dgm:spPr/>
      <dgm:t>
        <a:bodyPr/>
        <a:lstStyle/>
        <a:p>
          <a:r>
            <a:rPr lang="en-US" sz="1600" dirty="0" err="1"/>
            <a:t>Jupyter</a:t>
          </a:r>
          <a:r>
            <a:rPr lang="en-US" sz="1600" dirty="0"/>
            <a:t> Notebook</a:t>
          </a:r>
        </a:p>
      </dgm:t>
    </dgm:pt>
    <dgm:pt modelId="{DA6B73BF-68CA-4E48-9570-B3DC0EB82DAC}" type="parTrans" cxnId="{1838623F-EF0B-4B3B-9995-DD83EF017756}">
      <dgm:prSet/>
      <dgm:spPr/>
      <dgm:t>
        <a:bodyPr/>
        <a:lstStyle/>
        <a:p>
          <a:endParaRPr lang="en-US"/>
        </a:p>
      </dgm:t>
    </dgm:pt>
    <dgm:pt modelId="{72A5AC54-C788-4217-A35F-E368DB7A8233}" type="sibTrans" cxnId="{1838623F-EF0B-4B3B-9995-DD83EF017756}">
      <dgm:prSet/>
      <dgm:spPr/>
      <dgm:t>
        <a:bodyPr/>
        <a:lstStyle/>
        <a:p>
          <a:endParaRPr lang="en-US"/>
        </a:p>
      </dgm:t>
    </dgm:pt>
    <dgm:pt modelId="{28517361-0BCB-44D8-BE90-632BFC59A9AC}" type="pres">
      <dgm:prSet presAssocID="{279F9FA0-9B5E-45B2-BEF0-00524E469783}" presName="Name0" presStyleCnt="0">
        <dgm:presLayoutVars>
          <dgm:dir/>
          <dgm:resizeHandles val="exact"/>
        </dgm:presLayoutVars>
      </dgm:prSet>
      <dgm:spPr/>
    </dgm:pt>
    <dgm:pt modelId="{97464270-8922-4F22-8F98-C70685694471}" type="pres">
      <dgm:prSet presAssocID="{B07378DD-ACD3-4CF2-A3E0-16516F1BFC3B}" presName="node" presStyleLbl="node1" presStyleIdx="0" presStyleCnt="3">
        <dgm:presLayoutVars>
          <dgm:bulletEnabled val="1"/>
        </dgm:presLayoutVars>
      </dgm:prSet>
      <dgm:spPr/>
    </dgm:pt>
    <dgm:pt modelId="{D0A12E15-541D-4E62-BF57-E064C3A87984}" type="pres">
      <dgm:prSet presAssocID="{5BE726EF-6CA0-4326-BC0B-9988AA0E8E12}" presName="sibTrans" presStyleLbl="sibTrans2D1" presStyleIdx="0" presStyleCnt="2"/>
      <dgm:spPr/>
    </dgm:pt>
    <dgm:pt modelId="{2D14B02D-F553-4BF7-944C-6E60F00354C9}" type="pres">
      <dgm:prSet presAssocID="{5BE726EF-6CA0-4326-BC0B-9988AA0E8E12}" presName="connectorText" presStyleLbl="sibTrans2D1" presStyleIdx="0" presStyleCnt="2"/>
      <dgm:spPr/>
    </dgm:pt>
    <dgm:pt modelId="{2FE1E354-FCAF-4C98-A050-B1A5B3A0DCF9}" type="pres">
      <dgm:prSet presAssocID="{040E8605-31FE-4770-82D5-490EC0A5F1BB}" presName="node" presStyleLbl="node1" presStyleIdx="1" presStyleCnt="3">
        <dgm:presLayoutVars>
          <dgm:bulletEnabled val="1"/>
        </dgm:presLayoutVars>
      </dgm:prSet>
      <dgm:spPr/>
    </dgm:pt>
    <dgm:pt modelId="{B2F5B08D-0934-495E-B968-570AAC8124B9}" type="pres">
      <dgm:prSet presAssocID="{EAB225E8-18B3-4A8E-A635-935667AEA756}" presName="sibTrans" presStyleLbl="sibTrans2D1" presStyleIdx="1" presStyleCnt="2"/>
      <dgm:spPr/>
    </dgm:pt>
    <dgm:pt modelId="{E3482D04-E9A7-4420-8E95-00EAF3984F2C}" type="pres">
      <dgm:prSet presAssocID="{EAB225E8-18B3-4A8E-A635-935667AEA756}" presName="connectorText" presStyleLbl="sibTrans2D1" presStyleIdx="1" presStyleCnt="2"/>
      <dgm:spPr/>
    </dgm:pt>
    <dgm:pt modelId="{6771D7D8-FD69-4E91-A59D-507254DF5A55}" type="pres">
      <dgm:prSet presAssocID="{7995F2F4-289F-4ACF-8557-AD9C3D08254E}" presName="node" presStyleLbl="node1" presStyleIdx="2" presStyleCnt="3">
        <dgm:presLayoutVars>
          <dgm:bulletEnabled val="1"/>
        </dgm:presLayoutVars>
      </dgm:prSet>
      <dgm:spPr/>
    </dgm:pt>
  </dgm:ptLst>
  <dgm:cxnLst>
    <dgm:cxn modelId="{9654742A-1F12-46BE-B67C-0F55F06C15F0}" type="presOf" srcId="{EAB225E8-18B3-4A8E-A635-935667AEA756}" destId="{B2F5B08D-0934-495E-B968-570AAC8124B9}" srcOrd="0" destOrd="0" presId="urn:microsoft.com/office/officeart/2005/8/layout/process1"/>
    <dgm:cxn modelId="{7DE2FE2C-5DE9-44D4-8508-CC873C16B8D3}" srcId="{279F9FA0-9B5E-45B2-BEF0-00524E469783}" destId="{B07378DD-ACD3-4CF2-A3E0-16516F1BFC3B}" srcOrd="0" destOrd="0" parTransId="{2488E8C9-0C40-4147-9ACB-F1686993C9E3}" sibTransId="{5BE726EF-6CA0-4326-BC0B-9988AA0E8E12}"/>
    <dgm:cxn modelId="{1838623F-EF0B-4B3B-9995-DD83EF017756}" srcId="{7995F2F4-289F-4ACF-8557-AD9C3D08254E}" destId="{1A1C1F55-5443-4A8E-861B-D56BCFD98495}" srcOrd="0" destOrd="0" parTransId="{DA6B73BF-68CA-4E48-9570-B3DC0EB82DAC}" sibTransId="{72A5AC54-C788-4217-A35F-E368DB7A8233}"/>
    <dgm:cxn modelId="{7B82325F-5AEC-475F-ADBA-482713C60A8A}" srcId="{279F9FA0-9B5E-45B2-BEF0-00524E469783}" destId="{040E8605-31FE-4770-82D5-490EC0A5F1BB}" srcOrd="1" destOrd="0" parTransId="{54E957A4-C174-4FD7-A44B-82DCC1DE80C9}" sibTransId="{EAB225E8-18B3-4A8E-A635-935667AEA756}"/>
    <dgm:cxn modelId="{463D6041-EE4E-4030-8C1B-51DAE74C5200}" type="presOf" srcId="{1A1C1F55-5443-4A8E-861B-D56BCFD98495}" destId="{6771D7D8-FD69-4E91-A59D-507254DF5A55}" srcOrd="0" destOrd="1" presId="urn:microsoft.com/office/officeart/2005/8/layout/process1"/>
    <dgm:cxn modelId="{D68DC750-1322-44BB-8219-C1BD3A566A66}" type="presOf" srcId="{EAB225E8-18B3-4A8E-A635-935667AEA756}" destId="{E3482D04-E9A7-4420-8E95-00EAF3984F2C}" srcOrd="1" destOrd="0" presId="urn:microsoft.com/office/officeart/2005/8/layout/process1"/>
    <dgm:cxn modelId="{CF323C92-308D-40C5-87CC-84680F39F5C1}" type="presOf" srcId="{B07378DD-ACD3-4CF2-A3E0-16516F1BFC3B}" destId="{97464270-8922-4F22-8F98-C70685694471}" srcOrd="0" destOrd="0" presId="urn:microsoft.com/office/officeart/2005/8/layout/process1"/>
    <dgm:cxn modelId="{A4B530CA-8E15-44C3-8EF9-07355CE8695F}" type="presOf" srcId="{5BE726EF-6CA0-4326-BC0B-9988AA0E8E12}" destId="{D0A12E15-541D-4E62-BF57-E064C3A87984}" srcOrd="0" destOrd="0" presId="urn:microsoft.com/office/officeart/2005/8/layout/process1"/>
    <dgm:cxn modelId="{F2332FCC-F457-4598-AC4F-835C2871A697}" srcId="{279F9FA0-9B5E-45B2-BEF0-00524E469783}" destId="{7995F2F4-289F-4ACF-8557-AD9C3D08254E}" srcOrd="2" destOrd="0" parTransId="{A1553E4D-C860-4740-8CFD-BC6FFB7F290C}" sibTransId="{6F3B3F43-6F47-4BED-A339-F1B0F0B6892D}"/>
    <dgm:cxn modelId="{E3E351E3-7130-4C9D-B9B6-D15D316FD662}" type="presOf" srcId="{040E8605-31FE-4770-82D5-490EC0A5F1BB}" destId="{2FE1E354-FCAF-4C98-A050-B1A5B3A0DCF9}" srcOrd="0" destOrd="0" presId="urn:microsoft.com/office/officeart/2005/8/layout/process1"/>
    <dgm:cxn modelId="{E322F5F2-1012-4880-BACB-6549D91F6848}" type="presOf" srcId="{279F9FA0-9B5E-45B2-BEF0-00524E469783}" destId="{28517361-0BCB-44D8-BE90-632BFC59A9AC}" srcOrd="0" destOrd="0" presId="urn:microsoft.com/office/officeart/2005/8/layout/process1"/>
    <dgm:cxn modelId="{2B0EF8F6-43F0-4F15-B16A-D3EBC948CD4A}" type="presOf" srcId="{5BE726EF-6CA0-4326-BC0B-9988AA0E8E12}" destId="{2D14B02D-F553-4BF7-944C-6E60F00354C9}" srcOrd="1" destOrd="0" presId="urn:microsoft.com/office/officeart/2005/8/layout/process1"/>
    <dgm:cxn modelId="{FEEF23FE-1204-45CF-8785-EB3ECF8B9BE6}" type="presOf" srcId="{7995F2F4-289F-4ACF-8557-AD9C3D08254E}" destId="{6771D7D8-FD69-4E91-A59D-507254DF5A55}" srcOrd="0" destOrd="0" presId="urn:microsoft.com/office/officeart/2005/8/layout/process1"/>
    <dgm:cxn modelId="{ED0FFA9E-FD97-4BBC-B67D-596E876E8310}" type="presParOf" srcId="{28517361-0BCB-44D8-BE90-632BFC59A9AC}" destId="{97464270-8922-4F22-8F98-C70685694471}" srcOrd="0" destOrd="0" presId="urn:microsoft.com/office/officeart/2005/8/layout/process1"/>
    <dgm:cxn modelId="{AA4C46D5-8DAD-4E70-A208-3E209EDFA6E9}" type="presParOf" srcId="{28517361-0BCB-44D8-BE90-632BFC59A9AC}" destId="{D0A12E15-541D-4E62-BF57-E064C3A87984}" srcOrd="1" destOrd="0" presId="urn:microsoft.com/office/officeart/2005/8/layout/process1"/>
    <dgm:cxn modelId="{2A7A4FE0-6FF1-4EA1-929E-A626D4D8585E}" type="presParOf" srcId="{D0A12E15-541D-4E62-BF57-E064C3A87984}" destId="{2D14B02D-F553-4BF7-944C-6E60F00354C9}" srcOrd="0" destOrd="0" presId="urn:microsoft.com/office/officeart/2005/8/layout/process1"/>
    <dgm:cxn modelId="{ABCB309A-ECF5-4A7B-8F04-2337C5CB7265}" type="presParOf" srcId="{28517361-0BCB-44D8-BE90-632BFC59A9AC}" destId="{2FE1E354-FCAF-4C98-A050-B1A5B3A0DCF9}" srcOrd="2" destOrd="0" presId="urn:microsoft.com/office/officeart/2005/8/layout/process1"/>
    <dgm:cxn modelId="{AEB93360-B20F-4140-BD93-5A6F139CC18C}" type="presParOf" srcId="{28517361-0BCB-44D8-BE90-632BFC59A9AC}" destId="{B2F5B08D-0934-495E-B968-570AAC8124B9}" srcOrd="3" destOrd="0" presId="urn:microsoft.com/office/officeart/2005/8/layout/process1"/>
    <dgm:cxn modelId="{34A2AE35-AF18-4996-98C8-380A3DF4F3CB}" type="presParOf" srcId="{B2F5B08D-0934-495E-B968-570AAC8124B9}" destId="{E3482D04-E9A7-4420-8E95-00EAF3984F2C}" srcOrd="0" destOrd="0" presId="urn:microsoft.com/office/officeart/2005/8/layout/process1"/>
    <dgm:cxn modelId="{F6049AB3-22DB-4A24-BC84-612B03BEE4E7}" type="presParOf" srcId="{28517361-0BCB-44D8-BE90-632BFC59A9AC}" destId="{6771D7D8-FD69-4E91-A59D-507254DF5A5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9F9FA0-9B5E-45B2-BEF0-00524E469783}" type="doc">
      <dgm:prSet loTypeId="urn:microsoft.com/office/officeart/2005/8/layout/process1" loCatId="process" qsTypeId="urn:microsoft.com/office/officeart/2005/8/quickstyle/simple1" qsCatId="simple" csTypeId="urn:microsoft.com/office/officeart/2005/8/colors/accent5_1" csCatId="accent5" phldr="1"/>
      <dgm:spPr/>
    </dgm:pt>
    <dgm:pt modelId="{B07378DD-ACD3-4CF2-A3E0-16516F1BFC3B}">
      <dgm:prSet phldrT="[Text]" custT="1"/>
      <dgm:spPr>
        <a:ln>
          <a:prstDash val="sysDot"/>
        </a:ln>
      </dgm:spPr>
      <dgm:t>
        <a:bodyPr/>
        <a:lstStyle/>
        <a:p>
          <a:r>
            <a:rPr lang="en-US" sz="1600" dirty="0" err="1"/>
            <a:t>Buat</a:t>
          </a:r>
          <a:r>
            <a:rPr lang="en-US" sz="1600" dirty="0"/>
            <a:t> API token/key di situs </a:t>
          </a:r>
          <a:r>
            <a:rPr lang="en-US" sz="1600" dirty="0" err="1"/>
            <a:t>layanan</a:t>
          </a:r>
          <a:r>
            <a:rPr lang="en-US" sz="1600" dirty="0"/>
            <a:t> data</a:t>
          </a:r>
        </a:p>
      </dgm:t>
    </dgm:pt>
    <dgm:pt modelId="{2488E8C9-0C40-4147-9ACB-F1686993C9E3}" type="parTrans" cxnId="{7DE2FE2C-5DE9-44D4-8508-CC873C16B8D3}">
      <dgm:prSet/>
      <dgm:spPr/>
      <dgm:t>
        <a:bodyPr/>
        <a:lstStyle/>
        <a:p>
          <a:endParaRPr lang="en-US" sz="1600"/>
        </a:p>
      </dgm:t>
    </dgm:pt>
    <dgm:pt modelId="{5BE726EF-6CA0-4326-BC0B-9988AA0E8E12}" type="sibTrans" cxnId="{7DE2FE2C-5DE9-44D4-8508-CC873C16B8D3}">
      <dgm:prSet custT="1"/>
      <dgm:spPr/>
      <dgm:t>
        <a:bodyPr/>
        <a:lstStyle/>
        <a:p>
          <a:endParaRPr lang="en-US" sz="1200"/>
        </a:p>
      </dgm:t>
    </dgm:pt>
    <dgm:pt modelId="{040E8605-31FE-4770-82D5-490EC0A5F1BB}">
      <dgm:prSet phldrT="[Text]" custT="1"/>
      <dgm:spPr/>
      <dgm:t>
        <a:bodyPr/>
        <a:lstStyle/>
        <a:p>
          <a:r>
            <a:rPr lang="en-US" sz="1600" dirty="0" err="1"/>
            <a:t>Akses</a:t>
          </a:r>
          <a:r>
            <a:rPr lang="en-US" sz="1600" dirty="0"/>
            <a:t> </a:t>
          </a:r>
          <a:r>
            <a:rPr lang="en-US" sz="1600" dirty="0" err="1"/>
            <a:t>layanan</a:t>
          </a:r>
          <a:r>
            <a:rPr lang="en-US" sz="1600" dirty="0"/>
            <a:t> data </a:t>
          </a:r>
          <a:r>
            <a:rPr lang="en-US" sz="1600" dirty="0" err="1"/>
            <a:t>dengan</a:t>
          </a:r>
          <a:r>
            <a:rPr lang="en-US" sz="1600" dirty="0"/>
            <a:t> API call</a:t>
          </a:r>
        </a:p>
      </dgm:t>
    </dgm:pt>
    <dgm:pt modelId="{54E957A4-C174-4FD7-A44B-82DCC1DE80C9}" type="parTrans" cxnId="{7B82325F-5AEC-475F-ADBA-482713C60A8A}">
      <dgm:prSet/>
      <dgm:spPr/>
      <dgm:t>
        <a:bodyPr/>
        <a:lstStyle/>
        <a:p>
          <a:endParaRPr lang="en-US" sz="1600"/>
        </a:p>
      </dgm:t>
    </dgm:pt>
    <dgm:pt modelId="{EAB225E8-18B3-4A8E-A635-935667AEA756}" type="sibTrans" cxnId="{7B82325F-5AEC-475F-ADBA-482713C60A8A}">
      <dgm:prSet custT="1"/>
      <dgm:spPr/>
      <dgm:t>
        <a:bodyPr/>
        <a:lstStyle/>
        <a:p>
          <a:endParaRPr lang="en-US" sz="1200"/>
        </a:p>
      </dgm:t>
    </dgm:pt>
    <dgm:pt modelId="{7995F2F4-289F-4ACF-8557-AD9C3D08254E}">
      <dgm:prSet phldrT="[Text]" custT="1"/>
      <dgm:spPr/>
      <dgm:t>
        <a:bodyPr/>
        <a:lstStyle/>
        <a:p>
          <a:r>
            <a:rPr lang="en-US" sz="1600" dirty="0" err="1"/>
            <a:t>Muat</a:t>
          </a:r>
          <a:r>
            <a:rPr lang="en-US" sz="1600" dirty="0"/>
            <a:t> (</a:t>
          </a:r>
          <a:r>
            <a:rPr lang="en-US" sz="1600" i="1" dirty="0"/>
            <a:t>load</a:t>
          </a:r>
          <a:r>
            <a:rPr lang="en-US" sz="1600" i="0" dirty="0"/>
            <a:t>) dataset </a:t>
          </a:r>
          <a:r>
            <a:rPr lang="en-US" sz="1600" i="0" dirty="0" err="1"/>
            <a:t>ke</a:t>
          </a:r>
          <a:r>
            <a:rPr lang="en-US" sz="1600" i="0" dirty="0"/>
            <a:t> </a:t>
          </a:r>
          <a:r>
            <a:rPr lang="en-US" sz="1600" i="0" dirty="0" err="1"/>
            <a:t>modul</a:t>
          </a:r>
          <a:r>
            <a:rPr lang="en-US" sz="1600" i="0" dirty="0"/>
            <a:t> </a:t>
          </a:r>
          <a:r>
            <a:rPr lang="en-US" sz="1600" i="0" dirty="0" err="1"/>
            <a:t>pengolah</a:t>
          </a:r>
          <a:r>
            <a:rPr lang="en-US" sz="1600" i="0" dirty="0"/>
            <a:t> data</a:t>
          </a:r>
          <a:endParaRPr lang="en-US" sz="1600" dirty="0"/>
        </a:p>
      </dgm:t>
    </dgm:pt>
    <dgm:pt modelId="{A1553E4D-C860-4740-8CFD-BC6FFB7F290C}" type="parTrans" cxnId="{F2332FCC-F457-4598-AC4F-835C2871A697}">
      <dgm:prSet/>
      <dgm:spPr/>
      <dgm:t>
        <a:bodyPr/>
        <a:lstStyle/>
        <a:p>
          <a:endParaRPr lang="en-US" sz="1600"/>
        </a:p>
      </dgm:t>
    </dgm:pt>
    <dgm:pt modelId="{6F3B3F43-6F47-4BED-A339-F1B0F0B6892D}" type="sibTrans" cxnId="{F2332FCC-F457-4598-AC4F-835C2871A697}">
      <dgm:prSet/>
      <dgm:spPr/>
      <dgm:t>
        <a:bodyPr/>
        <a:lstStyle/>
        <a:p>
          <a:endParaRPr lang="en-US" sz="1600"/>
        </a:p>
      </dgm:t>
    </dgm:pt>
    <dgm:pt modelId="{A6E47206-602E-4748-85A9-435D535877A8}">
      <dgm:prSet phldrT="[Text]" custT="1"/>
      <dgm:spPr/>
      <dgm:t>
        <a:bodyPr/>
        <a:lstStyle/>
        <a:p>
          <a:r>
            <a:rPr lang="en-US" sz="1600" dirty="0"/>
            <a:t>Cari dataset yang </a:t>
          </a:r>
          <a:r>
            <a:rPr lang="en-US" sz="1600" dirty="0" err="1"/>
            <a:t>diperlukan</a:t>
          </a:r>
          <a:endParaRPr lang="en-US" sz="1600" dirty="0"/>
        </a:p>
      </dgm:t>
    </dgm:pt>
    <dgm:pt modelId="{67D16572-87FA-4D7B-9282-188249D4CB7C}" type="parTrans" cxnId="{E4C0E414-EA61-43D8-BF07-3FDAA1111C40}">
      <dgm:prSet/>
      <dgm:spPr/>
      <dgm:t>
        <a:bodyPr/>
        <a:lstStyle/>
        <a:p>
          <a:endParaRPr lang="en-US" sz="1600"/>
        </a:p>
      </dgm:t>
    </dgm:pt>
    <dgm:pt modelId="{B7B446A8-4FF7-4046-80D5-40664C29ADCB}" type="sibTrans" cxnId="{E4C0E414-EA61-43D8-BF07-3FDAA1111C40}">
      <dgm:prSet custT="1"/>
      <dgm:spPr/>
      <dgm:t>
        <a:bodyPr/>
        <a:lstStyle/>
        <a:p>
          <a:endParaRPr lang="en-US" sz="1200"/>
        </a:p>
      </dgm:t>
    </dgm:pt>
    <dgm:pt modelId="{28517361-0BCB-44D8-BE90-632BFC59A9AC}" type="pres">
      <dgm:prSet presAssocID="{279F9FA0-9B5E-45B2-BEF0-00524E469783}" presName="Name0" presStyleCnt="0">
        <dgm:presLayoutVars>
          <dgm:dir/>
          <dgm:resizeHandles val="exact"/>
        </dgm:presLayoutVars>
      </dgm:prSet>
      <dgm:spPr/>
    </dgm:pt>
    <dgm:pt modelId="{97464270-8922-4F22-8F98-C70685694471}" type="pres">
      <dgm:prSet presAssocID="{B07378DD-ACD3-4CF2-A3E0-16516F1BFC3B}" presName="node" presStyleLbl="node1" presStyleIdx="0" presStyleCnt="4">
        <dgm:presLayoutVars>
          <dgm:bulletEnabled val="1"/>
        </dgm:presLayoutVars>
      </dgm:prSet>
      <dgm:spPr/>
    </dgm:pt>
    <dgm:pt modelId="{D0A12E15-541D-4E62-BF57-E064C3A87984}" type="pres">
      <dgm:prSet presAssocID="{5BE726EF-6CA0-4326-BC0B-9988AA0E8E12}" presName="sibTrans" presStyleLbl="sibTrans2D1" presStyleIdx="0" presStyleCnt="3"/>
      <dgm:spPr/>
    </dgm:pt>
    <dgm:pt modelId="{2D14B02D-F553-4BF7-944C-6E60F00354C9}" type="pres">
      <dgm:prSet presAssocID="{5BE726EF-6CA0-4326-BC0B-9988AA0E8E12}" presName="connectorText" presStyleLbl="sibTrans2D1" presStyleIdx="0" presStyleCnt="3"/>
      <dgm:spPr/>
    </dgm:pt>
    <dgm:pt modelId="{2FE1E354-FCAF-4C98-A050-B1A5B3A0DCF9}" type="pres">
      <dgm:prSet presAssocID="{040E8605-31FE-4770-82D5-490EC0A5F1BB}" presName="node" presStyleLbl="node1" presStyleIdx="1" presStyleCnt="4">
        <dgm:presLayoutVars>
          <dgm:bulletEnabled val="1"/>
        </dgm:presLayoutVars>
      </dgm:prSet>
      <dgm:spPr/>
    </dgm:pt>
    <dgm:pt modelId="{B2F5B08D-0934-495E-B968-570AAC8124B9}" type="pres">
      <dgm:prSet presAssocID="{EAB225E8-18B3-4A8E-A635-935667AEA756}" presName="sibTrans" presStyleLbl="sibTrans2D1" presStyleIdx="1" presStyleCnt="3"/>
      <dgm:spPr/>
    </dgm:pt>
    <dgm:pt modelId="{E3482D04-E9A7-4420-8E95-00EAF3984F2C}" type="pres">
      <dgm:prSet presAssocID="{EAB225E8-18B3-4A8E-A635-935667AEA756}" presName="connectorText" presStyleLbl="sibTrans2D1" presStyleIdx="1" presStyleCnt="3"/>
      <dgm:spPr/>
    </dgm:pt>
    <dgm:pt modelId="{EDE85E33-F336-4580-94CB-2DFC19FC8BDE}" type="pres">
      <dgm:prSet presAssocID="{A6E47206-602E-4748-85A9-435D535877A8}" presName="node" presStyleLbl="node1" presStyleIdx="2" presStyleCnt="4">
        <dgm:presLayoutVars>
          <dgm:bulletEnabled val="1"/>
        </dgm:presLayoutVars>
      </dgm:prSet>
      <dgm:spPr/>
    </dgm:pt>
    <dgm:pt modelId="{1CD267F8-A7FB-45B2-90E6-C8E458FA30B6}" type="pres">
      <dgm:prSet presAssocID="{B7B446A8-4FF7-4046-80D5-40664C29ADCB}" presName="sibTrans" presStyleLbl="sibTrans2D1" presStyleIdx="2" presStyleCnt="3"/>
      <dgm:spPr/>
    </dgm:pt>
    <dgm:pt modelId="{7F7AADF7-DE61-4FC1-9991-E12543229B08}" type="pres">
      <dgm:prSet presAssocID="{B7B446A8-4FF7-4046-80D5-40664C29ADCB}" presName="connectorText" presStyleLbl="sibTrans2D1" presStyleIdx="2" presStyleCnt="3"/>
      <dgm:spPr/>
    </dgm:pt>
    <dgm:pt modelId="{6771D7D8-FD69-4E91-A59D-507254DF5A55}" type="pres">
      <dgm:prSet presAssocID="{7995F2F4-289F-4ACF-8557-AD9C3D08254E}" presName="node" presStyleLbl="node1" presStyleIdx="3" presStyleCnt="4">
        <dgm:presLayoutVars>
          <dgm:bulletEnabled val="1"/>
        </dgm:presLayoutVars>
      </dgm:prSet>
      <dgm:spPr/>
    </dgm:pt>
  </dgm:ptLst>
  <dgm:cxnLst>
    <dgm:cxn modelId="{E4C0E414-EA61-43D8-BF07-3FDAA1111C40}" srcId="{279F9FA0-9B5E-45B2-BEF0-00524E469783}" destId="{A6E47206-602E-4748-85A9-435D535877A8}" srcOrd="2" destOrd="0" parTransId="{67D16572-87FA-4D7B-9282-188249D4CB7C}" sibTransId="{B7B446A8-4FF7-4046-80D5-40664C29ADCB}"/>
    <dgm:cxn modelId="{7267691C-BC85-4C98-AAA8-DA4EA6063F30}" type="presOf" srcId="{B7B446A8-4FF7-4046-80D5-40664C29ADCB}" destId="{1CD267F8-A7FB-45B2-90E6-C8E458FA30B6}" srcOrd="0" destOrd="0" presId="urn:microsoft.com/office/officeart/2005/8/layout/process1"/>
    <dgm:cxn modelId="{9654742A-1F12-46BE-B67C-0F55F06C15F0}" type="presOf" srcId="{EAB225E8-18B3-4A8E-A635-935667AEA756}" destId="{B2F5B08D-0934-495E-B968-570AAC8124B9}" srcOrd="0" destOrd="0" presId="urn:microsoft.com/office/officeart/2005/8/layout/process1"/>
    <dgm:cxn modelId="{B2F1832C-E789-45E1-9200-C1DB62EA9376}" type="presOf" srcId="{A6E47206-602E-4748-85A9-435D535877A8}" destId="{EDE85E33-F336-4580-94CB-2DFC19FC8BDE}" srcOrd="0" destOrd="0" presId="urn:microsoft.com/office/officeart/2005/8/layout/process1"/>
    <dgm:cxn modelId="{7DE2FE2C-5DE9-44D4-8508-CC873C16B8D3}" srcId="{279F9FA0-9B5E-45B2-BEF0-00524E469783}" destId="{B07378DD-ACD3-4CF2-A3E0-16516F1BFC3B}" srcOrd="0" destOrd="0" parTransId="{2488E8C9-0C40-4147-9ACB-F1686993C9E3}" sibTransId="{5BE726EF-6CA0-4326-BC0B-9988AA0E8E12}"/>
    <dgm:cxn modelId="{7B82325F-5AEC-475F-ADBA-482713C60A8A}" srcId="{279F9FA0-9B5E-45B2-BEF0-00524E469783}" destId="{040E8605-31FE-4770-82D5-490EC0A5F1BB}" srcOrd="1" destOrd="0" parTransId="{54E957A4-C174-4FD7-A44B-82DCC1DE80C9}" sibTransId="{EAB225E8-18B3-4A8E-A635-935667AEA756}"/>
    <dgm:cxn modelId="{537E434A-5900-4046-B2DC-845F27F458FC}" type="presOf" srcId="{B7B446A8-4FF7-4046-80D5-40664C29ADCB}" destId="{7F7AADF7-DE61-4FC1-9991-E12543229B08}" srcOrd="1" destOrd="0" presId="urn:microsoft.com/office/officeart/2005/8/layout/process1"/>
    <dgm:cxn modelId="{D68DC750-1322-44BB-8219-C1BD3A566A66}" type="presOf" srcId="{EAB225E8-18B3-4A8E-A635-935667AEA756}" destId="{E3482D04-E9A7-4420-8E95-00EAF3984F2C}" srcOrd="1" destOrd="0" presId="urn:microsoft.com/office/officeart/2005/8/layout/process1"/>
    <dgm:cxn modelId="{CF323C92-308D-40C5-87CC-84680F39F5C1}" type="presOf" srcId="{B07378DD-ACD3-4CF2-A3E0-16516F1BFC3B}" destId="{97464270-8922-4F22-8F98-C70685694471}" srcOrd="0" destOrd="0" presId="urn:microsoft.com/office/officeart/2005/8/layout/process1"/>
    <dgm:cxn modelId="{A4B530CA-8E15-44C3-8EF9-07355CE8695F}" type="presOf" srcId="{5BE726EF-6CA0-4326-BC0B-9988AA0E8E12}" destId="{D0A12E15-541D-4E62-BF57-E064C3A87984}" srcOrd="0" destOrd="0" presId="urn:microsoft.com/office/officeart/2005/8/layout/process1"/>
    <dgm:cxn modelId="{F2332FCC-F457-4598-AC4F-835C2871A697}" srcId="{279F9FA0-9B5E-45B2-BEF0-00524E469783}" destId="{7995F2F4-289F-4ACF-8557-AD9C3D08254E}" srcOrd="3" destOrd="0" parTransId="{A1553E4D-C860-4740-8CFD-BC6FFB7F290C}" sibTransId="{6F3B3F43-6F47-4BED-A339-F1B0F0B6892D}"/>
    <dgm:cxn modelId="{E3E351E3-7130-4C9D-B9B6-D15D316FD662}" type="presOf" srcId="{040E8605-31FE-4770-82D5-490EC0A5F1BB}" destId="{2FE1E354-FCAF-4C98-A050-B1A5B3A0DCF9}" srcOrd="0" destOrd="0" presId="urn:microsoft.com/office/officeart/2005/8/layout/process1"/>
    <dgm:cxn modelId="{E322F5F2-1012-4880-BACB-6549D91F6848}" type="presOf" srcId="{279F9FA0-9B5E-45B2-BEF0-00524E469783}" destId="{28517361-0BCB-44D8-BE90-632BFC59A9AC}" srcOrd="0" destOrd="0" presId="urn:microsoft.com/office/officeart/2005/8/layout/process1"/>
    <dgm:cxn modelId="{2B0EF8F6-43F0-4F15-B16A-D3EBC948CD4A}" type="presOf" srcId="{5BE726EF-6CA0-4326-BC0B-9988AA0E8E12}" destId="{2D14B02D-F553-4BF7-944C-6E60F00354C9}" srcOrd="1" destOrd="0" presId="urn:microsoft.com/office/officeart/2005/8/layout/process1"/>
    <dgm:cxn modelId="{FEEF23FE-1204-45CF-8785-EB3ECF8B9BE6}" type="presOf" srcId="{7995F2F4-289F-4ACF-8557-AD9C3D08254E}" destId="{6771D7D8-FD69-4E91-A59D-507254DF5A55}" srcOrd="0" destOrd="0" presId="urn:microsoft.com/office/officeart/2005/8/layout/process1"/>
    <dgm:cxn modelId="{ED0FFA9E-FD97-4BBC-B67D-596E876E8310}" type="presParOf" srcId="{28517361-0BCB-44D8-BE90-632BFC59A9AC}" destId="{97464270-8922-4F22-8F98-C70685694471}" srcOrd="0" destOrd="0" presId="urn:microsoft.com/office/officeart/2005/8/layout/process1"/>
    <dgm:cxn modelId="{AA4C46D5-8DAD-4E70-A208-3E209EDFA6E9}" type="presParOf" srcId="{28517361-0BCB-44D8-BE90-632BFC59A9AC}" destId="{D0A12E15-541D-4E62-BF57-E064C3A87984}" srcOrd="1" destOrd="0" presId="urn:microsoft.com/office/officeart/2005/8/layout/process1"/>
    <dgm:cxn modelId="{2A7A4FE0-6FF1-4EA1-929E-A626D4D8585E}" type="presParOf" srcId="{D0A12E15-541D-4E62-BF57-E064C3A87984}" destId="{2D14B02D-F553-4BF7-944C-6E60F00354C9}" srcOrd="0" destOrd="0" presId="urn:microsoft.com/office/officeart/2005/8/layout/process1"/>
    <dgm:cxn modelId="{ABCB309A-ECF5-4A7B-8F04-2337C5CB7265}" type="presParOf" srcId="{28517361-0BCB-44D8-BE90-632BFC59A9AC}" destId="{2FE1E354-FCAF-4C98-A050-B1A5B3A0DCF9}" srcOrd="2" destOrd="0" presId="urn:microsoft.com/office/officeart/2005/8/layout/process1"/>
    <dgm:cxn modelId="{AEB93360-B20F-4140-BD93-5A6F139CC18C}" type="presParOf" srcId="{28517361-0BCB-44D8-BE90-632BFC59A9AC}" destId="{B2F5B08D-0934-495E-B968-570AAC8124B9}" srcOrd="3" destOrd="0" presId="urn:microsoft.com/office/officeart/2005/8/layout/process1"/>
    <dgm:cxn modelId="{34A2AE35-AF18-4996-98C8-380A3DF4F3CB}" type="presParOf" srcId="{B2F5B08D-0934-495E-B968-570AAC8124B9}" destId="{E3482D04-E9A7-4420-8E95-00EAF3984F2C}" srcOrd="0" destOrd="0" presId="urn:microsoft.com/office/officeart/2005/8/layout/process1"/>
    <dgm:cxn modelId="{7A99F755-D6F5-48F3-83FA-E4A604101F07}" type="presParOf" srcId="{28517361-0BCB-44D8-BE90-632BFC59A9AC}" destId="{EDE85E33-F336-4580-94CB-2DFC19FC8BDE}" srcOrd="4" destOrd="0" presId="urn:microsoft.com/office/officeart/2005/8/layout/process1"/>
    <dgm:cxn modelId="{9D72A9B4-975D-45F4-BA9E-0F580487D622}" type="presParOf" srcId="{28517361-0BCB-44D8-BE90-632BFC59A9AC}" destId="{1CD267F8-A7FB-45B2-90E6-C8E458FA30B6}" srcOrd="5" destOrd="0" presId="urn:microsoft.com/office/officeart/2005/8/layout/process1"/>
    <dgm:cxn modelId="{4375E5DB-3AFB-4DF7-B102-FDA70791EE9C}" type="presParOf" srcId="{1CD267F8-A7FB-45B2-90E6-C8E458FA30B6}" destId="{7F7AADF7-DE61-4FC1-9991-E12543229B08}" srcOrd="0" destOrd="0" presId="urn:microsoft.com/office/officeart/2005/8/layout/process1"/>
    <dgm:cxn modelId="{F6049AB3-22DB-4A24-BC84-612B03BEE4E7}" type="presParOf" srcId="{28517361-0BCB-44D8-BE90-632BFC59A9AC}" destId="{6771D7D8-FD69-4E91-A59D-507254DF5A5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8ED6E-0BE2-428C-8F0C-5030DF52FFEF}">
      <dsp:nvSpPr>
        <dsp:cNvPr id="0" name=""/>
        <dsp:cNvSpPr/>
      </dsp:nvSpPr>
      <dsp:spPr>
        <a:xfrm>
          <a:off x="0" y="1"/>
          <a:ext cx="6947841" cy="7675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Identifikasi</a:t>
          </a:r>
          <a:r>
            <a:rPr lang="en-US" sz="2000" kern="1200" dirty="0"/>
            <a:t> "</a:t>
          </a:r>
          <a:r>
            <a:rPr lang="en-US" sz="2000" kern="1200" dirty="0" err="1"/>
            <a:t>titik</a:t>
          </a:r>
          <a:r>
            <a:rPr lang="en-US" sz="2000" kern="1200" dirty="0"/>
            <a:t> </a:t>
          </a:r>
          <a:r>
            <a:rPr lang="en-US" sz="2000" kern="1200" dirty="0" err="1"/>
            <a:t>sentuh</a:t>
          </a:r>
          <a:r>
            <a:rPr lang="en-US" sz="2000" kern="1200" dirty="0"/>
            <a:t>" data </a:t>
          </a:r>
          <a:r>
            <a:rPr lang="en-US" sz="2000" kern="1200" dirty="0" err="1"/>
            <a:t>dengan</a:t>
          </a:r>
          <a:r>
            <a:rPr lang="en-US" sz="2000" kern="1200" dirty="0"/>
            <a:t> proses </a:t>
          </a:r>
          <a:r>
            <a:rPr lang="en-US" sz="2000" kern="1200" dirty="0" err="1"/>
            <a:t>bisnis</a:t>
          </a:r>
          <a:endParaRPr lang="en-US" sz="2000" kern="1200" dirty="0"/>
        </a:p>
      </dsp:txBody>
      <dsp:txXfrm>
        <a:off x="37467" y="37468"/>
        <a:ext cx="6872907" cy="692586"/>
      </dsp:txXfrm>
    </dsp:sp>
    <dsp:sp modelId="{84501C7F-8BAF-4897-8928-F3B15C797254}">
      <dsp:nvSpPr>
        <dsp:cNvPr id="0" name=""/>
        <dsp:cNvSpPr/>
      </dsp:nvSpPr>
      <dsp:spPr>
        <a:xfrm>
          <a:off x="0" y="899077"/>
          <a:ext cx="6947841" cy="76752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Penentuan</a:t>
          </a:r>
          <a:r>
            <a:rPr lang="en-US" sz="2000" kern="1200" dirty="0"/>
            <a:t> </a:t>
          </a:r>
          <a:r>
            <a:rPr lang="en-US" sz="2000" kern="1200" dirty="0" err="1"/>
            <a:t>sumber</a:t>
          </a:r>
          <a:r>
            <a:rPr lang="en-US" sz="2000" kern="1200" dirty="0"/>
            <a:t> </a:t>
          </a:r>
          <a:r>
            <a:rPr lang="en-US" sz="2000" kern="1200" dirty="0" err="1"/>
            <a:t>utama</a:t>
          </a:r>
          <a:r>
            <a:rPr lang="en-US" sz="2000" kern="1200" dirty="0"/>
            <a:t> data dan </a:t>
          </a:r>
          <a:r>
            <a:rPr lang="en-US" sz="2000" kern="1200" dirty="0" err="1"/>
            <a:t>cara</a:t>
          </a:r>
          <a:r>
            <a:rPr lang="en-US" sz="2000" kern="1200" dirty="0"/>
            <a:t> </a:t>
          </a:r>
          <a:r>
            <a:rPr lang="en-US" sz="2000" kern="1200" dirty="0" err="1"/>
            <a:t>aksesnya</a:t>
          </a:r>
          <a:endParaRPr lang="en-US" sz="2000" kern="1200" dirty="0"/>
        </a:p>
      </dsp:txBody>
      <dsp:txXfrm>
        <a:off x="37467" y="936544"/>
        <a:ext cx="6872907" cy="692586"/>
      </dsp:txXfrm>
    </dsp:sp>
    <dsp:sp modelId="{2C672B37-326D-4003-8C71-F56C6BD524B1}">
      <dsp:nvSpPr>
        <dsp:cNvPr id="0" name=""/>
        <dsp:cNvSpPr/>
      </dsp:nvSpPr>
      <dsp:spPr>
        <a:xfrm>
          <a:off x="0" y="1784677"/>
          <a:ext cx="6947841" cy="7675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Asesmen</a:t>
          </a:r>
          <a:r>
            <a:rPr lang="en-US" sz="2000" kern="1200" dirty="0"/>
            <a:t> </a:t>
          </a:r>
          <a:r>
            <a:rPr lang="en-US" sz="2000" kern="1200" dirty="0" err="1"/>
            <a:t>nilai</a:t>
          </a:r>
          <a:r>
            <a:rPr lang="en-US" sz="2000" kern="1200" dirty="0"/>
            <a:t> </a:t>
          </a:r>
          <a:r>
            <a:rPr lang="en-US" sz="2000" kern="1200" dirty="0" err="1"/>
            <a:t>tambah</a:t>
          </a:r>
          <a:r>
            <a:rPr lang="en-US" sz="2000" kern="1200" dirty="0"/>
            <a:t> </a:t>
          </a:r>
          <a:r>
            <a:rPr lang="en-US" sz="2000" kern="1200" dirty="0" err="1"/>
            <a:t>bisnis</a:t>
          </a:r>
          <a:r>
            <a:rPr lang="en-US" sz="2000" kern="1200" dirty="0"/>
            <a:t> </a:t>
          </a:r>
          <a:r>
            <a:rPr lang="en-US" sz="2000" kern="1200" dirty="0" err="1"/>
            <a:t>dari</a:t>
          </a:r>
          <a:r>
            <a:rPr lang="en-US" sz="2000" kern="1200" dirty="0"/>
            <a:t> data</a:t>
          </a:r>
        </a:p>
      </dsp:txBody>
      <dsp:txXfrm>
        <a:off x="37467" y="1822144"/>
        <a:ext cx="6872907" cy="692586"/>
      </dsp:txXfrm>
    </dsp:sp>
    <dsp:sp modelId="{3D419823-A82F-4F03-9137-CC0F445B11BA}">
      <dsp:nvSpPr>
        <dsp:cNvPr id="0" name=""/>
        <dsp:cNvSpPr/>
      </dsp:nvSpPr>
      <dsp:spPr>
        <a:xfrm>
          <a:off x="0" y="2670277"/>
          <a:ext cx="6947841" cy="76752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Identifikasi</a:t>
          </a:r>
          <a:r>
            <a:rPr lang="en-US" sz="2000" kern="1200" dirty="0"/>
            <a:t> </a:t>
          </a:r>
          <a:r>
            <a:rPr lang="en-US" sz="2000" kern="1200" dirty="0" err="1"/>
            <a:t>sumber</a:t>
          </a:r>
          <a:r>
            <a:rPr lang="en-US" sz="2000" kern="1200" dirty="0"/>
            <a:t> data </a:t>
          </a:r>
          <a:r>
            <a:rPr lang="en-US" sz="2000" kern="1200" dirty="0" err="1"/>
            <a:t>tambahan</a:t>
          </a:r>
          <a:r>
            <a:rPr lang="en-US" sz="2000" kern="1200" dirty="0"/>
            <a:t> </a:t>
          </a:r>
          <a:r>
            <a:rPr lang="en-US" sz="2000" kern="1200" dirty="0" err="1"/>
            <a:t>untuk</a:t>
          </a:r>
          <a:r>
            <a:rPr lang="en-US" sz="2000" kern="1200" dirty="0"/>
            <a:t> </a:t>
          </a:r>
          <a:r>
            <a:rPr lang="en-US" sz="2000" kern="1200" dirty="0" err="1"/>
            <a:t>perbaikan</a:t>
          </a:r>
          <a:endParaRPr lang="en-US" sz="2000" kern="1200" dirty="0"/>
        </a:p>
      </dsp:txBody>
      <dsp:txXfrm>
        <a:off x="37467" y="2707744"/>
        <a:ext cx="6872907"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05BEE-1802-4252-886E-6234C23F1328}">
      <dsp:nvSpPr>
        <dsp:cNvPr id="0" name=""/>
        <dsp:cNvSpPr/>
      </dsp:nvSpPr>
      <dsp:spPr>
        <a:xfrm>
          <a:off x="0" y="0"/>
          <a:ext cx="60960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550AF0-2016-4922-97A9-79E1880D505E}">
      <dsp:nvSpPr>
        <dsp:cNvPr id="0" name=""/>
        <dsp:cNvSpPr/>
      </dsp:nvSpPr>
      <dsp:spPr>
        <a:xfrm>
          <a:off x="0" y="0"/>
          <a:ext cx="1219200" cy="16824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Internal sources</a:t>
          </a:r>
        </a:p>
      </dsp:txBody>
      <dsp:txXfrm>
        <a:off x="0" y="0"/>
        <a:ext cx="1219200" cy="1682442"/>
      </dsp:txXfrm>
    </dsp:sp>
    <dsp:sp modelId="{D1FC5E6A-4E7F-4321-99DE-022FC96C30DD}">
      <dsp:nvSpPr>
        <dsp:cNvPr id="0" name=""/>
        <dsp:cNvSpPr/>
      </dsp:nvSpPr>
      <dsp:spPr>
        <a:xfrm>
          <a:off x="1310640" y="19777"/>
          <a:ext cx="4785360" cy="39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Spreadsheets (Excel, CSV, JSON, etc.)</a:t>
          </a:r>
        </a:p>
      </dsp:txBody>
      <dsp:txXfrm>
        <a:off x="1310640" y="19777"/>
        <a:ext cx="4785360" cy="395554"/>
      </dsp:txXfrm>
    </dsp:sp>
    <dsp:sp modelId="{B78149E6-1D22-4617-A492-D7B5A9013B8B}">
      <dsp:nvSpPr>
        <dsp:cNvPr id="0" name=""/>
        <dsp:cNvSpPr/>
      </dsp:nvSpPr>
      <dsp:spPr>
        <a:xfrm>
          <a:off x="1219199" y="415332"/>
          <a:ext cx="48768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892050-D9CE-4E5E-B08D-47957A100019}">
      <dsp:nvSpPr>
        <dsp:cNvPr id="0" name=""/>
        <dsp:cNvSpPr/>
      </dsp:nvSpPr>
      <dsp:spPr>
        <a:xfrm>
          <a:off x="1310640" y="435110"/>
          <a:ext cx="4785360" cy="39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Databases: can be queried via SQL, etc.</a:t>
          </a:r>
        </a:p>
      </dsp:txBody>
      <dsp:txXfrm>
        <a:off x="1310640" y="435110"/>
        <a:ext cx="4785360" cy="395554"/>
      </dsp:txXfrm>
    </dsp:sp>
    <dsp:sp modelId="{899DA8F2-B4CF-4664-ACF3-2EE12E7B6FF1}">
      <dsp:nvSpPr>
        <dsp:cNvPr id="0" name=""/>
        <dsp:cNvSpPr/>
      </dsp:nvSpPr>
      <dsp:spPr>
        <a:xfrm>
          <a:off x="1219199" y="830664"/>
          <a:ext cx="48768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C1FC39-F409-4D66-B956-198E6C983CAA}">
      <dsp:nvSpPr>
        <dsp:cNvPr id="0" name=""/>
        <dsp:cNvSpPr/>
      </dsp:nvSpPr>
      <dsp:spPr>
        <a:xfrm>
          <a:off x="1310640" y="850442"/>
          <a:ext cx="4785360" cy="39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Text documents</a:t>
          </a:r>
        </a:p>
      </dsp:txBody>
      <dsp:txXfrm>
        <a:off x="1310640" y="850442"/>
        <a:ext cx="4785360" cy="395554"/>
      </dsp:txXfrm>
    </dsp:sp>
    <dsp:sp modelId="{3B73DB29-BE8C-4208-A98F-EFBB6E663855}">
      <dsp:nvSpPr>
        <dsp:cNvPr id="0" name=""/>
        <dsp:cNvSpPr/>
      </dsp:nvSpPr>
      <dsp:spPr>
        <a:xfrm>
          <a:off x="1219199" y="1245997"/>
          <a:ext cx="48768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E76ADD-A9EE-4692-9F10-79D702112EB1}">
      <dsp:nvSpPr>
        <dsp:cNvPr id="0" name=""/>
        <dsp:cNvSpPr/>
      </dsp:nvSpPr>
      <dsp:spPr>
        <a:xfrm>
          <a:off x="1310640" y="1265775"/>
          <a:ext cx="4785360" cy="39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Multimedia documents (audio, video)</a:t>
          </a:r>
        </a:p>
      </dsp:txBody>
      <dsp:txXfrm>
        <a:off x="1310640" y="1265775"/>
        <a:ext cx="4785360" cy="395554"/>
      </dsp:txXfrm>
    </dsp:sp>
    <dsp:sp modelId="{C43361DD-D855-4674-9BA1-0B5D4180B45D}">
      <dsp:nvSpPr>
        <dsp:cNvPr id="0" name=""/>
        <dsp:cNvSpPr/>
      </dsp:nvSpPr>
      <dsp:spPr>
        <a:xfrm>
          <a:off x="1219199" y="1661329"/>
          <a:ext cx="48768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FC525-3B35-4965-AA38-9794E90F498D}">
      <dsp:nvSpPr>
        <dsp:cNvPr id="0" name=""/>
        <dsp:cNvSpPr/>
      </dsp:nvSpPr>
      <dsp:spPr>
        <a:xfrm>
          <a:off x="0" y="1682442"/>
          <a:ext cx="60960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3E4485-0286-4582-9CFA-BD88B8D2C7A1}">
      <dsp:nvSpPr>
        <dsp:cNvPr id="0" name=""/>
        <dsp:cNvSpPr/>
      </dsp:nvSpPr>
      <dsp:spPr>
        <a:xfrm>
          <a:off x="0" y="1682442"/>
          <a:ext cx="1219200" cy="16824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External sources</a:t>
          </a:r>
        </a:p>
      </dsp:txBody>
      <dsp:txXfrm>
        <a:off x="0" y="1682442"/>
        <a:ext cx="1219200" cy="1682442"/>
      </dsp:txXfrm>
    </dsp:sp>
    <dsp:sp modelId="{D0F383FE-AFBA-4B11-840C-1F225377E8AA}">
      <dsp:nvSpPr>
        <dsp:cNvPr id="0" name=""/>
        <dsp:cNvSpPr/>
      </dsp:nvSpPr>
      <dsp:spPr>
        <a:xfrm>
          <a:off x="1310640" y="1721546"/>
          <a:ext cx="4785360" cy="782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Open data repositories</a:t>
          </a:r>
        </a:p>
      </dsp:txBody>
      <dsp:txXfrm>
        <a:off x="1310640" y="1721546"/>
        <a:ext cx="4785360" cy="782072"/>
      </dsp:txXfrm>
    </dsp:sp>
    <dsp:sp modelId="{EF09154B-EFB7-4F5A-905F-36B3BC75CA9E}">
      <dsp:nvSpPr>
        <dsp:cNvPr id="0" name=""/>
        <dsp:cNvSpPr/>
      </dsp:nvSpPr>
      <dsp:spPr>
        <a:xfrm>
          <a:off x="1219199" y="2503619"/>
          <a:ext cx="48768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EE5D48-F573-4C89-8799-76AAF6A1A181}">
      <dsp:nvSpPr>
        <dsp:cNvPr id="0" name=""/>
        <dsp:cNvSpPr/>
      </dsp:nvSpPr>
      <dsp:spPr>
        <a:xfrm>
          <a:off x="1310640" y="2542722"/>
          <a:ext cx="4785360" cy="782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Public domain web pages</a:t>
          </a:r>
        </a:p>
      </dsp:txBody>
      <dsp:txXfrm>
        <a:off x="1310640" y="2542722"/>
        <a:ext cx="4785360" cy="782072"/>
      </dsp:txXfrm>
    </dsp:sp>
    <dsp:sp modelId="{605F22D9-907E-450B-A88D-0467AF0F6E18}">
      <dsp:nvSpPr>
        <dsp:cNvPr id="0" name=""/>
        <dsp:cNvSpPr/>
      </dsp:nvSpPr>
      <dsp:spPr>
        <a:xfrm>
          <a:off x="1219199" y="3324795"/>
          <a:ext cx="48768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64270-8922-4F22-8F98-C70685694471}">
      <dsp:nvSpPr>
        <dsp:cNvPr id="0" name=""/>
        <dsp:cNvSpPr/>
      </dsp:nvSpPr>
      <dsp:spPr>
        <a:xfrm>
          <a:off x="7392" y="0"/>
          <a:ext cx="2209498" cy="111318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Cari data di </a:t>
          </a:r>
          <a:r>
            <a:rPr lang="en-US" sz="2200" kern="1200" dirty="0" err="1"/>
            <a:t>sumber</a:t>
          </a:r>
          <a:r>
            <a:rPr lang="en-US" sz="2200" kern="1200" dirty="0"/>
            <a:t> data</a:t>
          </a:r>
        </a:p>
      </dsp:txBody>
      <dsp:txXfrm>
        <a:off x="39996" y="32604"/>
        <a:ext cx="2144290" cy="1047975"/>
      </dsp:txXfrm>
    </dsp:sp>
    <dsp:sp modelId="{D0A12E15-541D-4E62-BF57-E064C3A87984}">
      <dsp:nvSpPr>
        <dsp:cNvPr id="0" name=""/>
        <dsp:cNvSpPr/>
      </dsp:nvSpPr>
      <dsp:spPr>
        <a:xfrm>
          <a:off x="2437841" y="282613"/>
          <a:ext cx="468413" cy="54795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437841" y="392204"/>
        <a:ext cx="327889" cy="328773"/>
      </dsp:txXfrm>
    </dsp:sp>
    <dsp:sp modelId="{2FE1E354-FCAF-4C98-A050-B1A5B3A0DCF9}">
      <dsp:nvSpPr>
        <dsp:cNvPr id="0" name=""/>
        <dsp:cNvSpPr/>
      </dsp:nvSpPr>
      <dsp:spPr>
        <a:xfrm>
          <a:off x="3100690" y="0"/>
          <a:ext cx="2209498" cy="111318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Unduh</a:t>
          </a:r>
          <a:r>
            <a:rPr lang="en-US" sz="2200" kern="1200" dirty="0"/>
            <a:t>/</a:t>
          </a:r>
          <a:r>
            <a:rPr lang="en-US" sz="2200" kern="1200" dirty="0" err="1"/>
            <a:t>salin</a:t>
          </a:r>
          <a:r>
            <a:rPr lang="en-US" sz="2200" kern="1200" dirty="0"/>
            <a:t> data </a:t>
          </a:r>
          <a:r>
            <a:rPr lang="en-US" sz="2200" kern="1200" dirty="0" err="1"/>
            <a:t>ke</a:t>
          </a:r>
          <a:r>
            <a:rPr lang="en-US" sz="2200" kern="1200" dirty="0"/>
            <a:t> </a:t>
          </a:r>
          <a:r>
            <a:rPr lang="en-US" sz="2200" i="1" kern="1200" dirty="0"/>
            <a:t>local machine</a:t>
          </a:r>
          <a:endParaRPr lang="en-US" sz="2200" kern="1200" dirty="0"/>
        </a:p>
      </dsp:txBody>
      <dsp:txXfrm>
        <a:off x="3133294" y="32604"/>
        <a:ext cx="2144290" cy="1047975"/>
      </dsp:txXfrm>
    </dsp:sp>
    <dsp:sp modelId="{B2F5B08D-0934-495E-B968-570AAC8124B9}">
      <dsp:nvSpPr>
        <dsp:cNvPr id="0" name=""/>
        <dsp:cNvSpPr/>
      </dsp:nvSpPr>
      <dsp:spPr>
        <a:xfrm>
          <a:off x="5531139" y="282613"/>
          <a:ext cx="468413" cy="54795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531139" y="392204"/>
        <a:ext cx="327889" cy="328773"/>
      </dsp:txXfrm>
    </dsp:sp>
    <dsp:sp modelId="{6771D7D8-FD69-4E91-A59D-507254DF5A55}">
      <dsp:nvSpPr>
        <dsp:cNvPr id="0" name=""/>
        <dsp:cNvSpPr/>
      </dsp:nvSpPr>
      <dsp:spPr>
        <a:xfrm>
          <a:off x="6193988" y="0"/>
          <a:ext cx="2209498" cy="1113183"/>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err="1"/>
            <a:t>Muat</a:t>
          </a:r>
          <a:r>
            <a:rPr lang="en-US" sz="2000" kern="1200" dirty="0"/>
            <a:t> (</a:t>
          </a:r>
          <a:r>
            <a:rPr lang="en-US" sz="2000" i="1" kern="1200" dirty="0"/>
            <a:t>load</a:t>
          </a:r>
          <a:r>
            <a:rPr lang="en-US" sz="2000" i="0" kern="1200" dirty="0"/>
            <a:t>) data </a:t>
          </a:r>
          <a:r>
            <a:rPr lang="en-US" sz="2000" i="0" kern="1200" dirty="0" err="1"/>
            <a:t>ke</a:t>
          </a:r>
          <a:r>
            <a:rPr lang="en-US" sz="2000" i="0" kern="1200" dirty="0"/>
            <a:t> </a:t>
          </a:r>
          <a:r>
            <a:rPr lang="en-US" sz="2000" i="0" kern="1200" dirty="0" err="1"/>
            <a:t>pengolah</a:t>
          </a:r>
          <a:r>
            <a:rPr lang="en-US" sz="2000" i="0" kern="1200" dirty="0"/>
            <a:t> data</a:t>
          </a:r>
          <a:endParaRPr lang="en-US" sz="2000" kern="1200" dirty="0"/>
        </a:p>
        <a:p>
          <a:pPr marL="171450" lvl="1" indent="-171450" algn="l" defTabSz="711200">
            <a:lnSpc>
              <a:spcPct val="90000"/>
            </a:lnSpc>
            <a:spcBef>
              <a:spcPct val="0"/>
            </a:spcBef>
            <a:spcAft>
              <a:spcPct val="15000"/>
            </a:spcAft>
            <a:buChar char="•"/>
          </a:pPr>
          <a:r>
            <a:rPr lang="en-US" sz="1600" kern="1200" dirty="0" err="1"/>
            <a:t>Jupyter</a:t>
          </a:r>
          <a:r>
            <a:rPr lang="en-US" sz="1600" kern="1200" dirty="0"/>
            <a:t> Notebook</a:t>
          </a:r>
        </a:p>
      </dsp:txBody>
      <dsp:txXfrm>
        <a:off x="6226592" y="32604"/>
        <a:ext cx="2144290" cy="10479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64270-8922-4F22-8F98-C70685694471}">
      <dsp:nvSpPr>
        <dsp:cNvPr id="0" name=""/>
        <dsp:cNvSpPr/>
      </dsp:nvSpPr>
      <dsp:spPr>
        <a:xfrm>
          <a:off x="3696" y="26323"/>
          <a:ext cx="1616055" cy="1060536"/>
        </a:xfrm>
        <a:prstGeom prst="roundRect">
          <a:avLst>
            <a:gd name="adj" fmla="val 10000"/>
          </a:avLst>
        </a:prstGeom>
        <a:solidFill>
          <a:schemeClr val="lt1">
            <a:hueOff val="0"/>
            <a:satOff val="0"/>
            <a:lumOff val="0"/>
            <a:alphaOff val="0"/>
          </a:schemeClr>
        </a:solidFill>
        <a:ln w="25400" cap="flat" cmpd="sng" algn="ctr">
          <a:solidFill>
            <a:scrgbClr r="0" g="0" b="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Buat</a:t>
          </a:r>
          <a:r>
            <a:rPr lang="en-US" sz="1600" kern="1200" dirty="0"/>
            <a:t> API token/key di situs </a:t>
          </a:r>
          <a:r>
            <a:rPr lang="en-US" sz="1600" kern="1200" dirty="0" err="1"/>
            <a:t>layanan</a:t>
          </a:r>
          <a:r>
            <a:rPr lang="en-US" sz="1600" kern="1200" dirty="0"/>
            <a:t> data</a:t>
          </a:r>
        </a:p>
      </dsp:txBody>
      <dsp:txXfrm>
        <a:off x="34758" y="57385"/>
        <a:ext cx="1553931" cy="998412"/>
      </dsp:txXfrm>
    </dsp:sp>
    <dsp:sp modelId="{D0A12E15-541D-4E62-BF57-E064C3A87984}">
      <dsp:nvSpPr>
        <dsp:cNvPr id="0" name=""/>
        <dsp:cNvSpPr/>
      </dsp:nvSpPr>
      <dsp:spPr>
        <a:xfrm>
          <a:off x="1781357" y="356200"/>
          <a:ext cx="342603" cy="400781"/>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781357" y="436356"/>
        <a:ext cx="239822" cy="240469"/>
      </dsp:txXfrm>
    </dsp:sp>
    <dsp:sp modelId="{2FE1E354-FCAF-4C98-A050-B1A5B3A0DCF9}">
      <dsp:nvSpPr>
        <dsp:cNvPr id="0" name=""/>
        <dsp:cNvSpPr/>
      </dsp:nvSpPr>
      <dsp:spPr>
        <a:xfrm>
          <a:off x="2266173" y="26323"/>
          <a:ext cx="1616055" cy="1060536"/>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Akses</a:t>
          </a:r>
          <a:r>
            <a:rPr lang="en-US" sz="1600" kern="1200" dirty="0"/>
            <a:t> </a:t>
          </a:r>
          <a:r>
            <a:rPr lang="en-US" sz="1600" kern="1200" dirty="0" err="1"/>
            <a:t>layanan</a:t>
          </a:r>
          <a:r>
            <a:rPr lang="en-US" sz="1600" kern="1200" dirty="0"/>
            <a:t> data </a:t>
          </a:r>
          <a:r>
            <a:rPr lang="en-US" sz="1600" kern="1200" dirty="0" err="1"/>
            <a:t>dengan</a:t>
          </a:r>
          <a:r>
            <a:rPr lang="en-US" sz="1600" kern="1200" dirty="0"/>
            <a:t> API call</a:t>
          </a:r>
        </a:p>
      </dsp:txBody>
      <dsp:txXfrm>
        <a:off x="2297235" y="57385"/>
        <a:ext cx="1553931" cy="998412"/>
      </dsp:txXfrm>
    </dsp:sp>
    <dsp:sp modelId="{B2F5B08D-0934-495E-B968-570AAC8124B9}">
      <dsp:nvSpPr>
        <dsp:cNvPr id="0" name=""/>
        <dsp:cNvSpPr/>
      </dsp:nvSpPr>
      <dsp:spPr>
        <a:xfrm>
          <a:off x="4043834" y="356200"/>
          <a:ext cx="342603" cy="400781"/>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043834" y="436356"/>
        <a:ext cx="239822" cy="240469"/>
      </dsp:txXfrm>
    </dsp:sp>
    <dsp:sp modelId="{EDE85E33-F336-4580-94CB-2DFC19FC8BDE}">
      <dsp:nvSpPr>
        <dsp:cNvPr id="0" name=""/>
        <dsp:cNvSpPr/>
      </dsp:nvSpPr>
      <dsp:spPr>
        <a:xfrm>
          <a:off x="4528651" y="26323"/>
          <a:ext cx="1616055" cy="1060536"/>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Cari dataset yang </a:t>
          </a:r>
          <a:r>
            <a:rPr lang="en-US" sz="1600" kern="1200" dirty="0" err="1"/>
            <a:t>diperlukan</a:t>
          </a:r>
          <a:endParaRPr lang="en-US" sz="1600" kern="1200" dirty="0"/>
        </a:p>
      </dsp:txBody>
      <dsp:txXfrm>
        <a:off x="4559713" y="57385"/>
        <a:ext cx="1553931" cy="998412"/>
      </dsp:txXfrm>
    </dsp:sp>
    <dsp:sp modelId="{1CD267F8-A7FB-45B2-90E6-C8E458FA30B6}">
      <dsp:nvSpPr>
        <dsp:cNvPr id="0" name=""/>
        <dsp:cNvSpPr/>
      </dsp:nvSpPr>
      <dsp:spPr>
        <a:xfrm>
          <a:off x="6306311" y="356200"/>
          <a:ext cx="342603" cy="400781"/>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306311" y="436356"/>
        <a:ext cx="239822" cy="240469"/>
      </dsp:txXfrm>
    </dsp:sp>
    <dsp:sp modelId="{6771D7D8-FD69-4E91-A59D-507254DF5A55}">
      <dsp:nvSpPr>
        <dsp:cNvPr id="0" name=""/>
        <dsp:cNvSpPr/>
      </dsp:nvSpPr>
      <dsp:spPr>
        <a:xfrm>
          <a:off x="6791128" y="26323"/>
          <a:ext cx="1616055" cy="1060536"/>
        </a:xfrm>
        <a:prstGeom prst="roundRect">
          <a:avLst>
            <a:gd name="adj" fmla="val 10000"/>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Muat</a:t>
          </a:r>
          <a:r>
            <a:rPr lang="en-US" sz="1600" kern="1200" dirty="0"/>
            <a:t> (</a:t>
          </a:r>
          <a:r>
            <a:rPr lang="en-US" sz="1600" i="1" kern="1200" dirty="0"/>
            <a:t>load</a:t>
          </a:r>
          <a:r>
            <a:rPr lang="en-US" sz="1600" i="0" kern="1200" dirty="0"/>
            <a:t>) dataset </a:t>
          </a:r>
          <a:r>
            <a:rPr lang="en-US" sz="1600" i="0" kern="1200" dirty="0" err="1"/>
            <a:t>ke</a:t>
          </a:r>
          <a:r>
            <a:rPr lang="en-US" sz="1600" i="0" kern="1200" dirty="0"/>
            <a:t> </a:t>
          </a:r>
          <a:r>
            <a:rPr lang="en-US" sz="1600" i="0" kern="1200" dirty="0" err="1"/>
            <a:t>modul</a:t>
          </a:r>
          <a:r>
            <a:rPr lang="en-US" sz="1600" i="0" kern="1200" dirty="0"/>
            <a:t> </a:t>
          </a:r>
          <a:r>
            <a:rPr lang="en-US" sz="1600" i="0" kern="1200" dirty="0" err="1"/>
            <a:t>pengolah</a:t>
          </a:r>
          <a:r>
            <a:rPr lang="en-US" sz="1600" i="0" kern="1200" dirty="0"/>
            <a:t> data</a:t>
          </a:r>
          <a:endParaRPr lang="en-US" sz="1600" kern="1200" dirty="0"/>
        </a:p>
      </dsp:txBody>
      <dsp:txXfrm>
        <a:off x="6822190" y="57385"/>
        <a:ext cx="1553931" cy="9984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mmons.wikimedia.org/wiki/File:Time_series_of_active_COVID-19_cases,_most_affected_countries_as_of_2020-03-21.sv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creativecommons.org/licenses/by-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Untuk</a:t>
            </a:r>
            <a:r>
              <a:rPr lang="en-US" dirty="0"/>
              <a:t> kernel density estimation, </a:t>
            </a:r>
            <a:r>
              <a:rPr lang="en-US" dirty="0" err="1"/>
              <a:t>silakan</a:t>
            </a:r>
            <a:r>
              <a:rPr lang="en-US" dirty="0"/>
              <a:t> </a:t>
            </a:r>
            <a:r>
              <a:rPr lang="en-US" dirty="0" err="1"/>
              <a:t>lihat</a:t>
            </a:r>
            <a:r>
              <a:rPr lang="en-US" dirty="0"/>
              <a:t> </a:t>
            </a:r>
            <a:r>
              <a:rPr lang="en-US" dirty="0" err="1"/>
              <a:t>artikel</a:t>
            </a:r>
            <a:r>
              <a:rPr lang="en-US" dirty="0"/>
              <a:t> Wikipedia https://en.wikipedia.org/wiki/Kernel_density_estimation </a:t>
            </a:r>
            <a:r>
              <a:rPr lang="en-US" dirty="0" err="1"/>
              <a:t>sebagai</a:t>
            </a:r>
            <a:r>
              <a:rPr lang="en-US" dirty="0"/>
              <a:t> </a:t>
            </a:r>
            <a:r>
              <a:rPr lang="en-US" dirty="0" err="1"/>
              <a:t>rujukan</a:t>
            </a:r>
            <a:r>
              <a:rPr lang="en-US" dirty="0"/>
              <a:t> </a:t>
            </a:r>
            <a:r>
              <a:rPr lang="en-US" dirty="0" err="1"/>
              <a:t>awal</a:t>
            </a:r>
            <a:r>
              <a:rPr lang="en-US" dirty="0"/>
              <a:t>.</a:t>
            </a:r>
          </a:p>
        </p:txBody>
      </p:sp>
    </p:spTree>
    <p:extLst>
      <p:ext uri="{BB962C8B-B14F-4D97-AF65-F5344CB8AC3E}">
        <p14:creationId xmlns:p14="http://schemas.microsoft.com/office/powerpoint/2010/main" val="1077729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5215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err="1">
                <a:effectLst/>
                <a:latin typeface="Calibri" panose="020F0502020204030204" pitchFamily="34" charset="0"/>
                <a:ea typeface="Calibri" panose="020F0502020204030204" pitchFamily="34" charset="0"/>
                <a:cs typeface="Times New Roman" panose="02020603050405020304" pitchFamily="18" charset="0"/>
              </a:rPr>
              <a:t>Penerapan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i="1" dirty="0">
                <a:effectLst/>
                <a:latin typeface="Calibri" panose="020F0502020204030204" pitchFamily="34" charset="0"/>
                <a:ea typeface="Calibri" panose="020F0502020204030204" pitchFamily="34" charset="0"/>
                <a:cs typeface="Times New Roman" panose="02020603050405020304" pitchFamily="18" charset="0"/>
              </a:rPr>
              <a:t>artificial intelligence </a:t>
            </a:r>
            <a:r>
              <a:rPr lang="en-US" sz="1100" dirty="0">
                <a:effectLst/>
                <a:latin typeface="Calibri" panose="020F0502020204030204" pitchFamily="34" charset="0"/>
                <a:ea typeface="Calibri" panose="020F0502020204030204" pitchFamily="34" charset="0"/>
                <a:cs typeface="Times New Roman" panose="02020603050405020304" pitchFamily="18" charset="0"/>
              </a:rPr>
              <a:t>(AI)</a:t>
            </a:r>
            <a:r>
              <a:rPr lang="en-US" sz="1100" i="1"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a:effectLst/>
                <a:latin typeface="Calibri" panose="020F0502020204030204" pitchFamily="34" charset="0"/>
                <a:ea typeface="Calibri" panose="020F0502020204030204" pitchFamily="34" charset="0"/>
                <a:cs typeface="Times New Roman" panose="02020603050405020304" pitchFamily="18" charset="0"/>
              </a:rPr>
              <a:t>d dunia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nyata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sering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diletakkan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kerangka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metodologi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sains</a:t>
            </a:r>
            <a:r>
              <a:rPr lang="en-US" sz="1100" dirty="0">
                <a:effectLst/>
                <a:latin typeface="Calibri" panose="020F0502020204030204" pitchFamily="34" charset="0"/>
                <a:ea typeface="Calibri" panose="020F0502020204030204" pitchFamily="34" charset="0"/>
                <a:cs typeface="Times New Roman" panose="02020603050405020304" pitchFamily="18" charset="0"/>
              </a:rPr>
              <a:t> data yang juga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lazim</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diadopsi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sebagai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langkah-langkah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pengembangan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solusi</a:t>
            </a:r>
            <a:r>
              <a:rPr lang="en-US" sz="1100" dirty="0">
                <a:effectLst/>
                <a:latin typeface="Calibri" panose="020F0502020204030204" pitchFamily="34" charset="0"/>
                <a:ea typeface="Calibri" panose="020F0502020204030204" pitchFamily="34" charset="0"/>
                <a:cs typeface="Times New Roman" panose="02020603050405020304" pitchFamily="18" charset="0"/>
              </a:rPr>
              <a:t> AI.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Metodologi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sains</a:t>
            </a:r>
            <a:r>
              <a:rPr lang="en-US" sz="1100" dirty="0">
                <a:effectLst/>
                <a:latin typeface="Calibri" panose="020F0502020204030204" pitchFamily="34" charset="0"/>
                <a:ea typeface="Calibri" panose="020F0502020204030204" pitchFamily="34" charset="0"/>
                <a:cs typeface="Times New Roman" panose="02020603050405020304" pitchFamily="18" charset="0"/>
              </a:rPr>
              <a:t> data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tersebut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bertujuan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secara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sistematis</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mengekstraksi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pengetahuan</a:t>
            </a:r>
            <a:r>
              <a:rPr lang="en-US" sz="11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bermanfaat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bagi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pemecahan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permasalahan-permasalahan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bisnis</a:t>
            </a:r>
            <a:r>
              <a:rPr lang="en-US" sz="11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dihadapi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Formulasi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metodologi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sains</a:t>
            </a:r>
            <a:r>
              <a:rPr lang="en-US" sz="1100" dirty="0">
                <a:effectLst/>
                <a:latin typeface="Calibri" panose="020F0502020204030204" pitchFamily="34" charset="0"/>
                <a:ea typeface="Calibri" panose="020F0502020204030204" pitchFamily="34" charset="0"/>
                <a:cs typeface="Times New Roman" panose="02020603050405020304" pitchFamily="18" charset="0"/>
              </a:rPr>
              <a:t> data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mengadopsi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i="1" dirty="0">
                <a:effectLst/>
                <a:latin typeface="Calibri" panose="020F0502020204030204" pitchFamily="34" charset="0"/>
                <a:ea typeface="Calibri" panose="020F0502020204030204" pitchFamily="34" charset="0"/>
                <a:cs typeface="Times New Roman" panose="02020603050405020304" pitchFamily="18" charset="0"/>
              </a:rPr>
              <a:t>Cross-Industry Standard Process for Data Mining</a:t>
            </a:r>
            <a:r>
              <a:rPr lang="en-US" sz="1100" dirty="0">
                <a:effectLst/>
                <a:latin typeface="Calibri" panose="020F0502020204030204" pitchFamily="34" charset="0"/>
                <a:ea typeface="Calibri" panose="020F0502020204030204" pitchFamily="34" charset="0"/>
                <a:cs typeface="Times New Roman" panose="02020603050405020304" pitchFamily="18" charset="0"/>
              </a:rPr>
              <a:t> (CRISP-DM) yang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dinyatakan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beberapa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langkah</a:t>
            </a:r>
            <a:r>
              <a:rPr lang="en-US" sz="11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tergambar</a:t>
            </a:r>
            <a:r>
              <a:rPr lang="en-US" sz="1100" dirty="0">
                <a:effectLst/>
                <a:latin typeface="Calibri" panose="020F0502020204030204" pitchFamily="34" charset="0"/>
                <a:ea typeface="Calibri" panose="020F0502020204030204" pitchFamily="34" charset="0"/>
                <a:cs typeface="Times New Roman" panose="02020603050405020304" pitchFamily="18" charset="0"/>
              </a:rPr>
              <a:t> pada Gambar.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Secara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umum</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keseluruhan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metodologi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terdiri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dari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serangkaian</a:t>
            </a:r>
            <a:r>
              <a:rPr lang="en-US" sz="1100" dirty="0">
                <a:effectLst/>
                <a:latin typeface="Calibri" panose="020F0502020204030204" pitchFamily="34" charset="0"/>
                <a:ea typeface="Calibri" panose="020F0502020204030204" pitchFamily="34" charset="0"/>
                <a:cs typeface="Times New Roman" panose="02020603050405020304" pitchFamily="18" charset="0"/>
              </a:rPr>
              <a:t> proses yang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bersifat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iteratif</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Penjelasan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secara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lebih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terperinci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mengenai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metodologi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sains</a:t>
            </a:r>
            <a:r>
              <a:rPr lang="en-US" sz="1100" dirty="0">
                <a:effectLst/>
                <a:latin typeface="Calibri" panose="020F0502020204030204" pitchFamily="34" charset="0"/>
                <a:ea typeface="Calibri" panose="020F0502020204030204" pitchFamily="34" charset="0"/>
                <a:cs typeface="Times New Roman" panose="02020603050405020304" pitchFamily="18" charset="0"/>
              </a:rPr>
              <a:t> data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secara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keseluruhan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dilihat</a:t>
            </a:r>
            <a:r>
              <a:rPr lang="en-US" sz="1100" dirty="0">
                <a:effectLst/>
                <a:latin typeface="Calibri" panose="020F0502020204030204" pitchFamily="34" charset="0"/>
                <a:ea typeface="Calibri" panose="020F0502020204030204" pitchFamily="34" charset="0"/>
                <a:cs typeface="Times New Roman" panose="02020603050405020304" pitchFamily="18" charset="0"/>
              </a:rPr>
              <a:t> pada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modul</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Metodologi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Pengembangan</a:t>
            </a:r>
            <a:r>
              <a:rPr lang="en-US" sz="1100" dirty="0">
                <a:effectLst/>
                <a:latin typeface="Calibri" panose="020F0502020204030204" pitchFamily="34" charset="0"/>
                <a:ea typeface="Calibri" panose="020F0502020204030204" pitchFamily="34" charset="0"/>
                <a:cs typeface="Times New Roman" panose="02020603050405020304" pitchFamily="18" charset="0"/>
              </a:rPr>
              <a:t> AI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Menggunakan</a:t>
            </a:r>
            <a:r>
              <a:rPr lang="en-US" sz="1100" dirty="0">
                <a:effectLst/>
                <a:latin typeface="Calibri" panose="020F0502020204030204" pitchFamily="34" charset="0"/>
                <a:ea typeface="Calibri" panose="020F0502020204030204" pitchFamily="34" charset="0"/>
                <a:cs typeface="Times New Roman" panose="02020603050405020304" pitchFamily="18" charset="0"/>
              </a:rPr>
              <a:t> Data”.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Sementara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itu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modul</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ini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berfokus</a:t>
            </a:r>
            <a:r>
              <a:rPr lang="en-US" sz="1100" dirty="0">
                <a:effectLst/>
                <a:latin typeface="Calibri" panose="020F0502020204030204" pitchFamily="34" charset="0"/>
                <a:ea typeface="Calibri" panose="020F0502020204030204" pitchFamily="34" charset="0"/>
                <a:cs typeface="Times New Roman" panose="02020603050405020304" pitchFamily="18" charset="0"/>
              </a:rPr>
              <a:t> pada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tahapan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i="1" dirty="0">
                <a:effectLst/>
                <a:latin typeface="Calibri" panose="020F0502020204030204" pitchFamily="34" charset="0"/>
                <a:ea typeface="Calibri" panose="020F0502020204030204" pitchFamily="34" charset="0"/>
                <a:cs typeface="Times New Roman" panose="02020603050405020304" pitchFamily="18" charset="0"/>
              </a:rPr>
              <a:t>data understanding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pemahaman</a:t>
            </a:r>
            <a:r>
              <a:rPr lang="en-US" sz="1100" dirty="0">
                <a:effectLst/>
                <a:latin typeface="Calibri" panose="020F0502020204030204" pitchFamily="34" charset="0"/>
                <a:ea typeface="Calibri" panose="020F0502020204030204" pitchFamily="34" charset="0"/>
                <a:cs typeface="Times New Roman" panose="02020603050405020304" pitchFamily="18" charset="0"/>
              </a:rPr>
              <a:t> data).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d-ID" sz="1100" dirty="0">
                <a:effectLst/>
                <a:latin typeface="Calibri" panose="020F0502020204030204" pitchFamily="34" charset="0"/>
                <a:ea typeface="Calibri" panose="020F0502020204030204" pitchFamily="34" charset="0"/>
                <a:cs typeface="Times New Roman" panose="02020603050405020304" pitchFamily="18" charset="0"/>
              </a:rPr>
              <a:t>Tahapan </a:t>
            </a:r>
            <a:r>
              <a:rPr lang="en-US" sz="1100" i="1" dirty="0">
                <a:effectLst/>
                <a:latin typeface="Calibri" panose="020F0502020204030204" pitchFamily="34" charset="0"/>
                <a:ea typeface="Calibri" panose="020F0502020204030204" pitchFamily="34" charset="0"/>
                <a:cs typeface="Times New Roman" panose="02020603050405020304" pitchFamily="18" charset="0"/>
              </a:rPr>
              <a:t>data understanding</a:t>
            </a:r>
            <a:r>
              <a:rPr lang="id-ID" sz="1100" dirty="0">
                <a:effectLst/>
                <a:latin typeface="Calibri" panose="020F0502020204030204" pitchFamily="34" charset="0"/>
                <a:ea typeface="Calibri" panose="020F0502020204030204" pitchFamily="34" charset="0"/>
                <a:cs typeface="Times New Roman" panose="02020603050405020304" pitchFamily="18" charset="0"/>
              </a:rPr>
              <a:t> dilakukan setelah permasalahan bisnis yang mendasari pengembangan solusi AI didefinisikan dengan jelas pada tahapan </a:t>
            </a:r>
            <a:r>
              <a:rPr lang="id-ID" sz="1100" i="1" dirty="0" err="1">
                <a:effectLst/>
                <a:latin typeface="Calibri" panose="020F0502020204030204" pitchFamily="34" charset="0"/>
                <a:ea typeface="Calibri" panose="020F0502020204030204" pitchFamily="34" charset="0"/>
                <a:cs typeface="Times New Roman" panose="02020603050405020304" pitchFamily="18" charset="0"/>
              </a:rPr>
              <a:t>business</a:t>
            </a:r>
            <a:r>
              <a:rPr lang="id-ID" sz="1100" i="1" dirty="0">
                <a:effectLst/>
                <a:latin typeface="Calibri" panose="020F0502020204030204" pitchFamily="34" charset="0"/>
                <a:ea typeface="Calibri" panose="020F0502020204030204" pitchFamily="34" charset="0"/>
                <a:cs typeface="Times New Roman" panose="02020603050405020304" pitchFamily="18" charset="0"/>
              </a:rPr>
              <a:t> </a:t>
            </a:r>
            <a:r>
              <a:rPr lang="id-ID" sz="1100" i="1" dirty="0" err="1">
                <a:effectLst/>
                <a:latin typeface="Calibri" panose="020F0502020204030204" pitchFamily="34" charset="0"/>
                <a:ea typeface="Calibri" panose="020F0502020204030204" pitchFamily="34" charset="0"/>
                <a:cs typeface="Times New Roman" panose="02020603050405020304" pitchFamily="18" charset="0"/>
              </a:rPr>
              <a:t>understanding</a:t>
            </a:r>
            <a:r>
              <a:rPr lang="id-ID" sz="1100" dirty="0">
                <a:effectLst/>
                <a:latin typeface="Calibri" panose="020F0502020204030204" pitchFamily="34" charset="0"/>
                <a:ea typeface="Calibri" panose="020F0502020204030204" pitchFamily="34" charset="0"/>
                <a:cs typeface="Times New Roman" panose="02020603050405020304" pitchFamily="18" charset="0"/>
              </a:rPr>
              <a:t> yang </a:t>
            </a:r>
            <a:r>
              <a:rPr lang="id-ID" sz="1100" dirty="0" err="1">
                <a:effectLst/>
                <a:latin typeface="Calibri" panose="020F0502020204030204" pitchFamily="34" charset="0"/>
                <a:ea typeface="Calibri" panose="020F0502020204030204" pitchFamily="34" charset="0"/>
                <a:cs typeface="Times New Roman" panose="02020603050405020304" pitchFamily="18" charset="0"/>
              </a:rPr>
              <a:t>rinciannya</a:t>
            </a:r>
            <a:r>
              <a:rPr lang="id-ID" sz="1100" dirty="0">
                <a:effectLst/>
                <a:latin typeface="Calibri" panose="020F0502020204030204" pitchFamily="34" charset="0"/>
                <a:ea typeface="Calibri" panose="020F0502020204030204" pitchFamily="34" charset="0"/>
                <a:cs typeface="Times New Roman" panose="02020603050405020304" pitchFamily="18" charset="0"/>
              </a:rPr>
              <a:t> dibahas di modul “Business </a:t>
            </a:r>
            <a:r>
              <a:rPr lang="id-ID" sz="1100" dirty="0" err="1">
                <a:effectLst/>
                <a:latin typeface="Calibri" panose="020F0502020204030204" pitchFamily="34" charset="0"/>
                <a:ea typeface="Calibri" panose="020F0502020204030204" pitchFamily="34" charset="0"/>
                <a:cs typeface="Times New Roman" panose="02020603050405020304" pitchFamily="18" charset="0"/>
              </a:rPr>
              <a:t>Understanding</a:t>
            </a:r>
            <a:r>
              <a:rPr lang="id-ID"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Tahapan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ini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dilakukan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tujuan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mendapatkan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gambaran</a:t>
            </a:r>
            <a:endParaRPr lang="en-US" dirty="0"/>
          </a:p>
        </p:txBody>
      </p:sp>
    </p:spTree>
    <p:extLst>
      <p:ext uri="{BB962C8B-B14F-4D97-AF65-F5344CB8AC3E}">
        <p14:creationId xmlns:p14="http://schemas.microsoft.com/office/powerpoint/2010/main" val="1268849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182880" algn="just">
              <a:lnSpc>
                <a:spcPct val="125000"/>
              </a:lnSpc>
              <a:spcBef>
                <a:spcPts val="0"/>
              </a:spcBef>
              <a:spcAft>
                <a:spcPts val="600"/>
              </a:spcAft>
            </a:pPr>
            <a:r>
              <a:rPr lang="id-ID" sz="1800" dirty="0">
                <a:effectLst/>
                <a:latin typeface="Calibri" panose="020F0502020204030204" pitchFamily="34" charset="0"/>
                <a:ea typeface="Calibri" panose="020F0502020204030204" pitchFamily="34" charset="0"/>
                <a:cs typeface="Times New Roman" panose="02020603050405020304" pitchFamily="18" charset="0"/>
              </a:rPr>
              <a:t>Data biasanya tersedia dalam bentuk kumpulan-kumpulan data yang dapat berada dalam keadaan terpisah-pisah, ataupun terintegrasi secara ketat dan rumit. Masing-masing kumpulan data tersebut pada awalnya dibuat dengan maksud dan tujuan tertentu yang tidak hanya berbeda satu sama lainnya, namun juga dapat berbeda dengan tujuan pengembangan yang tersirat dari definisi permasalahan bisnis yang dihadapi. Oleh sebab itu, setiap kumpulan data tersebut memiliki kekuatan dan batasannya masing-masing serta tingkat kesesuaian yang berbeda-beda dengan permasalahan bisnis yang akan dipecahkan. Akibatnya, pengembangan solusi AI untuk permasalahan bisnis tersebut mungkin saja membutuhkan perpaduan beberapa kumpulan data dari sumber-sumber yang berbeda.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182880" algn="just">
              <a:lnSpc>
                <a:spcPct val="125000"/>
              </a:lnSpc>
              <a:spcBef>
                <a:spcPts val="0"/>
              </a:spcBef>
              <a:spcAft>
                <a:spcPts val="6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Sebagai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contoh</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berada</a:t>
            </a:r>
            <a:r>
              <a:rPr lang="en-US" sz="1800" dirty="0">
                <a:effectLst/>
                <a:latin typeface="Calibri" panose="020F0502020204030204" pitchFamily="34" charset="0"/>
                <a:ea typeface="Calibri" panose="020F0502020204030204" pitchFamily="34" charset="0"/>
                <a:cs typeface="Times New Roman" panose="02020603050405020304" pitchFamily="18" charset="0"/>
              </a:rPr>
              <a:t> di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1800" dirty="0">
                <a:effectLst/>
                <a:latin typeface="Calibri" panose="020F0502020204030204" pitchFamily="34" charset="0"/>
                <a:ea typeface="Calibri" panose="020F0502020204030204" pitchFamily="34" charset="0"/>
                <a:cs typeface="Times New Roman" panose="02020603050405020304" pitchFamily="18" charset="0"/>
              </a:rPr>
              <a:t> basis data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pelanggan</a:t>
            </a:r>
            <a:r>
              <a:rPr lang="en-US" sz="1800" dirty="0">
                <a:effectLst/>
                <a:latin typeface="Calibri" panose="020F0502020204030204" pitchFamily="34" charset="0"/>
                <a:ea typeface="Calibri" panose="020F0502020204030204" pitchFamily="34" charset="0"/>
                <a:cs typeface="Times New Roman" panose="02020603050405020304" pitchFamily="18" charset="0"/>
              </a:rPr>
              <a:t>, basis data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transaksi</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basis data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pemasaran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dari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sebuah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perusahaan</a:t>
            </a:r>
            <a:r>
              <a:rPr lang="en-US" sz="18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sama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mencakup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aspek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informasi</a:t>
            </a:r>
            <a:r>
              <a:rPr lang="en-US" sz="18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berbeda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atas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sebuah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populasi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pelanggan</a:t>
            </a:r>
            <a:r>
              <a:rPr lang="en-US" sz="18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sama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Tidak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hanya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itu</a:t>
            </a:r>
            <a:r>
              <a:rPr lang="en-US" sz="1800" dirty="0">
                <a:effectLst/>
                <a:latin typeface="Calibri" panose="020F0502020204030204" pitchFamily="34" charset="0"/>
                <a:ea typeface="Calibri" panose="020F0502020204030204" pitchFamily="34" charset="0"/>
                <a:cs typeface="Times New Roman" panose="02020603050405020304" pitchFamily="18" charset="0"/>
              </a:rPr>
              <a:t>, masing-masing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sumber</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tersebut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memiliki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tingkat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kekayaan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richness</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serta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keandalan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reliability</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berbeda-beda</a:t>
            </a:r>
            <a:r>
              <a:rPr lang="en-US" sz="1800" dirty="0">
                <a:effectLst/>
                <a:latin typeface="Calibri" panose="020F0502020204030204" pitchFamily="34" charset="0"/>
                <a:ea typeface="Calibri" panose="020F0502020204030204" pitchFamily="34" charset="0"/>
                <a:cs typeface="Times New Roman" panose="02020603050405020304" pitchFamily="18" charset="0"/>
              </a:rPr>
              <a:t> pula. Di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sini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tahapan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data understanding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dimaksudkan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memberikan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gambaran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awal</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tentang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kekuatan</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batasan</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serta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tingkat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kesesuaiannya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permasalahan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bisnis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sebelum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langkah-langkah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pengembangan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solusi</a:t>
            </a:r>
            <a:r>
              <a:rPr lang="en-US" sz="1800" dirty="0">
                <a:effectLst/>
                <a:latin typeface="Calibri" panose="020F0502020204030204" pitchFamily="34" charset="0"/>
                <a:ea typeface="Calibri" panose="020F0502020204030204" pitchFamily="34" charset="0"/>
                <a:cs typeface="Times New Roman" panose="02020603050405020304" pitchFamily="18" charset="0"/>
              </a:rPr>
              <a:t> AI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lebih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lanjut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dilakukan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baik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182880" algn="just">
              <a:lnSpc>
                <a:spcPct val="125000"/>
              </a:lnSpc>
              <a:spcBef>
                <a:spcPts val="0"/>
              </a:spcBef>
              <a:spcAft>
                <a:spcPts val="6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samping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mendapatkan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gambaran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awal</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mengenai</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tahapan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data understanding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juga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berguna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mengetahui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ketersediaan</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Ada data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tersedia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secara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terbuka</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bebas</a:t>
            </a:r>
            <a:r>
              <a:rPr lang="en-US" sz="1800" dirty="0">
                <a:effectLst/>
                <a:latin typeface="Calibri" panose="020F0502020204030204" pitchFamily="34" charset="0"/>
                <a:ea typeface="Calibri" panose="020F0502020204030204" pitchFamily="34" charset="0"/>
                <a:cs typeface="Times New Roman" panose="02020603050405020304" pitchFamily="18" charset="0"/>
              </a:rPr>
              <a:t>. Ada pula data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mendapatkannya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kita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harus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mengeluarkan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biaya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tertentu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atau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menyiapkan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sumber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daya</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usaha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tersendiri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Bahkan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ada</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justru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belum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tersedia</a:t>
            </a:r>
            <a:r>
              <a:rPr lang="en-US" sz="1800" dirty="0">
                <a:effectLst/>
                <a:latin typeface="Calibri" panose="020F0502020204030204" pitchFamily="34" charset="0"/>
                <a:ea typeface="Calibri" panose="020F0502020204030204" pitchFamily="34" charset="0"/>
                <a:cs typeface="Times New Roman" panose="02020603050405020304" pitchFamily="18" charset="0"/>
              </a:rPr>
              <a:t> pada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dibutuhkan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pengembangan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solusi</a:t>
            </a:r>
            <a:r>
              <a:rPr lang="en-US" sz="1800" dirty="0">
                <a:effectLst/>
                <a:latin typeface="Calibri" panose="020F0502020204030204" pitchFamily="34" charset="0"/>
                <a:ea typeface="Calibri" panose="020F0502020204030204" pitchFamily="34" charset="0"/>
                <a:cs typeface="Times New Roman" panose="02020603050405020304" pitchFamily="18" charset="0"/>
              </a:rPr>
              <a:t> AI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sehingga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kita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harus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menjalankan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suatu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proyek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pembuatan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atau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pengumpulan</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tersendiri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mendapatkannya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dirty="0"/>
          </a:p>
        </p:txBody>
      </p:sp>
    </p:spTree>
    <p:extLst>
      <p:ext uri="{BB962C8B-B14F-4D97-AF65-F5344CB8AC3E}">
        <p14:creationId xmlns:p14="http://schemas.microsoft.com/office/powerpoint/2010/main" val="707459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182880" algn="just">
              <a:lnSpc>
                <a:spcPct val="125000"/>
              </a:lnSpc>
              <a:spcBef>
                <a:spcPts val="0"/>
              </a:spcBef>
              <a:spcAft>
                <a:spcPts val="600"/>
              </a:spcAft>
            </a:pPr>
            <a:r>
              <a:rPr lang="en-US" sz="1800" i="1" u="sng" dirty="0" err="1">
                <a:effectLst/>
                <a:latin typeface="Calibri" panose="020F0502020204030204" pitchFamily="34" charset="0"/>
                <a:ea typeface="Calibri" panose="020F0502020204030204" pitchFamily="34" charset="0"/>
                <a:cs typeface="Times New Roman" panose="02020603050405020304" pitchFamily="18" charset="0"/>
              </a:rPr>
              <a:t>Pertama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kita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melakukan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identifikasi</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bagian-bagian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di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proses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bisnis</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yang mana data</a:t>
            </a:r>
            <a:r>
              <a:rPr lang="en-US" sz="18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sudah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ada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ataupun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belum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berpengaruh</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terhadap</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jalannya</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proses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bisnis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tersebut</a:t>
            </a:r>
            <a:r>
              <a:rPr lang="en-US" sz="1800" dirty="0">
                <a:effectLst/>
                <a:latin typeface="Calibri" panose="020F0502020204030204" pitchFamily="34" charset="0"/>
                <a:ea typeface="Calibri" panose="020F0502020204030204" pitchFamily="34" charset="0"/>
                <a:cs typeface="Times New Roman" panose="02020603050405020304" pitchFamily="18" charset="0"/>
              </a:rPr>
              <a:t>. Di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samping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itu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pengetahuan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di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organisasi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baik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dari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individu-individu</a:t>
            </a:r>
            <a:r>
              <a:rPr lang="en-US" sz="18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menguasai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maupun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dari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suatu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sistem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manajemen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pengetahuan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relevan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terhadap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bagian-bagian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proses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bisnis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tersebut</a:t>
            </a:r>
            <a:r>
              <a:rPr lang="en-US" sz="1800" dirty="0">
                <a:effectLst/>
                <a:latin typeface="Calibri" panose="020F0502020204030204" pitchFamily="34" charset="0"/>
                <a:ea typeface="Calibri" panose="020F0502020204030204" pitchFamily="34" charset="0"/>
                <a:cs typeface="Times New Roman" panose="02020603050405020304" pitchFamily="18" charset="0"/>
              </a:rPr>
              <a:t> juga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diidentifikasi</a:t>
            </a:r>
            <a:r>
              <a:rPr lang="en-US" sz="1800" dirty="0">
                <a:effectLst/>
                <a:latin typeface="Calibri" panose="020F0502020204030204" pitchFamily="34" charset="0"/>
                <a:ea typeface="Calibri" panose="020F0502020204030204" pitchFamily="34" charset="0"/>
                <a:cs typeface="Times New Roman" panose="02020603050405020304" pitchFamily="18" charset="0"/>
              </a:rPr>
              <a:t>. Hal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membantu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penentuan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ruang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lingkup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pengembangan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solusi</a:t>
            </a:r>
            <a:r>
              <a:rPr lang="en-US" sz="1800" dirty="0">
                <a:effectLst/>
                <a:latin typeface="Calibri" panose="020F0502020204030204" pitchFamily="34" charset="0"/>
                <a:ea typeface="Calibri" panose="020F0502020204030204" pitchFamily="34" charset="0"/>
                <a:cs typeface="Times New Roman" panose="02020603050405020304" pitchFamily="18" charset="0"/>
              </a:rPr>
              <a:t> AI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sains</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dilakukan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indent="182880" algn="just">
              <a:lnSpc>
                <a:spcPct val="125000"/>
              </a:lnSpc>
              <a:spcBef>
                <a:spcPts val="0"/>
              </a:spcBef>
              <a:spcAft>
                <a:spcPts val="600"/>
              </a:spcAft>
            </a:pPr>
            <a:r>
              <a:rPr lang="en-US" sz="1800" i="1" u="sng" dirty="0" err="1">
                <a:effectLst/>
                <a:latin typeface="Calibri" panose="020F0502020204030204" pitchFamily="34" charset="0"/>
                <a:ea typeface="Calibri" panose="020F0502020204030204" pitchFamily="34" charset="0"/>
                <a:cs typeface="Times New Roman" panose="02020603050405020304" pitchFamily="18" charset="0"/>
              </a:rPr>
              <a:t>Kedua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setiap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1800" dirty="0">
                <a:effectLst/>
                <a:latin typeface="Calibri" panose="020F0502020204030204" pitchFamily="34" charset="0"/>
                <a:ea typeface="Calibri" panose="020F0502020204030204" pitchFamily="34" charset="0"/>
                <a:cs typeface="Times New Roman" panose="02020603050405020304" pitchFamily="18" charset="0"/>
              </a:rPr>
              <a:t> proses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bisnis</a:t>
            </a:r>
            <a:r>
              <a:rPr lang="en-US" sz="1800" dirty="0">
                <a:effectLst/>
                <a:latin typeface="Calibri" panose="020F0502020204030204" pitchFamily="34" charset="0"/>
                <a:ea typeface="Calibri" panose="020F0502020204030204" pitchFamily="34" charset="0"/>
                <a:cs typeface="Times New Roman" panose="02020603050405020304" pitchFamily="18" charset="0"/>
              </a:rPr>
              <a:t> yang mana data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mutlak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dibutuhkan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kita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menentukan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sumber-sumber</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data internal dan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eksternal</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organisasi</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mekanisme</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aksesnya</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beserta</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hal-hal</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lain yang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membantu</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atau</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justru</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menghalangi</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kita</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mendapatkan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data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tersebut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Di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sini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kita</a:t>
            </a:r>
            <a:r>
              <a:rPr lang="en-US" sz="1800" dirty="0">
                <a:effectLst/>
                <a:latin typeface="Calibri" panose="020F0502020204030204" pitchFamily="34" charset="0"/>
                <a:ea typeface="Calibri" panose="020F0502020204030204" pitchFamily="34" charset="0"/>
                <a:cs typeface="Times New Roman" panose="02020603050405020304" pitchFamily="18" charset="0"/>
              </a:rPr>
              <a:t> juga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perlu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menentukan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apakah</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dibutuhkan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tidak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diperoleh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atau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tidak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tersedia</a:t>
            </a:r>
            <a:r>
              <a:rPr lang="en-US" sz="1800" dirty="0">
                <a:effectLst/>
                <a:latin typeface="Calibri" panose="020F0502020204030204" pitchFamily="34" charset="0"/>
                <a:ea typeface="Calibri" panose="020F0502020204030204" pitchFamily="34" charset="0"/>
                <a:cs typeface="Times New Roman" panose="02020603050405020304" pitchFamily="18" charset="0"/>
              </a:rPr>
              <a:t> di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sumber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manapun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setiap</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diperoleh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kita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182880" algn="just">
              <a:lnSpc>
                <a:spcPct val="125000"/>
              </a:lnSpc>
              <a:spcBef>
                <a:spcPts val="0"/>
              </a:spcBef>
              <a:spcAft>
                <a:spcPts val="600"/>
              </a:spcAft>
            </a:pPr>
            <a:r>
              <a:rPr lang="en-US" sz="1800" i="1" u="sng" dirty="0" err="1">
                <a:effectLst/>
                <a:latin typeface="Calibri" panose="020F0502020204030204" pitchFamily="34" charset="0"/>
                <a:ea typeface="Calibri" panose="020F0502020204030204" pitchFamily="34" charset="0"/>
                <a:cs typeface="Times New Roman" panose="02020603050405020304" pitchFamily="18" charset="0"/>
              </a:rPr>
              <a:t>Ketiga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kita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melakukan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asesmen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assessment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pada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setiap</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kumpulan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data</a:t>
            </a:r>
            <a:r>
              <a:rPr lang="en-US" sz="18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ditentukan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di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atas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menentukan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nilai</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tambah</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bisnis</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yang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diraih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apabila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solusi</a:t>
            </a:r>
            <a:r>
              <a:rPr lang="en-US" sz="1800" dirty="0">
                <a:effectLst/>
                <a:latin typeface="Calibri" panose="020F0502020204030204" pitchFamily="34" charset="0"/>
                <a:ea typeface="Calibri" panose="020F0502020204030204" pitchFamily="34" charset="0"/>
                <a:cs typeface="Times New Roman" panose="02020603050405020304" pitchFamily="18" charset="0"/>
              </a:rPr>
              <a:t> AI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sains</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direalisasikan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tersebut</a:t>
            </a:r>
            <a:r>
              <a:rPr lang="en-US" sz="1800" dirty="0">
                <a:effectLst/>
                <a:latin typeface="Calibri" panose="020F0502020204030204" pitchFamily="34" charset="0"/>
                <a:ea typeface="Calibri" panose="020F0502020204030204" pitchFamily="34" charset="0"/>
                <a:cs typeface="Times New Roman" panose="02020603050405020304" pitchFamily="18" charset="0"/>
              </a:rPr>
              <a:t>. Di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sini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kita</a:t>
            </a:r>
            <a:r>
              <a:rPr lang="en-US" sz="1800" dirty="0">
                <a:effectLst/>
                <a:latin typeface="Calibri" panose="020F0502020204030204" pitchFamily="34" charset="0"/>
                <a:ea typeface="Calibri" panose="020F0502020204030204" pitchFamily="34" charset="0"/>
                <a:cs typeface="Times New Roman" panose="02020603050405020304" pitchFamily="18" charset="0"/>
              </a:rPr>
              <a:t> juga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perlu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memutuskan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tidak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tersedia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atau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tidak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diperoleh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dari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sumber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manapun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apakah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usaha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pengumpulan</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terpisah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perlu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dilakukan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misalnya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survei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lapangan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atau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simulasi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tambahan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Asesmen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182880" algn="just">
              <a:lnSpc>
                <a:spcPct val="125000"/>
              </a:lnSpc>
              <a:spcBef>
                <a:spcPts val="0"/>
              </a:spcBef>
              <a:spcAft>
                <a:spcPts val="600"/>
              </a:spcAft>
            </a:pPr>
            <a:r>
              <a:rPr lang="en-US" sz="1800" i="1" u="sng" dirty="0" err="1">
                <a:effectLst/>
                <a:latin typeface="Calibri" panose="020F0502020204030204" pitchFamily="34" charset="0"/>
                <a:ea typeface="Calibri" panose="020F0502020204030204" pitchFamily="34" charset="0"/>
                <a:cs typeface="Times New Roman" panose="02020603050405020304" pitchFamily="18" charset="0"/>
              </a:rPr>
              <a:t>Keempat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di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samping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mutlak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dibutuhkan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mendapatkan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solusi</a:t>
            </a:r>
            <a:r>
              <a:rPr lang="en-US" sz="1800" dirty="0">
                <a:effectLst/>
                <a:latin typeface="Calibri" panose="020F0502020204030204" pitchFamily="34" charset="0"/>
                <a:ea typeface="Calibri" panose="020F0502020204030204" pitchFamily="34" charset="0"/>
                <a:cs typeface="Times New Roman" panose="02020603050405020304" pitchFamily="18" charset="0"/>
              </a:rPr>
              <a:t> AI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permasalahan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bisnis</a:t>
            </a:r>
            <a:r>
              <a:rPr lang="en-US" sz="1800" dirty="0">
                <a:effectLst/>
                <a:latin typeface="Calibri" panose="020F0502020204030204" pitchFamily="34" charset="0"/>
                <a:ea typeface="Calibri" panose="020F0502020204030204" pitchFamily="34" charset="0"/>
                <a:cs typeface="Times New Roman" panose="02020603050405020304" pitchFamily="18" charset="0"/>
              </a:rPr>
              <a:t> di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atas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kita</a:t>
            </a:r>
            <a:r>
              <a:rPr lang="en-US" sz="1800" dirty="0">
                <a:effectLst/>
                <a:latin typeface="Calibri" panose="020F0502020204030204" pitchFamily="34" charset="0"/>
                <a:ea typeface="Calibri" panose="020F0502020204030204" pitchFamily="34" charset="0"/>
                <a:cs typeface="Times New Roman" panose="02020603050405020304" pitchFamily="18" charset="0"/>
              </a:rPr>
              <a:t> juga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mengidentifikasi</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data lain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baik</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dari</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sumber</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internal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maupun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eksternal</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organisasi</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yang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membawa</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perbaikan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pada proses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bisnis</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melalui</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solusi</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AI yang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dibangun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Data-data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kemudian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pula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dikumpulkan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dijadikan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bahan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pengembangan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solusi</a:t>
            </a:r>
            <a:r>
              <a:rPr lang="en-US" sz="1800" dirty="0">
                <a:effectLst/>
                <a:latin typeface="Calibri" panose="020F0502020204030204" pitchFamily="34" charset="0"/>
                <a:ea typeface="Calibri" panose="020F0502020204030204" pitchFamily="34" charset="0"/>
                <a:cs typeface="Times New Roman" panose="02020603050405020304" pitchFamily="18" charset="0"/>
              </a:rPr>
              <a:t> AI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tersebut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apabila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manfaat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penggunaannya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melebihi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biaya</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usaha</a:t>
            </a:r>
            <a:r>
              <a:rPr lang="en-US" sz="18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harus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dikeluarkan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mendapatkannya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indent="182880" algn="just">
              <a:lnSpc>
                <a:spcPct val="125000"/>
              </a:lnSpc>
              <a:spcBef>
                <a:spcPts val="0"/>
              </a:spcBef>
              <a:spcAft>
                <a:spcPts val="6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Realisasi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keempat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langkah</a:t>
            </a:r>
            <a:r>
              <a:rPr lang="en-US" sz="1800" dirty="0">
                <a:effectLst/>
                <a:latin typeface="Calibri" panose="020F0502020204030204" pitchFamily="34" charset="0"/>
                <a:ea typeface="Calibri" panose="020F0502020204030204" pitchFamily="34" charset="0"/>
                <a:cs typeface="Times New Roman" panose="02020603050405020304" pitchFamily="18" charset="0"/>
              </a:rPr>
              <a:t> di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atas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membutuhkan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penguasaan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teknik-teknik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pengambilan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data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serta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telaah</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data</a:t>
            </a:r>
            <a:r>
              <a:rPr lang="en-US" sz="1800" dirty="0">
                <a:effectLst/>
                <a:latin typeface="Calibri" panose="020F0502020204030204" pitchFamily="34" charset="0"/>
                <a:ea typeface="Calibri" panose="020F0502020204030204" pitchFamily="34" charset="0"/>
                <a:cs typeface="Times New Roman" panose="02020603050405020304" pitchFamily="18" charset="0"/>
              </a:rPr>
              <a:t>. Langkah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pertama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kedua</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keempat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banyak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melibatkan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teknik-teknik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pengambilan</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sementara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langkah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ketiga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direalisasikan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bantuan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teknik-teknik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telaah</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Teknik-</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teknik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telaah</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menggunakan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metode-metode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statistika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serta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visualisasi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Tree>
    <p:extLst>
      <p:ext uri="{BB962C8B-B14F-4D97-AF65-F5344CB8AC3E}">
        <p14:creationId xmlns:p14="http://schemas.microsoft.com/office/powerpoint/2010/main" val="3958795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gn="just">
              <a:lnSpc>
                <a:spcPct val="125000"/>
              </a:lnSpc>
              <a:spcBef>
                <a:spcPts val="0"/>
              </a:spcBef>
              <a:spcAft>
                <a:spcPts val="6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diperoleh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dari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sumber</a:t>
            </a:r>
            <a:r>
              <a:rPr lang="en-US" sz="1800" dirty="0">
                <a:effectLst/>
                <a:latin typeface="Calibri" panose="020F0502020204030204" pitchFamily="34" charset="0"/>
                <a:ea typeface="Calibri" panose="020F0502020204030204" pitchFamily="34" charset="0"/>
                <a:cs typeface="Times New Roman" panose="02020603050405020304" pitchFamily="18" charset="0"/>
              </a:rPr>
              <a:t> internal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maupun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eksternal</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organisasi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Sumber-sumber</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internal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organisasi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berupa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namun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tidak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terbatas</a:t>
            </a:r>
            <a:r>
              <a:rPr lang="en-US" sz="1800" dirty="0">
                <a:effectLst/>
                <a:latin typeface="Calibri" panose="020F0502020204030204" pitchFamily="34" charset="0"/>
                <a:ea typeface="Calibri" panose="020F0502020204030204" pitchFamily="34" charset="0"/>
                <a:cs typeface="Times New Roman" panose="02020603050405020304" pitchFamily="18" charset="0"/>
              </a:rPr>
              <a:t> pada,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bentuk-bentuk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berikut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457200" marR="0" lvl="1" algn="just">
              <a:lnSpc>
                <a:spcPct val="125000"/>
              </a:lnSpc>
              <a:spcBef>
                <a:spcPts val="0"/>
              </a:spcBef>
              <a:spcAft>
                <a:spcPts val="6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berkas-berkas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spreadsheets</a:t>
            </a:r>
            <a:r>
              <a:rPr lang="en-US" sz="1800" dirty="0">
                <a:effectLst/>
                <a:latin typeface="Calibri" panose="020F0502020204030204" pitchFamily="34" charset="0"/>
                <a:ea typeface="Calibri" panose="020F0502020204030204" pitchFamily="34" charset="0"/>
                <a:cs typeface="Times New Roman" panose="02020603050405020304" pitchFamily="18" charset="0"/>
              </a:rPr>
              <a:t> (Excel,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comma-separated values</a:t>
            </a:r>
            <a:r>
              <a:rPr lang="en-US" sz="1800" dirty="0">
                <a:effectLst/>
                <a:latin typeface="Calibri" panose="020F0502020204030204" pitchFamily="34" charset="0"/>
                <a:ea typeface="Calibri" panose="020F0502020204030204" pitchFamily="34" charset="0"/>
                <a:cs typeface="Times New Roman" panose="02020603050405020304" pitchFamily="18" charset="0"/>
              </a:rPr>
              <a:t> (CSV), JSON,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dll</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457200" marR="0" lvl="1" algn="just">
              <a:lnSpc>
                <a:spcPct val="125000"/>
              </a:lnSpc>
              <a:spcBef>
                <a:spcPts val="0"/>
              </a:spcBef>
              <a:spcAft>
                <a:spcPts val="6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basis data internal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organisasi</a:t>
            </a:r>
            <a:r>
              <a:rPr lang="en-US" sz="18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diakses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kueri</a:t>
            </a:r>
            <a:r>
              <a:rPr lang="en-US" sz="1800" dirty="0">
                <a:effectLst/>
                <a:latin typeface="Calibri" panose="020F0502020204030204" pitchFamily="34" charset="0"/>
                <a:ea typeface="Calibri" panose="020F0502020204030204" pitchFamily="34" charset="0"/>
                <a:cs typeface="Times New Roman" panose="02020603050405020304" pitchFamily="18" charset="0"/>
              </a:rPr>
              <a:t> (SQL,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atau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bahasa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kueri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lainnya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457200" marR="0" lvl="1" algn="just">
              <a:lnSpc>
                <a:spcPct val="125000"/>
              </a:lnSpc>
              <a:spcBef>
                <a:spcPts val="0"/>
              </a:spcBef>
              <a:spcAft>
                <a:spcPts val="6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dokumen-dokumen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teks</a:t>
            </a:r>
            <a:r>
              <a:rPr lang="en-US" sz="1800" dirty="0">
                <a:effectLst/>
                <a:latin typeface="Calibri" panose="020F0502020204030204" pitchFamily="34" charset="0"/>
                <a:ea typeface="Calibri" panose="020F0502020204030204" pitchFamily="34" charset="0"/>
                <a:cs typeface="Times New Roman" panose="02020603050405020304" pitchFamily="18" charset="0"/>
              </a:rPr>
              <a:t> internal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organisasi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457200" marR="0" lvl="1" algn="just">
              <a:lnSpc>
                <a:spcPct val="125000"/>
              </a:lnSpc>
              <a:spcBef>
                <a:spcPts val="0"/>
              </a:spcBef>
              <a:spcAft>
                <a:spcPts val="6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berkas-berkas</a:t>
            </a:r>
            <a:r>
              <a:rPr lang="en-US" sz="1800" dirty="0">
                <a:effectLst/>
                <a:latin typeface="Calibri" panose="020F0502020204030204" pitchFamily="34" charset="0"/>
                <a:ea typeface="Calibri" panose="020F0502020204030204" pitchFamily="34" charset="0"/>
                <a:cs typeface="Times New Roman" panose="02020603050405020304" pitchFamily="18" charset="0"/>
              </a:rPr>
              <a:t> multimedia (audio dan/</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atau</a:t>
            </a:r>
            <a:r>
              <a:rPr lang="en-US" sz="1800" dirty="0">
                <a:effectLst/>
                <a:latin typeface="Calibri" panose="020F0502020204030204" pitchFamily="34" charset="0"/>
                <a:ea typeface="Calibri" panose="020F0502020204030204" pitchFamily="34" charset="0"/>
                <a:cs typeface="Times New Roman" panose="02020603050405020304" pitchFamily="18" charset="0"/>
              </a:rPr>
              <a:t> video).</a:t>
            </a:r>
          </a:p>
          <a:p>
            <a:pPr marL="0" marR="0" lvl="0" algn="just">
              <a:lnSpc>
                <a:spcPct val="125000"/>
              </a:lnSpc>
              <a:spcBef>
                <a:spcPts val="0"/>
              </a:spcBef>
              <a:spcAft>
                <a:spcPts val="6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Sumber-sumber</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eksternal</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organisasi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berasal</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dari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organisasi-organisasi</a:t>
            </a:r>
            <a:r>
              <a:rPr lang="en-US" sz="1800" dirty="0">
                <a:effectLst/>
                <a:latin typeface="Calibri" panose="020F0502020204030204" pitchFamily="34" charset="0"/>
                <a:ea typeface="Calibri" panose="020F0502020204030204" pitchFamily="34" charset="0"/>
                <a:cs typeface="Times New Roman" panose="02020603050405020304" pitchFamily="18" charset="0"/>
              </a:rPr>
              <a:t> lain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memberikan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kita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akses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khusus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terhadap</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data-data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mereka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miliki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atau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dari</a:t>
            </a:r>
            <a:r>
              <a:rPr lang="en-US" sz="1800" dirty="0">
                <a:effectLst/>
                <a:latin typeface="Calibri" panose="020F0502020204030204" pitchFamily="34" charset="0"/>
                <a:ea typeface="Calibri" panose="020F0502020204030204" pitchFamily="34" charset="0"/>
                <a:cs typeface="Times New Roman" panose="02020603050405020304" pitchFamily="18" charset="0"/>
              </a:rPr>
              <a:t> situs-situs Web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membagi</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dalam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berbagai</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format,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moda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akses</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lisensi</a:t>
            </a:r>
            <a:r>
              <a:rPr lang="en-US" sz="1800" dirty="0">
                <a:effectLst/>
                <a:latin typeface="Calibri" panose="020F0502020204030204" pitchFamily="34" charset="0"/>
                <a:ea typeface="Calibri" panose="020F0502020204030204" pitchFamily="34" charset="0"/>
                <a:cs typeface="Times New Roman" panose="02020603050405020304" pitchFamily="18" charset="0"/>
              </a:rPr>
              <a:t>. Sebagian situs-situs Web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tersebut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merupakan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repositori</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terbuka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open data repository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memberikan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akses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terhadap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himpunan-himpunan</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secara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bebas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digunakan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kembali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reuse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dimodifikasi</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dibagikan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kembali</a:t>
            </a:r>
            <a:r>
              <a:rPr lang="en-US" sz="1800" dirty="0">
                <a:effectLst/>
                <a:latin typeface="Calibri" panose="020F0502020204030204" pitchFamily="34" charset="0"/>
                <a:ea typeface="Calibri" panose="020F0502020204030204" pitchFamily="34" charset="0"/>
                <a:cs typeface="Times New Roman" panose="02020603050405020304" pitchFamily="18" charset="0"/>
              </a:rPr>
              <a:t> oleh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semua</a:t>
            </a:r>
            <a:r>
              <a:rPr lang="en-US" sz="1800" dirty="0">
                <a:effectLst/>
                <a:latin typeface="Calibri" panose="020F0502020204030204" pitchFamily="34" charset="0"/>
                <a:ea typeface="Calibri" panose="020F0502020204030204" pitchFamily="34" charset="0"/>
                <a:cs typeface="Times New Roman" panose="02020603050405020304" pitchFamily="18" charset="0"/>
              </a:rPr>
              <a:t> orang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kebutuhan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apapun</a:t>
            </a:r>
            <a:r>
              <a:rPr lang="en-US" sz="1800" dirty="0">
                <a:effectLst/>
                <a:latin typeface="Calibri" panose="020F0502020204030204" pitchFamily="34" charset="0"/>
                <a:ea typeface="Calibri" panose="020F0502020204030204" pitchFamily="34" charset="0"/>
                <a:cs typeface="Times New Roman" panose="02020603050405020304" pitchFamily="18" charset="0"/>
              </a:rPr>
              <a:t>. Sebagian yang lain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menyediakan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di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ranah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publik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public domain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namun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aksesnya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hanya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diperoleh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melalui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prosedur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permintaan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request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tertentu</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lisensinya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lebih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terbatas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bukan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open license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Tree>
    <p:extLst>
      <p:ext uri="{BB962C8B-B14F-4D97-AF65-F5344CB8AC3E}">
        <p14:creationId xmlns:p14="http://schemas.microsoft.com/office/powerpoint/2010/main" val="912364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 property graph by: </a:t>
            </a:r>
            <a:r>
              <a:rPr lang="az-Cyrl-AZ" dirty="0"/>
              <a:t>М.Оюунболор, </a:t>
            </a:r>
            <a:r>
              <a:rPr lang="en-US" dirty="0"/>
              <a:t>CC BY-SA 4.0 &lt;https://creativecommons.org/licenses/by-sa/4.0&gt;, via Wikimedia Commons, https://upload.wikimedia.org/wikipedia/commons/a/a6/Property_graph_model.png</a:t>
            </a:r>
          </a:p>
          <a:p>
            <a:r>
              <a:rPr lang="en-US" dirty="0"/>
              <a:t>Image RDF graph by: Denny, CC0, via Wikimedia Commons, https://upload.wikimedia.org/wikipedia/commons/0/09/RDF_example.svg</a:t>
            </a:r>
          </a:p>
          <a:p>
            <a:endParaRPr lang="en-US" dirty="0"/>
          </a:p>
        </p:txBody>
      </p:sp>
    </p:spTree>
    <p:extLst>
      <p:ext uri="{BB962C8B-B14F-4D97-AF65-F5344CB8AC3E}">
        <p14:creationId xmlns:p14="http://schemas.microsoft.com/office/powerpoint/2010/main" val="1677675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 source: </a:t>
            </a:r>
            <a:r>
              <a:rPr lang="en-US" b="0" i="0" u="none" strike="noStrike" dirty="0">
                <a:solidFill>
                  <a:srgbClr val="0645AD"/>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3"/>
              </a:rPr>
              <a:t>Pascal </a:t>
            </a:r>
            <a:r>
              <a:rPr lang="en-US" b="0" i="0" u="none" strike="noStrike" dirty="0" err="1">
                <a:solidFill>
                  <a:srgbClr val="0645AD"/>
                </a:solidFill>
                <a:effectLst/>
                <a:latin typeface="Arial" panose="020B0604020202020204" pitchFamily="34" charset="0"/>
                <a:hlinkClick r:id="rId3"/>
              </a:rPr>
              <a:t>Getreuer</a:t>
            </a:r>
            <a:r>
              <a:rPr lang="en-US" b="0" i="0" dirty="0">
                <a:solidFill>
                  <a:srgbClr val="362B36"/>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4"/>
              </a:rPr>
              <a:t>CC BY-SA 4.0</a:t>
            </a:r>
            <a:r>
              <a:rPr lang="en-US" b="0" i="0" dirty="0">
                <a:solidFill>
                  <a:srgbClr val="362B36"/>
                </a:solidFill>
                <a:effectLst/>
                <a:latin typeface="Arial" panose="020B0604020202020204" pitchFamily="34" charset="0"/>
              </a:rPr>
              <a:t>, via Wikimedia Commons, https://commons.wikimedia.org/wiki/File:Time_series_of_active_COVID-19_cases,_most_affected_countries_as_of_2020-03-21.svg</a:t>
            </a:r>
            <a:endParaRPr lang="en-US" dirty="0"/>
          </a:p>
        </p:txBody>
      </p:sp>
    </p:spTree>
    <p:extLst>
      <p:ext uri="{BB962C8B-B14F-4D97-AF65-F5344CB8AC3E}">
        <p14:creationId xmlns:p14="http://schemas.microsoft.com/office/powerpoint/2010/main" val="979403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2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dpi="0" rotWithShape="1">
          <a:blip r:embed="rId2">
            <a:lum/>
          </a:blip>
          <a:srcRect/>
          <a:stretch>
            <a:fillRect/>
          </a:stretch>
        </a:blipFill>
        <a:effectLst/>
      </p:bgPr>
    </p:bg>
    <p:spTree>
      <p:nvGrpSpPr>
        <p:cNvPr id="1" name="Shape 13"/>
        <p:cNvGrpSpPr/>
        <p:nvPr/>
      </p:nvGrpSpPr>
      <p:grpSpPr>
        <a:xfrm>
          <a:off x="0" y="0"/>
          <a:ext cx="0" cy="0"/>
          <a:chOff x="0" y="0"/>
          <a:chExt cx="0" cy="0"/>
        </a:xfrm>
      </p:grpSpPr>
      <p:sp>
        <p:nvSpPr>
          <p:cNvPr id="14" name="Google Shape;14;p16"/>
          <p:cNvSpPr txBox="1">
            <a:spLocks noGrp="1"/>
          </p:cNvSpPr>
          <p:nvPr>
            <p:ph type="title" hasCustomPrompt="1"/>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solidFill>
                  <a:schemeClr val="tx1">
                    <a:lumMod val="85000"/>
                    <a:lumOff val="15000"/>
                  </a:schemeClr>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r>
              <a:rPr lang="en-US" dirty="0" err="1"/>
              <a:t>Judul</a:t>
            </a:r>
            <a:r>
              <a:rPr lang="en-US" dirty="0"/>
              <a:t> </a:t>
            </a:r>
            <a:r>
              <a:rPr lang="en-US" dirty="0" err="1"/>
              <a:t>bagian</a:t>
            </a:r>
            <a:endParaRPr dirty="0"/>
          </a:p>
        </p:txBody>
      </p:sp>
      <p:sp>
        <p:nvSpPr>
          <p:cNvPr id="15" name="Google Shape;1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dpi="0" rotWithShape="1">
          <a:blip r:embed="rId2">
            <a:lum/>
          </a:blip>
          <a:srcRect/>
          <a:stretch>
            <a:fillRect/>
          </a:stretch>
        </a:blipFill>
        <a:effectLst/>
      </p:bgPr>
    </p:bg>
    <p:spTree>
      <p:nvGrpSpPr>
        <p:cNvPr id="1" name="Shape 16"/>
        <p:cNvGrpSpPr/>
        <p:nvPr/>
      </p:nvGrpSpPr>
      <p:grpSpPr>
        <a:xfrm>
          <a:off x="0" y="0"/>
          <a:ext cx="0" cy="0"/>
          <a:chOff x="0" y="0"/>
          <a:chExt cx="0" cy="0"/>
        </a:xfrm>
      </p:grpSpPr>
      <p:sp>
        <p:nvSpPr>
          <p:cNvPr id="17" name="Google Shape;1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17"/>
          <p:cNvSpPr txBox="1">
            <a:spLocks noGrp="1"/>
          </p:cNvSpPr>
          <p:nvPr>
            <p:ph type="body" idx="1" hasCustomPrompt="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solidFill>
                  <a:schemeClr val="tx1">
                    <a:lumMod val="85000"/>
                    <a:lumOff val="15000"/>
                  </a:schemeClr>
                </a:solidFill>
              </a:defRPr>
            </a:lvl1pPr>
            <a:lvl2pPr marL="914400" lvl="1" indent="-317500" algn="l">
              <a:lnSpc>
                <a:spcPct val="115000"/>
              </a:lnSpc>
              <a:spcBef>
                <a:spcPts val="0"/>
              </a:spcBef>
              <a:spcAft>
                <a:spcPts val="0"/>
              </a:spcAft>
              <a:buSzPts val="1400"/>
              <a:buChar char="○"/>
              <a:defRPr sz="1600">
                <a:solidFill>
                  <a:schemeClr val="tx1">
                    <a:lumMod val="85000"/>
                    <a:lumOff val="15000"/>
                  </a:schemeClr>
                </a:solidFill>
              </a:defRPr>
            </a:lvl2pPr>
            <a:lvl3pPr marL="1371600" lvl="2" indent="-317500" algn="l">
              <a:lnSpc>
                <a:spcPct val="115000"/>
              </a:lnSpc>
              <a:spcBef>
                <a:spcPts val="0"/>
              </a:spcBef>
              <a:spcAft>
                <a:spcPts val="0"/>
              </a:spcAft>
              <a:buSzPts val="1400"/>
              <a:buChar char="■"/>
              <a:defRPr>
                <a:solidFill>
                  <a:schemeClr val="tx1">
                    <a:lumMod val="85000"/>
                    <a:lumOff val="15000"/>
                  </a:schemeClr>
                </a:solidFill>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r>
              <a:rPr lang="en-US" dirty="0"/>
              <a:t>Item 1</a:t>
            </a:r>
          </a:p>
          <a:p>
            <a:pPr lvl="1"/>
            <a:r>
              <a:rPr lang="en-US" dirty="0"/>
              <a:t>Item 1.1</a:t>
            </a:r>
          </a:p>
          <a:p>
            <a:pPr lvl="2"/>
            <a:r>
              <a:rPr lang="en-US" dirty="0"/>
              <a:t>Item 1.1.1</a:t>
            </a:r>
            <a:endParaRPr dirty="0"/>
          </a:p>
        </p:txBody>
      </p:sp>
      <p:sp>
        <p:nvSpPr>
          <p:cNvPr id="19" name="Google Shape;1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dpi="0" rotWithShape="1">
          <a:blip r:embed="rId2">
            <a:lum/>
          </a:blip>
          <a:srcRect/>
          <a:stretch>
            <a:fillRect/>
          </a:stretch>
        </a:blipFill>
        <a:effectLst/>
      </p:bgPr>
    </p:bg>
    <p:spTree>
      <p:nvGrpSpPr>
        <p:cNvPr id="1" name="Shape 20"/>
        <p:cNvGrpSpPr/>
        <p:nvPr/>
      </p:nvGrpSpPr>
      <p:grpSpPr>
        <a:xfrm>
          <a:off x="0" y="0"/>
          <a:ext cx="0" cy="0"/>
          <a:chOff x="0" y="0"/>
          <a:chExt cx="0" cy="0"/>
        </a:xfrm>
      </p:grpSpPr>
      <p:sp>
        <p:nvSpPr>
          <p:cNvPr id="21" name="Google Shape;2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solidFill>
                  <a:schemeClr val="tx1">
                    <a:lumMod val="85000"/>
                    <a:lumOff val="15000"/>
                  </a:schemeClr>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dirty="0"/>
          </a:p>
        </p:txBody>
      </p:sp>
      <p:sp>
        <p:nvSpPr>
          <p:cNvPr id="22" name="Google Shape;22;p18"/>
          <p:cNvSpPr txBox="1">
            <a:spLocks noGrp="1"/>
          </p:cNvSpPr>
          <p:nvPr>
            <p:ph type="body" idx="1" hasCustomPrompt="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600">
                <a:solidFill>
                  <a:schemeClr val="tx1">
                    <a:lumMod val="85000"/>
                    <a:lumOff val="15000"/>
                  </a:schemeClr>
                </a:solidFill>
              </a:defRPr>
            </a:lvl1pPr>
            <a:lvl2pPr marL="914400" lvl="1" indent="-304800" algn="l">
              <a:lnSpc>
                <a:spcPct val="115000"/>
              </a:lnSpc>
              <a:spcBef>
                <a:spcPts val="0"/>
              </a:spcBef>
              <a:spcAft>
                <a:spcPts val="0"/>
              </a:spcAft>
              <a:buSzPts val="1200"/>
              <a:buChar char="○"/>
              <a:defRPr sz="14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pPr lvl="0"/>
            <a:r>
              <a:rPr lang="en-US" dirty="0"/>
              <a:t>Item 1</a:t>
            </a:r>
          </a:p>
          <a:p>
            <a:pPr lvl="1"/>
            <a:r>
              <a:rPr lang="en-US" dirty="0"/>
              <a:t>Item 11</a:t>
            </a:r>
            <a:endParaRPr dirty="0"/>
          </a:p>
        </p:txBody>
      </p:sp>
      <p:sp>
        <p:nvSpPr>
          <p:cNvPr id="23" name="Google Shape;23;p18"/>
          <p:cNvSpPr txBox="1">
            <a:spLocks noGrp="1"/>
          </p:cNvSpPr>
          <p:nvPr>
            <p:ph type="body" idx="2" hasCustomPrompt="1"/>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600">
                <a:solidFill>
                  <a:schemeClr val="tx1">
                    <a:lumMod val="85000"/>
                    <a:lumOff val="15000"/>
                  </a:schemeClr>
                </a:solidFill>
              </a:defRPr>
            </a:lvl1pPr>
            <a:lvl2pPr marL="914400" lvl="1" indent="-304800" algn="l">
              <a:lnSpc>
                <a:spcPct val="115000"/>
              </a:lnSpc>
              <a:spcBef>
                <a:spcPts val="0"/>
              </a:spcBef>
              <a:spcAft>
                <a:spcPts val="0"/>
              </a:spcAft>
              <a:buSzPts val="1200"/>
              <a:buChar char="○"/>
              <a:defRPr sz="14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r>
              <a:rPr lang="en-US" dirty="0"/>
              <a:t>Item 1</a:t>
            </a:r>
          </a:p>
          <a:p>
            <a:pPr lvl="1"/>
            <a:r>
              <a:rPr lang="en-US" dirty="0"/>
              <a:t>Item 11</a:t>
            </a:r>
            <a:endParaRPr dirty="0"/>
          </a:p>
        </p:txBody>
      </p:sp>
      <p:sp>
        <p:nvSpPr>
          <p:cNvPr id="24" name="Google Shape;2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dpi="0" rotWithShape="1">
          <a:blip r:embed="rId2">
            <a:lum/>
          </a:blip>
          <a:srcRect/>
          <a:stretch>
            <a:fillRect/>
          </a:stretch>
        </a:blipFill>
        <a:effectLst/>
      </p:bgPr>
    </p:bg>
    <p:spTree>
      <p:nvGrpSpPr>
        <p:cNvPr id="1" name="Shape 25"/>
        <p:cNvGrpSpPr/>
        <p:nvPr/>
      </p:nvGrpSpPr>
      <p:grpSpPr>
        <a:xfrm>
          <a:off x="0" y="0"/>
          <a:ext cx="0" cy="0"/>
          <a:chOff x="0" y="0"/>
          <a:chExt cx="0" cy="0"/>
        </a:xfrm>
      </p:grpSpPr>
      <p:sp>
        <p:nvSpPr>
          <p:cNvPr id="26" name="Google Shape;2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dpi="0" rotWithShape="1">
          <a:blip r:embed="rId2">
            <a:lum/>
          </a:blip>
          <a:srcRect/>
          <a:stretch>
            <a:fillRect/>
          </a:stretch>
        </a:blipFill>
        <a:effectLst/>
      </p:bgPr>
    </p:bg>
    <p:spTree>
      <p:nvGrpSpPr>
        <p:cNvPr id="1" name="Shape 28"/>
        <p:cNvGrpSpPr/>
        <p:nvPr/>
      </p:nvGrpSpPr>
      <p:grpSpPr>
        <a:xfrm>
          <a:off x="0" y="0"/>
          <a:ext cx="0" cy="0"/>
          <a:chOff x="0" y="0"/>
          <a:chExt cx="0" cy="0"/>
        </a:xfrm>
      </p:grpSpPr>
      <p:sp>
        <p:nvSpPr>
          <p:cNvPr id="29" name="Google Shape;29;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dpi="0" rotWithShape="1">
          <a:blip r:embed="rId2">
            <a:lum/>
          </a:blip>
          <a:srcRect/>
          <a:stretch>
            <a:fillRect/>
          </a:stretch>
        </a:blipFill>
        <a:effectLst/>
      </p:bgPr>
    </p:bg>
    <p:spTree>
      <p:nvGrpSpPr>
        <p:cNvPr id="1" name="Shape 32"/>
        <p:cNvGrpSpPr/>
        <p:nvPr/>
      </p:nvGrpSpPr>
      <p:grpSpPr>
        <a:xfrm>
          <a:off x="0" y="0"/>
          <a:ext cx="0" cy="0"/>
          <a:chOff x="0" y="0"/>
          <a:chExt cx="0" cy="0"/>
        </a:xfrm>
      </p:grpSpPr>
      <p:sp>
        <p:nvSpPr>
          <p:cNvPr id="33" name="Google Shape;33;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dpi="0" rotWithShape="1">
          <a:blip r:embed="rId2">
            <a:lum/>
          </a:blip>
          <a:srcRect/>
          <a:stretch>
            <a:fillRect/>
          </a:stretch>
        </a:blipFill>
        <a:effectLst/>
      </p:bgPr>
    </p:bg>
    <p:spTree>
      <p:nvGrpSpPr>
        <p:cNvPr id="1" name="Shape 35"/>
        <p:cNvGrpSpPr/>
        <p:nvPr/>
      </p:nvGrpSpPr>
      <p:grpSpPr>
        <a:xfrm>
          <a:off x="0" y="0"/>
          <a:ext cx="0" cy="0"/>
          <a:chOff x="0" y="0"/>
          <a:chExt cx="0" cy="0"/>
        </a:xfrm>
      </p:grpSpPr>
      <p:sp>
        <p:nvSpPr>
          <p:cNvPr id="36" name="Google Shape;36;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www.kaggle.com/datasets" TargetMode="External"/><Relationship Id="rId13" Type="http://schemas.openxmlformats.org/officeDocument/2006/relationships/hyperlink" Target="https://www.dbpedia.org/resources/" TargetMode="External"/><Relationship Id="rId3" Type="http://schemas.openxmlformats.org/officeDocument/2006/relationships/hyperlink" Target="https://data.jakarta.go.id/" TargetMode="External"/><Relationship Id="rId7" Type="http://schemas.openxmlformats.org/officeDocument/2006/relationships/hyperlink" Target="https://archive.ics.uci.edu/ml/index.php" TargetMode="External"/><Relationship Id="rId12" Type="http://schemas.openxmlformats.org/officeDocument/2006/relationships/hyperlink" Target="https://developer.ibm.com/exchanges/data/" TargetMode="External"/><Relationship Id="rId2" Type="http://schemas.openxmlformats.org/officeDocument/2006/relationships/hyperlink" Target="https://data.go.id/" TargetMode="External"/><Relationship Id="rId1" Type="http://schemas.openxmlformats.org/officeDocument/2006/relationships/slideLayout" Target="../slideLayouts/slideLayout3.xml"/><Relationship Id="rId6" Type="http://schemas.openxmlformats.org/officeDocument/2006/relationships/hyperlink" Target="https://tanahair.indonesia.go.id/" TargetMode="External"/><Relationship Id="rId11" Type="http://schemas.openxmlformats.org/officeDocument/2006/relationships/hyperlink" Target="https://www.who.int/data" TargetMode="External"/><Relationship Id="rId5" Type="http://schemas.openxmlformats.org/officeDocument/2006/relationships/hyperlink" Target="https://www.bps.go.id/" TargetMode="External"/><Relationship Id="rId10" Type="http://schemas.openxmlformats.org/officeDocument/2006/relationships/hyperlink" Target="https://data.unicef.org/" TargetMode="External"/><Relationship Id="rId4" Type="http://schemas.openxmlformats.org/officeDocument/2006/relationships/hyperlink" Target="http://data.bandung.go.id/" TargetMode="External"/><Relationship Id="rId9" Type="http://schemas.openxmlformats.org/officeDocument/2006/relationships/hyperlink" Target="https://data.worldbank.org/" TargetMode="External"/><Relationship Id="rId14" Type="http://schemas.openxmlformats.org/officeDocument/2006/relationships/hyperlink" Target="https://www.wikidata.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atasetsearch.research.google.com/"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Kaggle/kaggle-api"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hyperlink" Target="https://docs.ckan.org/" TargetMode="External"/><Relationship Id="rId2" Type="http://schemas.openxmlformats.org/officeDocument/2006/relationships/hyperlink" Target="http://data.bandung.go.id/" TargetMode="Externa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data.bandung.go.id/api/3/action/package_list"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data.bandung.go.id/api/3/action/package_search" TargetMode="External"/><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data.bandung.go.id/api/3/action/package_show"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realpython.com/beautiful-soup-web-scraper-python/"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hyperlink" Target="https://medium.com/analytics-vidhya/importing-data-from-a-mysql-database-into-pandas-data-frame-a06e392d27d7"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
          <p:cNvSpPr txBox="1">
            <a:spLocks noGrp="1"/>
          </p:cNvSpPr>
          <p:nvPr>
            <p:ph type="ctrTitle"/>
          </p:nvPr>
        </p:nvSpPr>
        <p:spPr>
          <a:xfrm>
            <a:off x="1372625" y="1308356"/>
            <a:ext cx="7125600" cy="11472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5200"/>
              <a:buNone/>
            </a:pPr>
            <a:r>
              <a:rPr lang="id" dirty="0">
                <a:solidFill>
                  <a:srgbClr val="00F4AD"/>
                </a:solidFill>
                <a:latin typeface="Bebas Neue"/>
                <a:ea typeface="Bebas Neue"/>
                <a:cs typeface="Bebas Neue"/>
                <a:sym typeface="Bebas Neue"/>
              </a:rPr>
              <a:t>thematic Academy</a:t>
            </a:r>
            <a:endParaRPr dirty="0">
              <a:solidFill>
                <a:srgbClr val="00F4AD"/>
              </a:solidFill>
              <a:latin typeface="Bebas Neue"/>
              <a:ea typeface="Bebas Neue"/>
              <a:cs typeface="Bebas Neue"/>
              <a:sym typeface="Bebas Neue"/>
            </a:endParaRPr>
          </a:p>
        </p:txBody>
      </p:sp>
      <p:sp>
        <p:nvSpPr>
          <p:cNvPr id="100" name="Google Shape;100;p1"/>
          <p:cNvSpPr txBox="1">
            <a:spLocks noGrp="1"/>
          </p:cNvSpPr>
          <p:nvPr>
            <p:ph type="subTitle" idx="1"/>
          </p:nvPr>
        </p:nvSpPr>
        <p:spPr>
          <a:xfrm>
            <a:off x="1358375" y="2250925"/>
            <a:ext cx="3553200" cy="5142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00000"/>
              </a:lnSpc>
              <a:spcBef>
                <a:spcPts val="0"/>
              </a:spcBef>
              <a:spcAft>
                <a:spcPts val="0"/>
              </a:spcAft>
              <a:buSzPct val="108108"/>
              <a:buNone/>
            </a:pPr>
            <a:r>
              <a:rPr lang="id" b="1" dirty="0">
                <a:solidFill>
                  <a:schemeClr val="lt1"/>
                </a:solidFill>
                <a:latin typeface="Roboto"/>
                <a:ea typeface="Roboto"/>
                <a:cs typeface="Roboto"/>
                <a:sym typeface="Roboto"/>
              </a:rPr>
              <a:t>Tema Pelatihan</a:t>
            </a:r>
            <a:endParaRPr b="1" dirty="0">
              <a:solidFill>
                <a:schemeClr val="lt1"/>
              </a:solidFill>
              <a:latin typeface="Roboto"/>
              <a:ea typeface="Roboto"/>
              <a:cs typeface="Roboto"/>
              <a:sym typeface="Roboto"/>
            </a:endParaRPr>
          </a:p>
        </p:txBody>
      </p:sp>
      <p:sp>
        <p:nvSpPr>
          <p:cNvPr id="101" name="Google Shape;101;p1"/>
          <p:cNvSpPr txBox="1">
            <a:spLocks noGrp="1"/>
          </p:cNvSpPr>
          <p:nvPr>
            <p:ph type="subTitle" idx="1"/>
          </p:nvPr>
        </p:nvSpPr>
        <p:spPr>
          <a:xfrm>
            <a:off x="1371299" y="2631925"/>
            <a:ext cx="6887329" cy="514200"/>
          </a:xfrm>
          <a:prstGeom prst="rect">
            <a:avLst/>
          </a:prstGeom>
          <a:noFill/>
          <a:ln>
            <a:noFill/>
          </a:ln>
        </p:spPr>
        <p:txBody>
          <a:bodyPr spcFirstLastPara="1" wrap="square" lIns="91425" tIns="91425" rIns="91425" bIns="91425" anchor="t" anchorCtr="0">
            <a:normAutofit fontScale="85000" lnSpcReduction="10000"/>
          </a:bodyPr>
          <a:lstStyle/>
          <a:p>
            <a:pPr marL="0" lvl="0" indent="0" algn="l" rtl="0">
              <a:lnSpc>
                <a:spcPct val="100000"/>
              </a:lnSpc>
              <a:spcBef>
                <a:spcPts val="0"/>
              </a:spcBef>
              <a:spcAft>
                <a:spcPts val="0"/>
              </a:spcAft>
              <a:buSzPts val="2800"/>
              <a:buNone/>
            </a:pPr>
            <a:r>
              <a:rPr lang="id" sz="2400" b="1" dirty="0">
                <a:solidFill>
                  <a:srgbClr val="FFFFFF"/>
                </a:solidFill>
                <a:latin typeface="Roboto"/>
                <a:ea typeface="Roboto"/>
                <a:cs typeface="Roboto"/>
                <a:sym typeface="Roboto"/>
              </a:rPr>
              <a:t>Pertemuan #</a:t>
            </a:r>
            <a:r>
              <a:rPr lang="en-US" sz="2400" b="1" dirty="0">
                <a:solidFill>
                  <a:srgbClr val="FFFFFF"/>
                </a:solidFill>
                <a:latin typeface="Roboto"/>
                <a:ea typeface="Roboto"/>
                <a:cs typeface="Roboto"/>
                <a:sym typeface="Roboto"/>
              </a:rPr>
              <a:t>06</a:t>
            </a:r>
            <a:r>
              <a:rPr lang="id" sz="2400" b="1" dirty="0">
                <a:solidFill>
                  <a:srgbClr val="FFFFFF"/>
                </a:solidFill>
                <a:latin typeface="Roboto"/>
                <a:ea typeface="Roboto"/>
                <a:cs typeface="Roboto"/>
                <a:sym typeface="Roboto"/>
              </a:rPr>
              <a:t> :</a:t>
            </a:r>
            <a:r>
              <a:rPr lang="en-US" sz="2400" b="1" dirty="0">
                <a:solidFill>
                  <a:srgbClr val="FFFFFF"/>
                </a:solidFill>
                <a:latin typeface="Roboto"/>
                <a:ea typeface="Roboto"/>
                <a:cs typeface="Roboto"/>
                <a:sym typeface="Roboto"/>
              </a:rPr>
              <a:t> Data Understanding (non-</a:t>
            </a:r>
            <a:r>
              <a:rPr lang="en-US" sz="2400" b="1" dirty="0" err="1">
                <a:solidFill>
                  <a:srgbClr val="FFFFFF"/>
                </a:solidFill>
                <a:latin typeface="Roboto"/>
                <a:ea typeface="Roboto"/>
                <a:cs typeface="Roboto"/>
                <a:sym typeface="Roboto"/>
              </a:rPr>
              <a:t>visualisasi</a:t>
            </a:r>
            <a:r>
              <a:rPr lang="en-US" sz="2400" b="1" dirty="0">
                <a:solidFill>
                  <a:srgbClr val="FFFFFF"/>
                </a:solidFill>
                <a:latin typeface="Roboto"/>
                <a:ea typeface="Roboto"/>
                <a:cs typeface="Roboto"/>
                <a:sym typeface="Roboto"/>
              </a:rPr>
              <a:t>)</a:t>
            </a:r>
            <a:endParaRPr sz="2400" b="1" dirty="0">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2317C-3F03-41F6-9E7C-DFE7D031DB11}"/>
              </a:ext>
            </a:extLst>
          </p:cNvPr>
          <p:cNvSpPr>
            <a:spLocks noGrp="1"/>
          </p:cNvSpPr>
          <p:nvPr>
            <p:ph type="title"/>
          </p:nvPr>
        </p:nvSpPr>
        <p:spPr/>
        <p:txBody>
          <a:bodyPr>
            <a:normAutofit fontScale="90000"/>
          </a:bodyPr>
          <a:lstStyle/>
          <a:p>
            <a:r>
              <a:rPr lang="en-US" dirty="0" err="1"/>
              <a:t>Apa</a:t>
            </a:r>
            <a:r>
              <a:rPr lang="en-US" dirty="0"/>
              <a:t> </a:t>
            </a:r>
            <a:r>
              <a:rPr lang="en-US" dirty="0" err="1"/>
              <a:t>itu</a:t>
            </a:r>
            <a:r>
              <a:rPr lang="en-US" dirty="0"/>
              <a:t> </a:t>
            </a:r>
            <a:r>
              <a:rPr lang="en-US" dirty="0" err="1"/>
              <a:t>Telaah</a:t>
            </a:r>
            <a:r>
              <a:rPr lang="en-US" dirty="0"/>
              <a:t> Data (</a:t>
            </a:r>
            <a:r>
              <a:rPr lang="en-US" i="1" dirty="0"/>
              <a:t>Data Understanding</a:t>
            </a:r>
            <a:r>
              <a:rPr lang="en-US" dirty="0"/>
              <a:t>)?</a:t>
            </a:r>
          </a:p>
        </p:txBody>
      </p:sp>
    </p:spTree>
    <p:extLst>
      <p:ext uri="{BB962C8B-B14F-4D97-AF65-F5344CB8AC3E}">
        <p14:creationId xmlns:p14="http://schemas.microsoft.com/office/powerpoint/2010/main" val="4091523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CA1B67B-EC98-42F5-B693-0A39D3354C1B}"/>
              </a:ext>
            </a:extLst>
          </p:cNvPr>
          <p:cNvSpPr>
            <a:spLocks noGrp="1"/>
          </p:cNvSpPr>
          <p:nvPr>
            <p:ph type="body" idx="1"/>
          </p:nvPr>
        </p:nvSpPr>
        <p:spPr/>
        <p:txBody>
          <a:bodyPr/>
          <a:lstStyle/>
          <a:p>
            <a:r>
              <a:rPr lang="en-US" dirty="0" err="1"/>
              <a:t>Dilakukan</a:t>
            </a:r>
            <a:r>
              <a:rPr lang="en-US" dirty="0"/>
              <a:t> </a:t>
            </a:r>
            <a:r>
              <a:rPr lang="en-US" dirty="0" err="1"/>
              <a:t>setelah</a:t>
            </a:r>
            <a:r>
              <a:rPr lang="en-US" dirty="0"/>
              <a:t> problem </a:t>
            </a:r>
            <a:r>
              <a:rPr lang="en-US" dirty="0" err="1"/>
              <a:t>bisnis</a:t>
            </a:r>
            <a:r>
              <a:rPr lang="en-US" dirty="0"/>
              <a:t> </a:t>
            </a:r>
            <a:r>
              <a:rPr lang="en-US" dirty="0" err="1"/>
              <a:t>terdefinisikan</a:t>
            </a:r>
            <a:r>
              <a:rPr lang="en-US" dirty="0"/>
              <a:t> </a:t>
            </a:r>
            <a:r>
              <a:rPr lang="en-US" dirty="0" err="1"/>
              <a:t>sebagai</a:t>
            </a:r>
            <a:r>
              <a:rPr lang="en-US" dirty="0"/>
              <a:t> </a:t>
            </a:r>
            <a:r>
              <a:rPr lang="en-US" dirty="0" err="1"/>
              <a:t>hasil</a:t>
            </a:r>
            <a:r>
              <a:rPr lang="en-US" dirty="0"/>
              <a:t> </a:t>
            </a:r>
            <a:r>
              <a:rPr lang="en-US" dirty="0" err="1"/>
              <a:t>tahapan</a:t>
            </a:r>
            <a:r>
              <a:rPr lang="en-US" dirty="0"/>
              <a:t> business understanding.</a:t>
            </a:r>
          </a:p>
          <a:p>
            <a:r>
              <a:rPr lang="en-US" dirty="0" err="1"/>
              <a:t>Tujuan</a:t>
            </a:r>
            <a:r>
              <a:rPr lang="en-US" dirty="0"/>
              <a:t>: </a:t>
            </a:r>
            <a:r>
              <a:rPr lang="en-US" dirty="0" err="1"/>
              <a:t>mendapatkan</a:t>
            </a:r>
            <a:r>
              <a:rPr lang="en-US" dirty="0"/>
              <a:t> </a:t>
            </a:r>
            <a:r>
              <a:rPr lang="en-US" dirty="0" err="1"/>
              <a:t>gambaran</a:t>
            </a:r>
            <a:r>
              <a:rPr lang="en-US" dirty="0"/>
              <a:t> </a:t>
            </a:r>
            <a:r>
              <a:rPr lang="en-US" dirty="0" err="1"/>
              <a:t>utuh</a:t>
            </a:r>
            <a:r>
              <a:rPr lang="en-US" dirty="0"/>
              <a:t> </a:t>
            </a:r>
            <a:r>
              <a:rPr lang="en-US" dirty="0" err="1"/>
              <a:t>atas</a:t>
            </a:r>
            <a:r>
              <a:rPr lang="en-US" dirty="0"/>
              <a:t> data.</a:t>
            </a:r>
          </a:p>
          <a:p>
            <a:r>
              <a:rPr lang="en-US" dirty="0" err="1"/>
              <a:t>Dilanjutkan</a:t>
            </a:r>
            <a:r>
              <a:rPr lang="en-US" dirty="0"/>
              <a:t> </a:t>
            </a:r>
            <a:r>
              <a:rPr lang="en-US" dirty="0" err="1"/>
              <a:t>ke</a:t>
            </a:r>
            <a:r>
              <a:rPr lang="en-US" dirty="0"/>
              <a:t> </a:t>
            </a:r>
            <a:r>
              <a:rPr lang="en-US" dirty="0" err="1"/>
              <a:t>persiapan</a:t>
            </a:r>
            <a:r>
              <a:rPr lang="en-US" dirty="0"/>
              <a:t> data (data preparation), </a:t>
            </a:r>
            <a:r>
              <a:rPr lang="en-US" dirty="0" err="1"/>
              <a:t>jika</a:t>
            </a:r>
            <a:r>
              <a:rPr lang="en-US" dirty="0"/>
              <a:t> </a:t>
            </a:r>
            <a:r>
              <a:rPr lang="en-US" dirty="0" err="1"/>
              <a:t>pemahaman</a:t>
            </a:r>
            <a:r>
              <a:rPr lang="en-US" dirty="0"/>
              <a:t> </a:t>
            </a:r>
            <a:r>
              <a:rPr lang="en-US" dirty="0" err="1"/>
              <a:t>awal</a:t>
            </a:r>
            <a:r>
              <a:rPr lang="en-US" dirty="0"/>
              <a:t> data </a:t>
            </a:r>
            <a:r>
              <a:rPr lang="en-US" dirty="0" err="1"/>
              <a:t>cukup</a:t>
            </a:r>
            <a:r>
              <a:rPr lang="en-US" dirty="0"/>
              <a:t> </a:t>
            </a:r>
            <a:r>
              <a:rPr lang="en-US" dirty="0" err="1"/>
              <a:t>atau</a:t>
            </a:r>
            <a:r>
              <a:rPr lang="en-US" dirty="0"/>
              <a:t> </a:t>
            </a:r>
            <a:r>
              <a:rPr lang="en-US" dirty="0" err="1"/>
              <a:t>kembali</a:t>
            </a:r>
            <a:r>
              <a:rPr lang="en-US" dirty="0"/>
              <a:t> </a:t>
            </a:r>
            <a:r>
              <a:rPr lang="en-US" dirty="0" err="1"/>
              <a:t>ke</a:t>
            </a:r>
            <a:r>
              <a:rPr lang="en-US" dirty="0"/>
              <a:t> business understanding </a:t>
            </a:r>
            <a:r>
              <a:rPr lang="en-US" dirty="0" err="1"/>
              <a:t>jika</a:t>
            </a:r>
            <a:r>
              <a:rPr lang="en-US" dirty="0"/>
              <a:t> </a:t>
            </a:r>
            <a:r>
              <a:rPr lang="en-US" dirty="0" err="1"/>
              <a:t>definisi</a:t>
            </a:r>
            <a:r>
              <a:rPr lang="en-US" dirty="0"/>
              <a:t> </a:t>
            </a:r>
            <a:r>
              <a:rPr lang="en-US" dirty="0" err="1"/>
              <a:t>permasalahan</a:t>
            </a:r>
            <a:r>
              <a:rPr lang="en-US" dirty="0"/>
              <a:t> </a:t>
            </a:r>
            <a:r>
              <a:rPr lang="en-US" dirty="0" err="1"/>
              <a:t>bisnis</a:t>
            </a:r>
            <a:r>
              <a:rPr lang="en-US" dirty="0"/>
              <a:t> </a:t>
            </a:r>
            <a:r>
              <a:rPr lang="en-US" dirty="0" err="1"/>
              <a:t>harus</a:t>
            </a:r>
            <a:r>
              <a:rPr lang="en-US" dirty="0"/>
              <a:t> </a:t>
            </a:r>
            <a:r>
              <a:rPr lang="en-US" dirty="0" err="1"/>
              <a:t>direvisi</a:t>
            </a:r>
            <a:r>
              <a:rPr lang="en-US" dirty="0"/>
              <a:t>.</a:t>
            </a:r>
          </a:p>
        </p:txBody>
      </p:sp>
      <p:sp>
        <p:nvSpPr>
          <p:cNvPr id="6" name="Text Placeholder 5">
            <a:extLst>
              <a:ext uri="{FF2B5EF4-FFF2-40B4-BE49-F238E27FC236}">
                <a16:creationId xmlns:a16="http://schemas.microsoft.com/office/drawing/2014/main" id="{CEE88DC9-AF78-44F0-B78A-50C65B0EAD1C}"/>
              </a:ext>
            </a:extLst>
          </p:cNvPr>
          <p:cNvSpPr>
            <a:spLocks noGrp="1"/>
          </p:cNvSpPr>
          <p:nvPr>
            <p:ph type="body" idx="2"/>
          </p:nvPr>
        </p:nvSpPr>
        <p:spPr/>
        <p:txBody>
          <a:bodyPr/>
          <a:lstStyle/>
          <a:p>
            <a:endParaRPr lang="en-US" dirty="0"/>
          </a:p>
        </p:txBody>
      </p:sp>
      <p:pic>
        <p:nvPicPr>
          <p:cNvPr id="7" name="Picture 1">
            <a:extLst>
              <a:ext uri="{FF2B5EF4-FFF2-40B4-BE49-F238E27FC236}">
                <a16:creationId xmlns:a16="http://schemas.microsoft.com/office/drawing/2014/main" id="{410689B2-6823-4868-9D6F-720E3DB5D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5558" y="860294"/>
            <a:ext cx="4443984" cy="428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rrow: Left 7">
            <a:extLst>
              <a:ext uri="{FF2B5EF4-FFF2-40B4-BE49-F238E27FC236}">
                <a16:creationId xmlns:a16="http://schemas.microsoft.com/office/drawing/2014/main" id="{07373519-C2AF-41ED-BAF9-37CBBE4953DE}"/>
              </a:ext>
            </a:extLst>
          </p:cNvPr>
          <p:cNvSpPr/>
          <p:nvPr/>
        </p:nvSpPr>
        <p:spPr>
          <a:xfrm rot="17511944">
            <a:off x="7716088" y="1074193"/>
            <a:ext cx="1377929" cy="367765"/>
          </a:xfrm>
          <a:prstGeom prst="leftArrow">
            <a:avLst>
              <a:gd name="adj1" fmla="val 30409"/>
              <a:gd name="adj2" fmla="val 8508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29EBAD4-7152-47CF-A90F-4891F7785704}"/>
              </a:ext>
            </a:extLst>
          </p:cNvPr>
          <p:cNvSpPr>
            <a:spLocks noGrp="1"/>
          </p:cNvSpPr>
          <p:nvPr>
            <p:ph type="title"/>
          </p:nvPr>
        </p:nvSpPr>
        <p:spPr/>
        <p:txBody>
          <a:bodyPr>
            <a:normAutofit fontScale="90000"/>
          </a:bodyPr>
          <a:lstStyle/>
          <a:p>
            <a:r>
              <a:rPr lang="en-US" dirty="0" err="1"/>
              <a:t>Apa</a:t>
            </a:r>
            <a:r>
              <a:rPr lang="en-US" dirty="0"/>
              <a:t> </a:t>
            </a:r>
            <a:r>
              <a:rPr lang="en-US" dirty="0" err="1"/>
              <a:t>itu</a:t>
            </a:r>
            <a:r>
              <a:rPr lang="en-US" dirty="0"/>
              <a:t> </a:t>
            </a:r>
            <a:r>
              <a:rPr lang="en-US" dirty="0" err="1"/>
              <a:t>telaah</a:t>
            </a:r>
            <a:r>
              <a:rPr lang="en-US" dirty="0"/>
              <a:t> data (</a:t>
            </a:r>
            <a:r>
              <a:rPr lang="en-US" i="1" dirty="0"/>
              <a:t>data understanding</a:t>
            </a:r>
            <a:r>
              <a:rPr lang="en-US" dirty="0"/>
              <a:t>)?</a:t>
            </a:r>
          </a:p>
        </p:txBody>
      </p:sp>
    </p:spTree>
    <p:extLst>
      <p:ext uri="{BB962C8B-B14F-4D97-AF65-F5344CB8AC3E}">
        <p14:creationId xmlns:p14="http://schemas.microsoft.com/office/powerpoint/2010/main" val="2605643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FF89567-29DE-44E0-95DC-A40ABE00FA12}"/>
              </a:ext>
            </a:extLst>
          </p:cNvPr>
          <p:cNvSpPr/>
          <p:nvPr/>
        </p:nvSpPr>
        <p:spPr>
          <a:xfrm>
            <a:off x="181080" y="1506600"/>
            <a:ext cx="4692600" cy="516240"/>
          </a:xfrm>
          <a:prstGeom prst="rect">
            <a:avLst/>
          </a:prstGeom>
          <a:solidFill>
            <a:srgbClr val="DEE6EF"/>
          </a:solidFill>
          <a:ln w="0">
            <a:solidFill>
              <a:srgbClr val="3465A4"/>
            </a:solidFill>
          </a:ln>
        </p:spPr>
        <p:style>
          <a:lnRef idx="0">
            <a:scrgbClr r="0" g="0" b="0"/>
          </a:lnRef>
          <a:fillRef idx="0">
            <a:scrgbClr r="0" g="0" b="0"/>
          </a:fillRef>
          <a:effectRef idx="0">
            <a:scrgbClr r="0" g="0" b="0"/>
          </a:effectRef>
          <a:fontRef idx="minor"/>
        </p:style>
      </p:sp>
      <p:sp>
        <p:nvSpPr>
          <p:cNvPr id="7" name="Rectangle 6">
            <a:extLst>
              <a:ext uri="{FF2B5EF4-FFF2-40B4-BE49-F238E27FC236}">
                <a16:creationId xmlns:a16="http://schemas.microsoft.com/office/drawing/2014/main" id="{E2FEBE32-BE37-422A-951B-8747A0234C2D}"/>
              </a:ext>
            </a:extLst>
          </p:cNvPr>
          <p:cNvSpPr/>
          <p:nvPr/>
        </p:nvSpPr>
        <p:spPr>
          <a:xfrm>
            <a:off x="181080" y="1272600"/>
            <a:ext cx="4692600" cy="231120"/>
          </a:xfrm>
          <a:prstGeom prst="rect">
            <a:avLst/>
          </a:prstGeom>
          <a:solidFill>
            <a:srgbClr val="CCCCCC"/>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200" b="0" strike="noStrike" spc="-1" dirty="0">
                <a:solidFill>
                  <a:srgbClr val="000000"/>
                </a:solidFill>
                <a:latin typeface="+mj-lt"/>
                <a:ea typeface="DejaVu Sans"/>
              </a:rPr>
              <a:t>Data Collection Report</a:t>
            </a:r>
            <a:endParaRPr lang="en-US" sz="1200" b="0" strike="noStrike" spc="-1" dirty="0">
              <a:latin typeface="+mj-lt"/>
            </a:endParaRPr>
          </a:p>
        </p:txBody>
      </p:sp>
      <p:sp>
        <p:nvSpPr>
          <p:cNvPr id="8" name="Rectangle 7">
            <a:extLst>
              <a:ext uri="{FF2B5EF4-FFF2-40B4-BE49-F238E27FC236}">
                <a16:creationId xmlns:a16="http://schemas.microsoft.com/office/drawing/2014/main" id="{1DEB6D6E-A838-40AD-8F7E-6F0D7C46E6EF}"/>
              </a:ext>
            </a:extLst>
          </p:cNvPr>
          <p:cNvSpPr/>
          <p:nvPr/>
        </p:nvSpPr>
        <p:spPr>
          <a:xfrm>
            <a:off x="181080" y="2355120"/>
            <a:ext cx="4692600" cy="516240"/>
          </a:xfrm>
          <a:prstGeom prst="rect">
            <a:avLst/>
          </a:prstGeom>
          <a:solidFill>
            <a:srgbClr val="DDE8CB"/>
          </a:solidFill>
          <a:ln w="0">
            <a:solidFill>
              <a:srgbClr val="3465A4"/>
            </a:solidFill>
          </a:ln>
        </p:spPr>
        <p:style>
          <a:lnRef idx="0">
            <a:scrgbClr r="0" g="0" b="0"/>
          </a:lnRef>
          <a:fillRef idx="0">
            <a:scrgbClr r="0" g="0" b="0"/>
          </a:fillRef>
          <a:effectRef idx="0">
            <a:scrgbClr r="0" g="0" b="0"/>
          </a:effectRef>
          <a:fontRef idx="minor"/>
        </p:style>
      </p:sp>
      <p:sp>
        <p:nvSpPr>
          <p:cNvPr id="9" name="Rectangle 8">
            <a:extLst>
              <a:ext uri="{FF2B5EF4-FFF2-40B4-BE49-F238E27FC236}">
                <a16:creationId xmlns:a16="http://schemas.microsoft.com/office/drawing/2014/main" id="{FDED320A-511E-498C-82D1-852191ABF7F2}"/>
              </a:ext>
            </a:extLst>
          </p:cNvPr>
          <p:cNvSpPr/>
          <p:nvPr/>
        </p:nvSpPr>
        <p:spPr>
          <a:xfrm>
            <a:off x="181080" y="2121120"/>
            <a:ext cx="4692600" cy="231120"/>
          </a:xfrm>
          <a:prstGeom prst="rect">
            <a:avLst/>
          </a:prstGeom>
          <a:solidFill>
            <a:srgbClr val="CCCCCC"/>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200" b="0" strike="noStrike" spc="-1" dirty="0">
                <a:solidFill>
                  <a:srgbClr val="000000"/>
                </a:solidFill>
                <a:latin typeface="+mj-lt"/>
                <a:ea typeface="DejaVu Sans"/>
              </a:rPr>
              <a:t>Data Description Report</a:t>
            </a:r>
            <a:endParaRPr lang="en-US" sz="1200" b="0" strike="noStrike" spc="-1" dirty="0">
              <a:latin typeface="+mj-lt"/>
            </a:endParaRPr>
          </a:p>
        </p:txBody>
      </p:sp>
      <p:sp>
        <p:nvSpPr>
          <p:cNvPr id="10" name="Rectangle 9">
            <a:extLst>
              <a:ext uri="{FF2B5EF4-FFF2-40B4-BE49-F238E27FC236}">
                <a16:creationId xmlns:a16="http://schemas.microsoft.com/office/drawing/2014/main" id="{2B7C6DD2-758B-41C5-B1D6-CCD0563509F6}"/>
              </a:ext>
            </a:extLst>
          </p:cNvPr>
          <p:cNvSpPr/>
          <p:nvPr/>
        </p:nvSpPr>
        <p:spPr>
          <a:xfrm>
            <a:off x="195840" y="3212640"/>
            <a:ext cx="4685040" cy="516240"/>
          </a:xfrm>
          <a:prstGeom prst="rect">
            <a:avLst/>
          </a:prstGeom>
          <a:solidFill>
            <a:srgbClr val="FFDBB6"/>
          </a:solidFill>
          <a:ln w="0">
            <a:solidFill>
              <a:srgbClr val="3465A4"/>
            </a:solidFill>
          </a:ln>
        </p:spPr>
        <p:style>
          <a:lnRef idx="0">
            <a:scrgbClr r="0" g="0" b="0"/>
          </a:lnRef>
          <a:fillRef idx="0">
            <a:scrgbClr r="0" g="0" b="0"/>
          </a:fillRef>
          <a:effectRef idx="0">
            <a:scrgbClr r="0" g="0" b="0"/>
          </a:effectRef>
          <a:fontRef idx="minor"/>
        </p:style>
      </p:sp>
      <p:sp>
        <p:nvSpPr>
          <p:cNvPr id="11" name="Rectangle 10">
            <a:extLst>
              <a:ext uri="{FF2B5EF4-FFF2-40B4-BE49-F238E27FC236}">
                <a16:creationId xmlns:a16="http://schemas.microsoft.com/office/drawing/2014/main" id="{05056E8C-5B81-446D-8E1F-B540327E9452}"/>
              </a:ext>
            </a:extLst>
          </p:cNvPr>
          <p:cNvSpPr/>
          <p:nvPr/>
        </p:nvSpPr>
        <p:spPr>
          <a:xfrm>
            <a:off x="195840" y="2978640"/>
            <a:ext cx="4685040" cy="231120"/>
          </a:xfrm>
          <a:prstGeom prst="rect">
            <a:avLst/>
          </a:prstGeom>
          <a:solidFill>
            <a:srgbClr val="CCCCCC"/>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200" b="0" strike="noStrike" spc="-1" dirty="0">
                <a:solidFill>
                  <a:srgbClr val="000000"/>
                </a:solidFill>
                <a:latin typeface="+mj-lt"/>
                <a:ea typeface="DejaVu Sans"/>
              </a:rPr>
              <a:t>Data Exploration Report</a:t>
            </a:r>
            <a:endParaRPr lang="en-US" sz="1200" b="0" strike="noStrike" spc="-1" dirty="0">
              <a:latin typeface="+mj-lt"/>
            </a:endParaRPr>
          </a:p>
        </p:txBody>
      </p:sp>
      <p:sp>
        <p:nvSpPr>
          <p:cNvPr id="12" name="Rectangle 11">
            <a:extLst>
              <a:ext uri="{FF2B5EF4-FFF2-40B4-BE49-F238E27FC236}">
                <a16:creationId xmlns:a16="http://schemas.microsoft.com/office/drawing/2014/main" id="{FB03C7CE-FCBD-4818-9725-47BFB26F834B}"/>
              </a:ext>
            </a:extLst>
          </p:cNvPr>
          <p:cNvSpPr/>
          <p:nvPr/>
        </p:nvSpPr>
        <p:spPr>
          <a:xfrm>
            <a:off x="195840" y="4095720"/>
            <a:ext cx="4692600" cy="516240"/>
          </a:xfrm>
          <a:prstGeom prst="rect">
            <a:avLst/>
          </a:prstGeom>
          <a:solidFill>
            <a:srgbClr val="B7B3CA"/>
          </a:solidFill>
          <a:ln w="0">
            <a:solidFill>
              <a:srgbClr val="3465A4"/>
            </a:solidFill>
          </a:ln>
        </p:spPr>
        <p:style>
          <a:lnRef idx="0">
            <a:scrgbClr r="0" g="0" b="0"/>
          </a:lnRef>
          <a:fillRef idx="0">
            <a:scrgbClr r="0" g="0" b="0"/>
          </a:fillRef>
          <a:effectRef idx="0">
            <a:scrgbClr r="0" g="0" b="0"/>
          </a:effectRef>
          <a:fontRef idx="minor"/>
        </p:style>
      </p:sp>
      <p:sp>
        <p:nvSpPr>
          <p:cNvPr id="13" name="Rectangle 12">
            <a:extLst>
              <a:ext uri="{FF2B5EF4-FFF2-40B4-BE49-F238E27FC236}">
                <a16:creationId xmlns:a16="http://schemas.microsoft.com/office/drawing/2014/main" id="{7EB13383-AF5B-4E32-87B2-F4C0A26ACF24}"/>
              </a:ext>
            </a:extLst>
          </p:cNvPr>
          <p:cNvSpPr/>
          <p:nvPr/>
        </p:nvSpPr>
        <p:spPr>
          <a:xfrm>
            <a:off x="195840" y="3861720"/>
            <a:ext cx="4692600" cy="231120"/>
          </a:xfrm>
          <a:prstGeom prst="rect">
            <a:avLst/>
          </a:prstGeom>
          <a:solidFill>
            <a:srgbClr val="CCCCCC"/>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200" b="0" strike="noStrike" spc="-1" dirty="0">
                <a:solidFill>
                  <a:srgbClr val="000000"/>
                </a:solidFill>
                <a:latin typeface="+mj-lt"/>
                <a:ea typeface="DejaVu Sans"/>
              </a:rPr>
              <a:t>Data Quality Report</a:t>
            </a:r>
            <a:endParaRPr lang="en-US" sz="1200" b="0" strike="noStrike" spc="-1" dirty="0">
              <a:latin typeface="+mj-lt"/>
            </a:endParaRPr>
          </a:p>
        </p:txBody>
      </p:sp>
      <p:sp>
        <p:nvSpPr>
          <p:cNvPr id="14" name="Rectangle 13">
            <a:extLst>
              <a:ext uri="{FF2B5EF4-FFF2-40B4-BE49-F238E27FC236}">
                <a16:creationId xmlns:a16="http://schemas.microsoft.com/office/drawing/2014/main" id="{C459461F-26E3-4E4F-B91C-FA5DE33B5CAE}"/>
              </a:ext>
            </a:extLst>
          </p:cNvPr>
          <p:cNvSpPr/>
          <p:nvPr/>
        </p:nvSpPr>
        <p:spPr>
          <a:xfrm>
            <a:off x="250560" y="1575720"/>
            <a:ext cx="866520" cy="387000"/>
          </a:xfrm>
          <a:prstGeom prst="rect">
            <a:avLst/>
          </a:prstGeom>
          <a:solidFill>
            <a:srgbClr val="EEEEEE"/>
          </a:solidFill>
          <a:ln w="0">
            <a:solidFill>
              <a:srgbClr val="3465A4"/>
            </a:solidFill>
          </a:ln>
        </p:spPr>
        <p:style>
          <a:lnRef idx="0">
            <a:scrgbClr r="0" g="0" b="0"/>
          </a:lnRef>
          <a:fillRef idx="0">
            <a:scrgbClr r="0" g="0" b="0"/>
          </a:fillRef>
          <a:effectRef idx="0">
            <a:scrgbClr r="0" g="0" b="0"/>
          </a:effectRef>
          <a:fontRef idx="minor"/>
        </p:style>
      </p:sp>
      <p:sp>
        <p:nvSpPr>
          <p:cNvPr id="15" name="Rectangle 14">
            <a:extLst>
              <a:ext uri="{FF2B5EF4-FFF2-40B4-BE49-F238E27FC236}">
                <a16:creationId xmlns:a16="http://schemas.microsoft.com/office/drawing/2014/main" id="{4F82F8BA-7B20-4AAE-B15B-2ED8322B5161}"/>
              </a:ext>
            </a:extLst>
          </p:cNvPr>
          <p:cNvSpPr/>
          <p:nvPr/>
        </p:nvSpPr>
        <p:spPr>
          <a:xfrm>
            <a:off x="1175040" y="1575720"/>
            <a:ext cx="866520" cy="387000"/>
          </a:xfrm>
          <a:prstGeom prst="rect">
            <a:avLst/>
          </a:prstGeom>
          <a:solidFill>
            <a:srgbClr val="EEEEEE"/>
          </a:solidFill>
          <a:ln w="0">
            <a:solidFill>
              <a:srgbClr val="3465A4"/>
            </a:solidFill>
          </a:ln>
        </p:spPr>
        <p:style>
          <a:lnRef idx="0">
            <a:scrgbClr r="0" g="0" b="0"/>
          </a:lnRef>
          <a:fillRef idx="0">
            <a:scrgbClr r="0" g="0" b="0"/>
          </a:fillRef>
          <a:effectRef idx="0">
            <a:scrgbClr r="0" g="0" b="0"/>
          </a:effectRef>
          <a:fontRef idx="minor"/>
        </p:style>
      </p:sp>
      <p:sp>
        <p:nvSpPr>
          <p:cNvPr id="16" name="Rectangle 15">
            <a:extLst>
              <a:ext uri="{FF2B5EF4-FFF2-40B4-BE49-F238E27FC236}">
                <a16:creationId xmlns:a16="http://schemas.microsoft.com/office/drawing/2014/main" id="{BB04A4B1-ECFF-44D5-A64E-89F94427451C}"/>
              </a:ext>
            </a:extLst>
          </p:cNvPr>
          <p:cNvSpPr/>
          <p:nvPr/>
        </p:nvSpPr>
        <p:spPr>
          <a:xfrm>
            <a:off x="2105280" y="1567080"/>
            <a:ext cx="866520" cy="387000"/>
          </a:xfrm>
          <a:prstGeom prst="rect">
            <a:avLst/>
          </a:prstGeom>
          <a:solidFill>
            <a:srgbClr val="EEEEEE"/>
          </a:solidFill>
          <a:ln w="0">
            <a:solidFill>
              <a:srgbClr val="3465A4"/>
            </a:solidFill>
          </a:ln>
        </p:spPr>
        <p:style>
          <a:lnRef idx="0">
            <a:scrgbClr r="0" g="0" b="0"/>
          </a:lnRef>
          <a:fillRef idx="0">
            <a:scrgbClr r="0" g="0" b="0"/>
          </a:fillRef>
          <a:effectRef idx="0">
            <a:scrgbClr r="0" g="0" b="0"/>
          </a:effectRef>
          <a:fontRef idx="minor"/>
        </p:style>
      </p:sp>
      <p:sp>
        <p:nvSpPr>
          <p:cNvPr id="17" name="Rectangle 16">
            <a:extLst>
              <a:ext uri="{FF2B5EF4-FFF2-40B4-BE49-F238E27FC236}">
                <a16:creationId xmlns:a16="http://schemas.microsoft.com/office/drawing/2014/main" id="{04D39B59-BE82-4DBC-87F2-B409D343E8CB}"/>
              </a:ext>
            </a:extLst>
          </p:cNvPr>
          <p:cNvSpPr/>
          <p:nvPr/>
        </p:nvSpPr>
        <p:spPr>
          <a:xfrm>
            <a:off x="1169280" y="2415600"/>
            <a:ext cx="866880" cy="387000"/>
          </a:xfrm>
          <a:prstGeom prst="rect">
            <a:avLst/>
          </a:prstGeom>
          <a:solidFill>
            <a:srgbClr val="EEEEEE"/>
          </a:solidFill>
          <a:ln w="0">
            <a:solidFill>
              <a:srgbClr val="3465A4"/>
            </a:solidFill>
          </a:ln>
        </p:spPr>
        <p:style>
          <a:lnRef idx="0">
            <a:scrgbClr r="0" g="0" b="0"/>
          </a:lnRef>
          <a:fillRef idx="0">
            <a:scrgbClr r="0" g="0" b="0"/>
          </a:fillRef>
          <a:effectRef idx="0">
            <a:scrgbClr r="0" g="0" b="0"/>
          </a:effectRef>
          <a:fontRef idx="minor"/>
        </p:style>
      </p:sp>
      <p:sp>
        <p:nvSpPr>
          <p:cNvPr id="18" name="Rectangle 17">
            <a:extLst>
              <a:ext uri="{FF2B5EF4-FFF2-40B4-BE49-F238E27FC236}">
                <a16:creationId xmlns:a16="http://schemas.microsoft.com/office/drawing/2014/main" id="{B25CAC46-50D5-4BBC-A4D8-F8B9D9D28155}"/>
              </a:ext>
            </a:extLst>
          </p:cNvPr>
          <p:cNvSpPr/>
          <p:nvPr/>
        </p:nvSpPr>
        <p:spPr>
          <a:xfrm>
            <a:off x="250560" y="2424240"/>
            <a:ext cx="866520" cy="387000"/>
          </a:xfrm>
          <a:prstGeom prst="rect">
            <a:avLst/>
          </a:prstGeom>
          <a:solidFill>
            <a:srgbClr val="EEEEEE"/>
          </a:solidFill>
          <a:ln w="0">
            <a:solidFill>
              <a:srgbClr val="3465A4"/>
            </a:solidFill>
          </a:ln>
        </p:spPr>
        <p:style>
          <a:lnRef idx="0">
            <a:scrgbClr r="0" g="0" b="0"/>
          </a:lnRef>
          <a:fillRef idx="0">
            <a:scrgbClr r="0" g="0" b="0"/>
          </a:fillRef>
          <a:effectRef idx="0">
            <a:scrgbClr r="0" g="0" b="0"/>
          </a:effectRef>
          <a:fontRef idx="minor"/>
        </p:style>
      </p:sp>
      <p:sp>
        <p:nvSpPr>
          <p:cNvPr id="19" name="Rectangle 18">
            <a:extLst>
              <a:ext uri="{FF2B5EF4-FFF2-40B4-BE49-F238E27FC236}">
                <a16:creationId xmlns:a16="http://schemas.microsoft.com/office/drawing/2014/main" id="{57F12816-CE3C-480E-A6FA-479DC1976894}"/>
              </a:ext>
            </a:extLst>
          </p:cNvPr>
          <p:cNvSpPr/>
          <p:nvPr/>
        </p:nvSpPr>
        <p:spPr>
          <a:xfrm>
            <a:off x="2095560" y="2415600"/>
            <a:ext cx="866880" cy="387000"/>
          </a:xfrm>
          <a:prstGeom prst="rect">
            <a:avLst/>
          </a:prstGeom>
          <a:solidFill>
            <a:srgbClr val="EEEEEE"/>
          </a:solidFill>
          <a:ln w="0">
            <a:solidFill>
              <a:srgbClr val="3465A4"/>
            </a:solidFill>
          </a:ln>
        </p:spPr>
        <p:style>
          <a:lnRef idx="0">
            <a:scrgbClr r="0" g="0" b="0"/>
          </a:lnRef>
          <a:fillRef idx="0">
            <a:scrgbClr r="0" g="0" b="0"/>
          </a:fillRef>
          <a:effectRef idx="0">
            <a:scrgbClr r="0" g="0" b="0"/>
          </a:effectRef>
          <a:fontRef idx="minor"/>
        </p:style>
      </p:sp>
      <p:sp>
        <p:nvSpPr>
          <p:cNvPr id="20" name="Rectangle 19">
            <a:extLst>
              <a:ext uri="{FF2B5EF4-FFF2-40B4-BE49-F238E27FC236}">
                <a16:creationId xmlns:a16="http://schemas.microsoft.com/office/drawing/2014/main" id="{DB8B2050-02F5-4B6F-AD69-84DAE4ED9A4E}"/>
              </a:ext>
            </a:extLst>
          </p:cNvPr>
          <p:cNvSpPr/>
          <p:nvPr/>
        </p:nvSpPr>
        <p:spPr>
          <a:xfrm>
            <a:off x="1192320" y="3272760"/>
            <a:ext cx="866520" cy="387000"/>
          </a:xfrm>
          <a:prstGeom prst="rect">
            <a:avLst/>
          </a:prstGeom>
          <a:solidFill>
            <a:srgbClr val="EEEEEE"/>
          </a:solidFill>
          <a:ln w="0">
            <a:solidFill>
              <a:srgbClr val="3465A4"/>
            </a:solidFill>
          </a:ln>
        </p:spPr>
        <p:style>
          <a:lnRef idx="0">
            <a:scrgbClr r="0" g="0" b="0"/>
          </a:lnRef>
          <a:fillRef idx="0">
            <a:scrgbClr r="0" g="0" b="0"/>
          </a:fillRef>
          <a:effectRef idx="0">
            <a:scrgbClr r="0" g="0" b="0"/>
          </a:effectRef>
          <a:fontRef idx="minor"/>
        </p:style>
      </p:sp>
      <p:sp>
        <p:nvSpPr>
          <p:cNvPr id="21" name="Rectangle 20">
            <a:extLst>
              <a:ext uri="{FF2B5EF4-FFF2-40B4-BE49-F238E27FC236}">
                <a16:creationId xmlns:a16="http://schemas.microsoft.com/office/drawing/2014/main" id="{BF1C7B51-228D-4940-96A6-6C962829DB54}"/>
              </a:ext>
            </a:extLst>
          </p:cNvPr>
          <p:cNvSpPr/>
          <p:nvPr/>
        </p:nvSpPr>
        <p:spPr>
          <a:xfrm>
            <a:off x="273600" y="3281400"/>
            <a:ext cx="866520" cy="387000"/>
          </a:xfrm>
          <a:prstGeom prst="rect">
            <a:avLst/>
          </a:prstGeom>
          <a:solidFill>
            <a:srgbClr val="EEEEEE"/>
          </a:solidFill>
          <a:ln w="0">
            <a:solidFill>
              <a:srgbClr val="3465A4"/>
            </a:solidFill>
          </a:ln>
        </p:spPr>
        <p:style>
          <a:lnRef idx="0">
            <a:scrgbClr r="0" g="0" b="0"/>
          </a:lnRef>
          <a:fillRef idx="0">
            <a:scrgbClr r="0" g="0" b="0"/>
          </a:fillRef>
          <a:effectRef idx="0">
            <a:scrgbClr r="0" g="0" b="0"/>
          </a:effectRef>
          <a:fontRef idx="minor"/>
        </p:style>
      </p:sp>
      <p:sp>
        <p:nvSpPr>
          <p:cNvPr id="22" name="Rectangle 21">
            <a:extLst>
              <a:ext uri="{FF2B5EF4-FFF2-40B4-BE49-F238E27FC236}">
                <a16:creationId xmlns:a16="http://schemas.microsoft.com/office/drawing/2014/main" id="{78FF46ED-F97C-4660-BF2D-0F3AE951F167}"/>
              </a:ext>
            </a:extLst>
          </p:cNvPr>
          <p:cNvSpPr/>
          <p:nvPr/>
        </p:nvSpPr>
        <p:spPr>
          <a:xfrm>
            <a:off x="1199880" y="4155840"/>
            <a:ext cx="992160" cy="387000"/>
          </a:xfrm>
          <a:prstGeom prst="rect">
            <a:avLst/>
          </a:prstGeom>
          <a:solidFill>
            <a:srgbClr val="EEEEEE"/>
          </a:solidFill>
          <a:ln w="0">
            <a:solidFill>
              <a:srgbClr val="3465A4"/>
            </a:solidFill>
          </a:ln>
        </p:spPr>
        <p:style>
          <a:lnRef idx="0">
            <a:scrgbClr r="0" g="0" b="0"/>
          </a:lnRef>
          <a:fillRef idx="0">
            <a:scrgbClr r="0" g="0" b="0"/>
          </a:fillRef>
          <a:effectRef idx="0">
            <a:scrgbClr r="0" g="0" b="0"/>
          </a:effectRef>
          <a:fontRef idx="minor"/>
        </p:style>
      </p:sp>
      <p:sp>
        <p:nvSpPr>
          <p:cNvPr id="23" name="Rectangle 22">
            <a:extLst>
              <a:ext uri="{FF2B5EF4-FFF2-40B4-BE49-F238E27FC236}">
                <a16:creationId xmlns:a16="http://schemas.microsoft.com/office/drawing/2014/main" id="{3C150BA2-F6EC-4FC7-8899-2DB43962E152}"/>
              </a:ext>
            </a:extLst>
          </p:cNvPr>
          <p:cNvSpPr/>
          <p:nvPr/>
        </p:nvSpPr>
        <p:spPr>
          <a:xfrm>
            <a:off x="281160" y="4164480"/>
            <a:ext cx="866520" cy="387000"/>
          </a:xfrm>
          <a:prstGeom prst="rect">
            <a:avLst/>
          </a:prstGeom>
          <a:solidFill>
            <a:srgbClr val="EEEEEE"/>
          </a:solidFill>
          <a:ln w="0">
            <a:solidFill>
              <a:srgbClr val="3465A4"/>
            </a:solidFill>
          </a:ln>
        </p:spPr>
        <p:style>
          <a:lnRef idx="0">
            <a:scrgbClr r="0" g="0" b="0"/>
          </a:lnRef>
          <a:fillRef idx="0">
            <a:scrgbClr r="0" g="0" b="0"/>
          </a:fillRef>
          <a:effectRef idx="0">
            <a:scrgbClr r="0" g="0" b="0"/>
          </a:effectRef>
          <a:fontRef idx="minor"/>
        </p:style>
      </p:sp>
      <p:pic>
        <p:nvPicPr>
          <p:cNvPr id="24" name="Picture 23">
            <a:extLst>
              <a:ext uri="{FF2B5EF4-FFF2-40B4-BE49-F238E27FC236}">
                <a16:creationId xmlns:a16="http://schemas.microsoft.com/office/drawing/2014/main" id="{9287736A-5C68-46D7-B253-E71E35F8DD32}"/>
              </a:ext>
            </a:extLst>
          </p:cNvPr>
          <p:cNvPicPr/>
          <p:nvPr/>
        </p:nvPicPr>
        <p:blipFill>
          <a:blip r:embed="rId2"/>
          <a:stretch/>
        </p:blipFill>
        <p:spPr>
          <a:xfrm>
            <a:off x="6001560" y="1311120"/>
            <a:ext cx="2445120" cy="1737720"/>
          </a:xfrm>
          <a:prstGeom prst="rect">
            <a:avLst/>
          </a:prstGeom>
          <a:ln w="0">
            <a:noFill/>
          </a:ln>
        </p:spPr>
      </p:pic>
      <p:pic>
        <p:nvPicPr>
          <p:cNvPr id="25" name="Picture 24">
            <a:extLst>
              <a:ext uri="{FF2B5EF4-FFF2-40B4-BE49-F238E27FC236}">
                <a16:creationId xmlns:a16="http://schemas.microsoft.com/office/drawing/2014/main" id="{0C1BDE9C-3FB5-454E-861E-C0F9309201D3}"/>
              </a:ext>
            </a:extLst>
          </p:cNvPr>
          <p:cNvPicPr/>
          <p:nvPr/>
        </p:nvPicPr>
        <p:blipFill>
          <a:blip r:embed="rId3"/>
          <a:stretch/>
        </p:blipFill>
        <p:spPr>
          <a:xfrm>
            <a:off x="5187600" y="3265560"/>
            <a:ext cx="3642840" cy="1287720"/>
          </a:xfrm>
          <a:prstGeom prst="rect">
            <a:avLst/>
          </a:prstGeom>
          <a:ln w="0">
            <a:noFill/>
          </a:ln>
        </p:spPr>
      </p:pic>
      <p:sp>
        <p:nvSpPr>
          <p:cNvPr id="26" name="Title 3">
            <a:extLst>
              <a:ext uri="{FF2B5EF4-FFF2-40B4-BE49-F238E27FC236}">
                <a16:creationId xmlns:a16="http://schemas.microsoft.com/office/drawing/2014/main" id="{FEB27A42-F74E-414B-B6D2-017C434D2F05}"/>
              </a:ext>
            </a:extLst>
          </p:cNvPr>
          <p:cNvSpPr>
            <a:spLocks noGrp="1"/>
          </p:cNvSpPr>
          <p:nvPr>
            <p:ph type="title"/>
          </p:nvPr>
        </p:nvSpPr>
        <p:spPr>
          <a:xfrm>
            <a:off x="311700" y="445025"/>
            <a:ext cx="8520600" cy="572700"/>
          </a:xfrm>
        </p:spPr>
        <p:txBody>
          <a:bodyPr>
            <a:normAutofit fontScale="90000"/>
          </a:bodyPr>
          <a:lstStyle/>
          <a:p>
            <a:r>
              <a:rPr lang="en-US" i="1" dirty="0"/>
              <a:t>Data Understanding</a:t>
            </a:r>
            <a:endParaRPr lang="en-US" dirty="0"/>
          </a:p>
        </p:txBody>
      </p:sp>
    </p:spTree>
    <p:extLst>
      <p:ext uri="{BB962C8B-B14F-4D97-AF65-F5344CB8AC3E}">
        <p14:creationId xmlns:p14="http://schemas.microsoft.com/office/powerpoint/2010/main" val="548354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72B694-713D-4744-92B5-0BB1D23062AC}"/>
              </a:ext>
            </a:extLst>
          </p:cNvPr>
          <p:cNvSpPr/>
          <p:nvPr/>
        </p:nvSpPr>
        <p:spPr>
          <a:xfrm>
            <a:off x="4893488" y="1029600"/>
            <a:ext cx="3651120" cy="3816000"/>
          </a:xfrm>
          <a:prstGeom prst="rect">
            <a:avLst/>
          </a:prstGeom>
          <a:solidFill>
            <a:srgbClr val="DDE8CB"/>
          </a:solidFill>
          <a:ln w="0">
            <a:solidFill>
              <a:srgbClr val="3465A4"/>
            </a:solidFill>
          </a:ln>
        </p:spPr>
        <p:style>
          <a:lnRef idx="0">
            <a:scrgbClr r="0" g="0" b="0"/>
          </a:lnRef>
          <a:fillRef idx="0">
            <a:scrgbClr r="0" g="0" b="0"/>
          </a:fillRef>
          <a:effectRef idx="0">
            <a:scrgbClr r="0" g="0" b="0"/>
          </a:effectRef>
          <a:fontRef idx="minor"/>
        </p:style>
      </p:sp>
      <p:sp>
        <p:nvSpPr>
          <p:cNvPr id="13" name="Rectangle 12">
            <a:extLst>
              <a:ext uri="{FF2B5EF4-FFF2-40B4-BE49-F238E27FC236}">
                <a16:creationId xmlns:a16="http://schemas.microsoft.com/office/drawing/2014/main" id="{6E53C502-B845-4F10-8EFC-882199BE1362}"/>
              </a:ext>
            </a:extLst>
          </p:cNvPr>
          <p:cNvSpPr/>
          <p:nvPr/>
        </p:nvSpPr>
        <p:spPr>
          <a:xfrm>
            <a:off x="8858520" y="595440"/>
            <a:ext cx="281880" cy="266400"/>
          </a:xfrm>
          <a:prstGeom prst="rect">
            <a:avLst/>
          </a:prstGeom>
          <a:solidFill>
            <a:srgbClr val="8E86AE"/>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200" b="0" strike="noStrike" spc="-1">
                <a:solidFill>
                  <a:srgbClr val="000000"/>
                </a:solidFill>
                <a:latin typeface="Lato"/>
                <a:ea typeface="DejaVu Sans"/>
              </a:rPr>
              <a:t>UG</a:t>
            </a:r>
            <a:endParaRPr lang="en-US" sz="1200" b="0" strike="noStrike" spc="-1">
              <a:latin typeface="Arial"/>
            </a:endParaRPr>
          </a:p>
        </p:txBody>
      </p:sp>
      <p:sp>
        <p:nvSpPr>
          <p:cNvPr id="14" name="Rectangle 13">
            <a:extLst>
              <a:ext uri="{FF2B5EF4-FFF2-40B4-BE49-F238E27FC236}">
                <a16:creationId xmlns:a16="http://schemas.microsoft.com/office/drawing/2014/main" id="{01482E4C-A1D2-418C-902C-1EA9369A1837}"/>
              </a:ext>
            </a:extLst>
          </p:cNvPr>
          <p:cNvSpPr/>
          <p:nvPr/>
        </p:nvSpPr>
        <p:spPr>
          <a:xfrm>
            <a:off x="736928" y="1013760"/>
            <a:ext cx="3651120" cy="3816000"/>
          </a:xfrm>
          <a:prstGeom prst="rect">
            <a:avLst/>
          </a:prstGeom>
          <a:solidFill>
            <a:srgbClr val="DDE8CB"/>
          </a:solidFill>
          <a:ln w="0">
            <a:solidFill>
              <a:srgbClr val="3465A4"/>
            </a:solidFill>
          </a:ln>
        </p:spPr>
        <p:style>
          <a:lnRef idx="0">
            <a:scrgbClr r="0" g="0" b="0"/>
          </a:lnRef>
          <a:fillRef idx="0">
            <a:scrgbClr r="0" g="0" b="0"/>
          </a:fillRef>
          <a:effectRef idx="0">
            <a:scrgbClr r="0" g="0" b="0"/>
          </a:effectRef>
          <a:fontRef idx="minor"/>
        </p:style>
      </p:sp>
      <p:sp>
        <p:nvSpPr>
          <p:cNvPr id="15" name="Rectangle 14">
            <a:extLst>
              <a:ext uri="{FF2B5EF4-FFF2-40B4-BE49-F238E27FC236}">
                <a16:creationId xmlns:a16="http://schemas.microsoft.com/office/drawing/2014/main" id="{45693742-7E05-446A-A50B-E90D9B23D47F}"/>
              </a:ext>
            </a:extLst>
          </p:cNvPr>
          <p:cNvSpPr/>
          <p:nvPr/>
        </p:nvSpPr>
        <p:spPr>
          <a:xfrm>
            <a:off x="928448" y="1100520"/>
            <a:ext cx="3332880" cy="3693600"/>
          </a:xfrm>
          <a:prstGeom prst="rect">
            <a:avLst/>
          </a:prstGeom>
          <a:noFill/>
          <a:ln w="0">
            <a:noFill/>
          </a:ln>
        </p:spPr>
        <p:style>
          <a:lnRef idx="0">
            <a:scrgbClr r="0" g="0" b="0"/>
          </a:lnRef>
          <a:fillRef idx="0">
            <a:scrgbClr r="0" g="0" b="0"/>
          </a:fillRef>
          <a:effectRef idx="0">
            <a:scrgbClr r="0" g="0" b="0"/>
          </a:effectRef>
          <a:fontRef idx="minor"/>
        </p:style>
        <p:txBody>
          <a:bodyPr lIns="0" tIns="0" rIns="0" bIns="0">
            <a:normAutofit fontScale="45000" lnSpcReduction="20000"/>
          </a:bodyPr>
          <a:lstStyle/>
          <a:p>
            <a:pPr marL="432000" indent="-320400">
              <a:lnSpc>
                <a:spcPct val="100000"/>
              </a:lnSpc>
              <a:spcBef>
                <a:spcPts val="1417"/>
              </a:spcBef>
              <a:buClr>
                <a:srgbClr val="000000"/>
              </a:buClr>
              <a:buSzPct val="45000"/>
              <a:buFont typeface="Wingdings" charset="2"/>
              <a:buChar char=""/>
            </a:pPr>
            <a:r>
              <a:rPr lang="en-US" sz="2000" b="1" strike="noStrike" spc="-1" dirty="0">
                <a:solidFill>
                  <a:srgbClr val="002060"/>
                </a:solidFill>
                <a:latin typeface="+mj-lt"/>
                <a:ea typeface="DejaVu Sans"/>
              </a:rPr>
              <a:t>Data Collection Report</a:t>
            </a:r>
            <a:endParaRPr lang="en-US" sz="2000" b="0" strike="noStrike" spc="-1" dirty="0">
              <a:latin typeface="+mj-lt"/>
            </a:endParaRPr>
          </a:p>
          <a:p>
            <a:pPr marL="864000" lvl="1" indent="-320400">
              <a:lnSpc>
                <a:spcPct val="100000"/>
              </a:lnSpc>
              <a:spcBef>
                <a:spcPts val="1134"/>
              </a:spcBef>
              <a:buClr>
                <a:srgbClr val="000000"/>
              </a:buClr>
              <a:buSzPct val="75000"/>
              <a:buFont typeface="Symbol"/>
              <a:buChar char=""/>
            </a:pPr>
            <a:r>
              <a:rPr lang="en-US" sz="1400" b="0" strike="noStrike" spc="-1" dirty="0">
                <a:solidFill>
                  <a:srgbClr val="000000"/>
                </a:solidFill>
                <a:latin typeface="+mj-lt"/>
                <a:ea typeface="DejaVu Sans"/>
              </a:rPr>
              <a:t>Data Sources  </a:t>
            </a:r>
            <a:endParaRPr lang="en-US" sz="1400" b="0" strike="noStrike" spc="-1" dirty="0">
              <a:latin typeface="+mj-lt"/>
            </a:endParaRPr>
          </a:p>
          <a:p>
            <a:pPr marL="864000" lvl="3" indent="-216000">
              <a:lnSpc>
                <a:spcPct val="100000"/>
              </a:lnSpc>
              <a:spcBef>
                <a:spcPts val="1134"/>
              </a:spcBef>
              <a:buClr>
                <a:srgbClr val="000000"/>
              </a:buClr>
              <a:buSzPct val="45000"/>
              <a:buFont typeface="Wingdings" charset="2"/>
              <a:buChar char=""/>
            </a:pPr>
            <a:r>
              <a:rPr lang="en-US" sz="1400" b="0" strike="noStrike" spc="-1" dirty="0">
                <a:solidFill>
                  <a:srgbClr val="000000"/>
                </a:solidFill>
                <a:latin typeface="+mj-lt"/>
                <a:ea typeface="DejaVu Sans"/>
              </a:rPr>
              <a:t>Existing data</a:t>
            </a:r>
            <a:endParaRPr lang="en-US" sz="1400" b="0" strike="noStrike" spc="-1" dirty="0">
              <a:latin typeface="+mj-lt"/>
            </a:endParaRPr>
          </a:p>
          <a:p>
            <a:pPr marL="864000" lvl="3" indent="-216000">
              <a:lnSpc>
                <a:spcPct val="100000"/>
              </a:lnSpc>
              <a:spcBef>
                <a:spcPts val="1134"/>
              </a:spcBef>
              <a:buClr>
                <a:srgbClr val="000000"/>
              </a:buClr>
              <a:buSzPct val="45000"/>
              <a:buFont typeface="Wingdings" charset="2"/>
              <a:buChar char=""/>
            </a:pPr>
            <a:r>
              <a:rPr lang="en-US" sz="1400" b="0" strike="noStrike" spc="-1" dirty="0">
                <a:solidFill>
                  <a:srgbClr val="000000"/>
                </a:solidFill>
                <a:latin typeface="+mj-lt"/>
                <a:ea typeface="DejaVu Sans"/>
              </a:rPr>
              <a:t>Purchased Data</a:t>
            </a:r>
            <a:endParaRPr lang="en-US" sz="1400" b="0" strike="noStrike" spc="-1" dirty="0">
              <a:latin typeface="+mj-lt"/>
            </a:endParaRPr>
          </a:p>
          <a:p>
            <a:pPr marL="864000" lvl="3" indent="-216000">
              <a:lnSpc>
                <a:spcPct val="100000"/>
              </a:lnSpc>
              <a:spcBef>
                <a:spcPts val="1134"/>
              </a:spcBef>
              <a:buClr>
                <a:srgbClr val="000000"/>
              </a:buClr>
              <a:buSzPct val="45000"/>
              <a:buFont typeface="Wingdings" charset="2"/>
              <a:buChar char=""/>
            </a:pPr>
            <a:r>
              <a:rPr lang="en-US" sz="1400" b="0" strike="noStrike" spc="-1" dirty="0">
                <a:solidFill>
                  <a:srgbClr val="000000"/>
                </a:solidFill>
                <a:latin typeface="+mj-lt"/>
                <a:ea typeface="DejaVu Sans"/>
              </a:rPr>
              <a:t>Additional Data</a:t>
            </a:r>
            <a:endParaRPr lang="en-US" sz="1400" b="0" strike="noStrike" spc="-1" dirty="0">
              <a:latin typeface="+mj-lt"/>
            </a:endParaRPr>
          </a:p>
          <a:p>
            <a:pPr marL="648000" lvl="2" indent="-216000">
              <a:lnSpc>
                <a:spcPct val="100000"/>
              </a:lnSpc>
              <a:spcBef>
                <a:spcPts val="1134"/>
              </a:spcBef>
              <a:buClr>
                <a:srgbClr val="000000"/>
              </a:buClr>
              <a:buSzPct val="45000"/>
              <a:buFont typeface="Wingdings" charset="2"/>
              <a:buChar char=""/>
            </a:pPr>
            <a:r>
              <a:rPr lang="en-US" sz="1400" b="0" strike="noStrike" spc="-1" dirty="0">
                <a:solidFill>
                  <a:srgbClr val="000000"/>
                </a:solidFill>
                <a:latin typeface="+mj-lt"/>
                <a:ea typeface="DejaVu Sans"/>
              </a:rPr>
              <a:t>Attribute of data </a:t>
            </a:r>
            <a:endParaRPr lang="en-US" sz="1400" b="0" strike="noStrike" spc="-1" dirty="0">
              <a:latin typeface="+mj-lt"/>
            </a:endParaRPr>
          </a:p>
          <a:p>
            <a:pPr marL="648000" lvl="2" indent="-216000">
              <a:lnSpc>
                <a:spcPct val="100000"/>
              </a:lnSpc>
              <a:spcBef>
                <a:spcPts val="1134"/>
              </a:spcBef>
              <a:buClr>
                <a:srgbClr val="000000"/>
              </a:buClr>
              <a:buSzPct val="45000"/>
              <a:buFont typeface="Wingdings" charset="2"/>
              <a:buChar char=""/>
            </a:pPr>
            <a:r>
              <a:rPr lang="en-US" sz="1400" b="0" strike="noStrike" spc="-1" dirty="0">
                <a:solidFill>
                  <a:srgbClr val="000000"/>
                </a:solidFill>
                <a:latin typeface="+mj-lt"/>
                <a:ea typeface="DejaVu Sans"/>
              </a:rPr>
              <a:t>Enough data?</a:t>
            </a:r>
            <a:endParaRPr lang="en-US" sz="1400" b="0" strike="noStrike" spc="-1" dirty="0">
              <a:latin typeface="+mj-lt"/>
            </a:endParaRPr>
          </a:p>
          <a:p>
            <a:pPr marL="648000" lvl="2" indent="-216000">
              <a:lnSpc>
                <a:spcPct val="100000"/>
              </a:lnSpc>
              <a:spcBef>
                <a:spcPts val="1134"/>
              </a:spcBef>
              <a:buClr>
                <a:srgbClr val="000000"/>
              </a:buClr>
              <a:buSzPct val="45000"/>
              <a:buFont typeface="Wingdings" charset="2"/>
              <a:buChar char=""/>
            </a:pPr>
            <a:r>
              <a:rPr lang="en-US" sz="1400" b="0" strike="noStrike" spc="-1" dirty="0">
                <a:solidFill>
                  <a:srgbClr val="000000"/>
                </a:solidFill>
                <a:latin typeface="+mj-lt"/>
                <a:ea typeface="DejaVu Sans"/>
              </a:rPr>
              <a:t>Merging various </a:t>
            </a:r>
            <a:r>
              <a:rPr lang="en-US" sz="1400" b="0" strike="noStrike" spc="-1" dirty="0" err="1">
                <a:solidFill>
                  <a:srgbClr val="000000"/>
                </a:solidFill>
                <a:latin typeface="+mj-lt"/>
                <a:ea typeface="DejaVu Sans"/>
              </a:rPr>
              <a:t>datqa</a:t>
            </a:r>
            <a:endParaRPr lang="en-US" sz="1400" b="0" strike="noStrike" spc="-1" dirty="0">
              <a:latin typeface="+mj-lt"/>
            </a:endParaRPr>
          </a:p>
          <a:p>
            <a:pPr marL="432000" indent="-320400">
              <a:lnSpc>
                <a:spcPct val="100000"/>
              </a:lnSpc>
              <a:spcBef>
                <a:spcPts val="1417"/>
              </a:spcBef>
              <a:buClr>
                <a:srgbClr val="000000"/>
              </a:buClr>
              <a:buSzPct val="45000"/>
              <a:buFont typeface="Wingdings" charset="2"/>
              <a:buChar char=""/>
            </a:pPr>
            <a:r>
              <a:rPr lang="en-US" sz="2000" b="1" strike="noStrike" spc="-1" dirty="0">
                <a:solidFill>
                  <a:srgbClr val="002060"/>
                </a:solidFill>
                <a:latin typeface="+mj-lt"/>
                <a:ea typeface="DejaVu Sans"/>
              </a:rPr>
              <a:t>Data Description Report</a:t>
            </a:r>
            <a:endParaRPr lang="en-US" sz="2000" b="0" strike="noStrike" spc="-1" dirty="0">
              <a:latin typeface="+mj-lt"/>
            </a:endParaRPr>
          </a:p>
          <a:p>
            <a:pPr marL="864000" lvl="1" indent="-320400">
              <a:lnSpc>
                <a:spcPct val="100000"/>
              </a:lnSpc>
              <a:spcBef>
                <a:spcPts val="1134"/>
              </a:spcBef>
              <a:buClr>
                <a:srgbClr val="000000"/>
              </a:buClr>
              <a:buSzPct val="75000"/>
              <a:buFont typeface="Symbol"/>
              <a:buChar char=""/>
            </a:pPr>
            <a:r>
              <a:rPr lang="en-US" sz="1400" b="0" strike="noStrike" spc="-1" dirty="0">
                <a:solidFill>
                  <a:srgbClr val="000000"/>
                </a:solidFill>
                <a:latin typeface="+mj-lt"/>
                <a:ea typeface="DejaVu Sans"/>
              </a:rPr>
              <a:t>Describing Data</a:t>
            </a:r>
            <a:endParaRPr lang="en-US" sz="1400" b="0" strike="noStrike" spc="-1" dirty="0">
              <a:latin typeface="+mj-lt"/>
            </a:endParaRPr>
          </a:p>
          <a:p>
            <a:pPr marL="864000" lvl="3" indent="-216000">
              <a:lnSpc>
                <a:spcPct val="100000"/>
              </a:lnSpc>
              <a:spcBef>
                <a:spcPts val="1134"/>
              </a:spcBef>
              <a:buClr>
                <a:srgbClr val="000000"/>
              </a:buClr>
              <a:buSzPct val="45000"/>
              <a:buFont typeface="Wingdings" charset="2"/>
              <a:buChar char=""/>
            </a:pPr>
            <a:r>
              <a:rPr lang="en-US" sz="1400" b="0" strike="noStrike" spc="-1" dirty="0">
                <a:solidFill>
                  <a:srgbClr val="000000"/>
                </a:solidFill>
                <a:latin typeface="+mj-lt"/>
                <a:ea typeface="DejaVu Sans"/>
              </a:rPr>
              <a:t>Amount of Data</a:t>
            </a:r>
            <a:endParaRPr lang="en-US" sz="1400" b="0" strike="noStrike" spc="-1" dirty="0">
              <a:latin typeface="+mj-lt"/>
            </a:endParaRPr>
          </a:p>
          <a:p>
            <a:pPr marL="864000" lvl="3" indent="-216000">
              <a:lnSpc>
                <a:spcPct val="100000"/>
              </a:lnSpc>
              <a:spcBef>
                <a:spcPts val="1134"/>
              </a:spcBef>
              <a:buClr>
                <a:srgbClr val="000000"/>
              </a:buClr>
              <a:buSzPct val="45000"/>
              <a:buFont typeface="Wingdings" charset="2"/>
              <a:buChar char=""/>
            </a:pPr>
            <a:r>
              <a:rPr lang="en-US" sz="1400" b="0" strike="noStrike" spc="-1" dirty="0">
                <a:solidFill>
                  <a:srgbClr val="000000"/>
                </a:solidFill>
                <a:latin typeface="+mj-lt"/>
                <a:ea typeface="DejaVu Sans"/>
              </a:rPr>
              <a:t>Value Types</a:t>
            </a:r>
            <a:endParaRPr lang="en-US" sz="1400" b="0" strike="noStrike" spc="-1" dirty="0">
              <a:latin typeface="+mj-lt"/>
            </a:endParaRPr>
          </a:p>
          <a:p>
            <a:pPr marL="864000" lvl="3" indent="-216000">
              <a:lnSpc>
                <a:spcPct val="100000"/>
              </a:lnSpc>
              <a:spcBef>
                <a:spcPts val="1134"/>
              </a:spcBef>
              <a:buClr>
                <a:srgbClr val="000000"/>
              </a:buClr>
              <a:buSzPct val="45000"/>
              <a:buFont typeface="Wingdings" charset="2"/>
              <a:buChar char=""/>
            </a:pPr>
            <a:r>
              <a:rPr lang="en-US" sz="1400" b="0" strike="noStrike" spc="-1" dirty="0">
                <a:solidFill>
                  <a:srgbClr val="000000"/>
                </a:solidFill>
                <a:latin typeface="+mj-lt"/>
                <a:ea typeface="DejaVu Sans"/>
              </a:rPr>
              <a:t>Coding Scheme</a:t>
            </a:r>
            <a:endParaRPr lang="en-US" sz="1400" b="0" strike="noStrike" spc="-1" dirty="0">
              <a:latin typeface="+mj-lt"/>
            </a:endParaRPr>
          </a:p>
          <a:p>
            <a:pPr marL="648000" lvl="2" indent="-216000">
              <a:lnSpc>
                <a:spcPct val="100000"/>
              </a:lnSpc>
              <a:spcBef>
                <a:spcPts val="1134"/>
              </a:spcBef>
              <a:buClr>
                <a:srgbClr val="000000"/>
              </a:buClr>
              <a:buSzPct val="45000"/>
              <a:buFont typeface="Wingdings" charset="2"/>
              <a:buChar char=""/>
            </a:pPr>
            <a:r>
              <a:rPr lang="en-US" sz="1400" b="0" strike="noStrike" spc="-1" dirty="0">
                <a:solidFill>
                  <a:srgbClr val="000000"/>
                </a:solidFill>
                <a:latin typeface="+mj-lt"/>
                <a:ea typeface="DejaVu Sans"/>
              </a:rPr>
              <a:t>Data Quantity (Format, method to </a:t>
            </a:r>
            <a:r>
              <a:rPr lang="en-US" sz="1400" b="0" strike="noStrike" spc="-1" dirty="0" err="1">
                <a:solidFill>
                  <a:srgbClr val="000000"/>
                </a:solidFill>
                <a:latin typeface="+mj-lt"/>
                <a:ea typeface="DejaVu Sans"/>
              </a:rPr>
              <a:t>caoture</a:t>
            </a:r>
            <a:r>
              <a:rPr lang="en-US" sz="1400" b="0" strike="noStrike" spc="-1" dirty="0">
                <a:solidFill>
                  <a:srgbClr val="000000"/>
                </a:solidFill>
                <a:latin typeface="+mj-lt"/>
                <a:ea typeface="DejaVu Sans"/>
              </a:rPr>
              <a:t>, how </a:t>
            </a:r>
            <a:r>
              <a:rPr lang="en-US" sz="1400" b="0" strike="noStrike" spc="-1" dirty="0" err="1">
                <a:solidFill>
                  <a:srgbClr val="000000"/>
                </a:solidFill>
                <a:latin typeface="+mj-lt"/>
                <a:ea typeface="DejaVu Sans"/>
              </a:rPr>
              <a:t>lareg</a:t>
            </a:r>
            <a:r>
              <a:rPr lang="en-US" sz="1400" b="0" strike="noStrike" spc="-1" dirty="0">
                <a:solidFill>
                  <a:srgbClr val="000000"/>
                </a:solidFill>
                <a:latin typeface="+mj-lt"/>
                <a:ea typeface="DejaVu Sans"/>
              </a:rPr>
              <a:t>)</a:t>
            </a:r>
            <a:endParaRPr lang="en-US" sz="1400" b="0" strike="noStrike" spc="-1" dirty="0">
              <a:latin typeface="+mj-lt"/>
            </a:endParaRPr>
          </a:p>
          <a:p>
            <a:pPr marL="648000" lvl="2" indent="-216000">
              <a:lnSpc>
                <a:spcPct val="100000"/>
              </a:lnSpc>
              <a:spcBef>
                <a:spcPts val="1134"/>
              </a:spcBef>
              <a:buClr>
                <a:srgbClr val="000000"/>
              </a:buClr>
              <a:buSzPct val="45000"/>
              <a:buFont typeface="Wingdings" charset="2"/>
              <a:buChar char=""/>
            </a:pPr>
            <a:r>
              <a:rPr lang="en-US" sz="1400" b="0" strike="noStrike" spc="-1" dirty="0">
                <a:solidFill>
                  <a:srgbClr val="000000"/>
                </a:solidFill>
                <a:latin typeface="+mj-lt"/>
                <a:ea typeface="DejaVu Sans"/>
              </a:rPr>
              <a:t>Data Quality (</a:t>
            </a:r>
            <a:r>
              <a:rPr lang="en-US" sz="1400" b="0" strike="noStrike" spc="-1" dirty="0" err="1">
                <a:solidFill>
                  <a:srgbClr val="000000"/>
                </a:solidFill>
                <a:latin typeface="+mj-lt"/>
                <a:ea typeface="DejaVu Sans"/>
              </a:rPr>
              <a:t>characteristuc</a:t>
            </a:r>
            <a:r>
              <a:rPr lang="en-US" sz="1400" b="0" strike="noStrike" spc="-1" dirty="0">
                <a:solidFill>
                  <a:srgbClr val="000000"/>
                </a:solidFill>
                <a:latin typeface="+mj-lt"/>
                <a:ea typeface="DejaVu Sans"/>
              </a:rPr>
              <a:t>, type of data)</a:t>
            </a:r>
            <a:endParaRPr lang="en-US" sz="1400" b="0" strike="noStrike" spc="-1" dirty="0">
              <a:latin typeface="+mj-lt"/>
            </a:endParaRPr>
          </a:p>
          <a:p>
            <a:pPr marL="648000" lvl="2" indent="-216000">
              <a:lnSpc>
                <a:spcPct val="100000"/>
              </a:lnSpc>
              <a:spcBef>
                <a:spcPts val="1134"/>
              </a:spcBef>
              <a:buClr>
                <a:srgbClr val="000000"/>
              </a:buClr>
              <a:buSzPct val="45000"/>
              <a:buFont typeface="Wingdings" charset="2"/>
              <a:buChar char=""/>
            </a:pPr>
            <a:r>
              <a:rPr lang="en-US" sz="1400" b="0" strike="noStrike" spc="-1" dirty="0">
                <a:solidFill>
                  <a:srgbClr val="000000"/>
                </a:solidFill>
                <a:latin typeface="+mj-lt"/>
                <a:ea typeface="DejaVu Sans"/>
              </a:rPr>
              <a:t>Compute </a:t>
            </a:r>
            <a:r>
              <a:rPr lang="en-US" sz="1400" b="0" strike="noStrike" spc="-1" dirty="0" err="1">
                <a:solidFill>
                  <a:srgbClr val="000000"/>
                </a:solidFill>
                <a:latin typeface="+mj-lt"/>
                <a:ea typeface="DejaVu Sans"/>
              </a:rPr>
              <a:t>basc</a:t>
            </a:r>
            <a:r>
              <a:rPr lang="en-US" sz="1400" b="0" strike="noStrike" spc="-1" dirty="0">
                <a:solidFill>
                  <a:srgbClr val="000000"/>
                </a:solidFill>
                <a:latin typeface="+mj-lt"/>
                <a:ea typeface="DejaVu Sans"/>
              </a:rPr>
              <a:t> statist of key attributes</a:t>
            </a:r>
            <a:endParaRPr lang="en-US" sz="1400" b="0" strike="noStrike" spc="-1" dirty="0">
              <a:latin typeface="+mj-lt"/>
            </a:endParaRPr>
          </a:p>
          <a:p>
            <a:pPr marL="648000" lvl="2" indent="-216000">
              <a:lnSpc>
                <a:spcPct val="100000"/>
              </a:lnSpc>
              <a:spcBef>
                <a:spcPts val="1134"/>
              </a:spcBef>
              <a:buClr>
                <a:srgbClr val="000000"/>
              </a:buClr>
              <a:buSzPct val="45000"/>
              <a:buFont typeface="Wingdings" charset="2"/>
              <a:buChar char=""/>
            </a:pPr>
            <a:r>
              <a:rPr lang="en-US" sz="1400" b="0" strike="noStrike" spc="-1" dirty="0" err="1">
                <a:solidFill>
                  <a:srgbClr val="000000"/>
                </a:solidFill>
                <a:latin typeface="+mj-lt"/>
                <a:ea typeface="DejaVu Sans"/>
              </a:rPr>
              <a:t>Proirority</a:t>
            </a:r>
            <a:r>
              <a:rPr lang="en-US" sz="1400" b="0" strike="noStrike" spc="-1" dirty="0">
                <a:solidFill>
                  <a:srgbClr val="000000"/>
                </a:solidFill>
                <a:latin typeface="+mj-lt"/>
                <a:ea typeface="DejaVu Sans"/>
              </a:rPr>
              <a:t> of attributes</a:t>
            </a:r>
            <a:endParaRPr lang="en-US" sz="1400" b="0" strike="noStrike" spc="-1" dirty="0">
              <a:latin typeface="+mj-lt"/>
            </a:endParaRPr>
          </a:p>
        </p:txBody>
      </p:sp>
      <p:sp>
        <p:nvSpPr>
          <p:cNvPr id="16" name="Rectangle 15">
            <a:extLst>
              <a:ext uri="{FF2B5EF4-FFF2-40B4-BE49-F238E27FC236}">
                <a16:creationId xmlns:a16="http://schemas.microsoft.com/office/drawing/2014/main" id="{B8E1E31B-A0F3-403A-A26D-D273B01F4F1B}"/>
              </a:ext>
            </a:extLst>
          </p:cNvPr>
          <p:cNvSpPr/>
          <p:nvPr/>
        </p:nvSpPr>
        <p:spPr>
          <a:xfrm>
            <a:off x="5148728" y="1152000"/>
            <a:ext cx="3332880" cy="3693600"/>
          </a:xfrm>
          <a:prstGeom prst="rect">
            <a:avLst/>
          </a:prstGeom>
          <a:noFill/>
          <a:ln w="0">
            <a:noFill/>
          </a:ln>
        </p:spPr>
        <p:style>
          <a:lnRef idx="0">
            <a:scrgbClr r="0" g="0" b="0"/>
          </a:lnRef>
          <a:fillRef idx="0">
            <a:scrgbClr r="0" g="0" b="0"/>
          </a:fillRef>
          <a:effectRef idx="0">
            <a:scrgbClr r="0" g="0" b="0"/>
          </a:effectRef>
          <a:fontRef idx="minor"/>
        </p:style>
        <p:txBody>
          <a:bodyPr lIns="0" tIns="0" rIns="0" bIns="0">
            <a:normAutofit fontScale="43000" lnSpcReduction="20000"/>
          </a:bodyPr>
          <a:lstStyle/>
          <a:p>
            <a:pPr marL="432000" indent="-320400">
              <a:lnSpc>
                <a:spcPct val="100000"/>
              </a:lnSpc>
              <a:spcBef>
                <a:spcPts val="1417"/>
              </a:spcBef>
              <a:buClr>
                <a:srgbClr val="000000"/>
              </a:buClr>
              <a:buSzPct val="45000"/>
              <a:buFont typeface="Wingdings" charset="2"/>
              <a:buChar char=""/>
            </a:pPr>
            <a:r>
              <a:rPr lang="en-US" sz="2000" b="1" strike="noStrike" spc="-1" dirty="0">
                <a:solidFill>
                  <a:srgbClr val="002060"/>
                </a:solidFill>
                <a:latin typeface="+mj-lt"/>
                <a:ea typeface="DejaVu Sans"/>
              </a:rPr>
              <a:t>Data Exploration Report</a:t>
            </a:r>
            <a:endParaRPr lang="en-US" sz="2000" b="0" strike="noStrike" spc="-1" dirty="0">
              <a:latin typeface="+mj-lt"/>
            </a:endParaRPr>
          </a:p>
          <a:p>
            <a:pPr marL="864000" lvl="1" indent="-320400">
              <a:lnSpc>
                <a:spcPct val="100000"/>
              </a:lnSpc>
              <a:spcBef>
                <a:spcPts val="1134"/>
              </a:spcBef>
              <a:buClr>
                <a:srgbClr val="000000"/>
              </a:buClr>
              <a:buSzPct val="75000"/>
              <a:buFont typeface="Symbol"/>
              <a:buChar char=""/>
            </a:pPr>
            <a:r>
              <a:rPr lang="en-US" sz="1400" b="0" strike="noStrike" spc="-1" dirty="0">
                <a:solidFill>
                  <a:srgbClr val="000000"/>
                </a:solidFill>
                <a:latin typeface="+mj-lt"/>
                <a:ea typeface="DejaVu Sans"/>
              </a:rPr>
              <a:t>Hypothesis of data</a:t>
            </a:r>
            <a:endParaRPr lang="en-US" sz="1400" b="0" strike="noStrike" spc="-1" dirty="0">
              <a:latin typeface="+mj-lt"/>
            </a:endParaRPr>
          </a:p>
          <a:p>
            <a:pPr marL="864000" lvl="1" indent="-320400">
              <a:lnSpc>
                <a:spcPct val="100000"/>
              </a:lnSpc>
              <a:spcBef>
                <a:spcPts val="1134"/>
              </a:spcBef>
              <a:buClr>
                <a:srgbClr val="000000"/>
              </a:buClr>
              <a:buSzPct val="75000"/>
              <a:buFont typeface="Symbol"/>
              <a:buChar char=""/>
            </a:pPr>
            <a:r>
              <a:rPr lang="en-US" sz="1400" b="0" strike="noStrike" spc="-1" dirty="0">
                <a:solidFill>
                  <a:srgbClr val="000000"/>
                </a:solidFill>
                <a:latin typeface="+mj-lt"/>
                <a:ea typeface="DejaVu Sans"/>
              </a:rPr>
              <a:t>Promising attributes for further analysis</a:t>
            </a:r>
            <a:endParaRPr lang="en-US" sz="1400" b="0" strike="noStrike" spc="-1" dirty="0">
              <a:latin typeface="+mj-lt"/>
            </a:endParaRPr>
          </a:p>
          <a:p>
            <a:pPr marL="864000" lvl="1" indent="-320400">
              <a:lnSpc>
                <a:spcPct val="100000"/>
              </a:lnSpc>
              <a:spcBef>
                <a:spcPts val="1134"/>
              </a:spcBef>
              <a:buClr>
                <a:srgbClr val="000000"/>
              </a:buClr>
              <a:buSzPct val="75000"/>
              <a:buFont typeface="Symbol"/>
              <a:buChar char=""/>
            </a:pPr>
            <a:r>
              <a:rPr lang="en-US" sz="1400" b="0" strike="noStrike" spc="-1" dirty="0">
                <a:solidFill>
                  <a:srgbClr val="000000"/>
                </a:solidFill>
                <a:latin typeface="+mj-lt"/>
                <a:ea typeface="DejaVu Sans"/>
              </a:rPr>
              <a:t>Exploration of new </a:t>
            </a:r>
            <a:r>
              <a:rPr lang="en-US" sz="1400" b="0" strike="noStrike" spc="-1" dirty="0" err="1">
                <a:solidFill>
                  <a:srgbClr val="000000"/>
                </a:solidFill>
                <a:latin typeface="+mj-lt"/>
                <a:ea typeface="DejaVu Sans"/>
              </a:rPr>
              <a:t>chacateristics</a:t>
            </a:r>
            <a:r>
              <a:rPr lang="en-US" sz="1400" b="0" strike="noStrike" spc="-1" dirty="0">
                <a:solidFill>
                  <a:srgbClr val="000000"/>
                </a:solidFill>
                <a:latin typeface="+mj-lt"/>
                <a:ea typeface="DejaVu Sans"/>
              </a:rPr>
              <a:t> of data</a:t>
            </a:r>
            <a:endParaRPr lang="en-US" sz="1400" b="0" strike="noStrike" spc="-1" dirty="0">
              <a:latin typeface="+mj-lt"/>
            </a:endParaRPr>
          </a:p>
          <a:p>
            <a:pPr marL="864000" lvl="1" indent="-320400">
              <a:lnSpc>
                <a:spcPct val="100000"/>
              </a:lnSpc>
              <a:spcBef>
                <a:spcPts val="1134"/>
              </a:spcBef>
              <a:buClr>
                <a:srgbClr val="000000"/>
              </a:buClr>
              <a:buSzPct val="75000"/>
              <a:buFont typeface="Symbol"/>
              <a:buChar char=""/>
            </a:pPr>
            <a:r>
              <a:rPr lang="en-US" sz="1400" b="0" strike="noStrike" spc="-1" dirty="0">
                <a:solidFill>
                  <a:srgbClr val="000000"/>
                </a:solidFill>
                <a:latin typeface="+mj-lt"/>
                <a:ea typeface="DejaVu Sans"/>
              </a:rPr>
              <a:t>How change initial </a:t>
            </a:r>
            <a:r>
              <a:rPr lang="en-US" sz="1400" b="0" strike="noStrike" spc="-1" dirty="0" err="1">
                <a:solidFill>
                  <a:srgbClr val="000000"/>
                </a:solidFill>
                <a:latin typeface="+mj-lt"/>
                <a:ea typeface="DejaVu Sans"/>
              </a:rPr>
              <a:t>hyphothesis</a:t>
            </a:r>
            <a:endParaRPr lang="en-US" sz="1400" b="0" strike="noStrike" spc="-1" dirty="0">
              <a:latin typeface="+mj-lt"/>
            </a:endParaRPr>
          </a:p>
          <a:p>
            <a:pPr marL="864000" lvl="1" indent="-320400">
              <a:lnSpc>
                <a:spcPct val="100000"/>
              </a:lnSpc>
              <a:spcBef>
                <a:spcPts val="1134"/>
              </a:spcBef>
              <a:buClr>
                <a:srgbClr val="000000"/>
              </a:buClr>
              <a:buSzPct val="75000"/>
              <a:buFont typeface="Symbol"/>
              <a:buChar char=""/>
            </a:pPr>
            <a:r>
              <a:rPr lang="en-US" sz="1400" b="0" strike="noStrike" spc="-1" dirty="0">
                <a:solidFill>
                  <a:srgbClr val="000000"/>
                </a:solidFill>
                <a:latin typeface="+mj-lt"/>
                <a:ea typeface="DejaVu Sans"/>
              </a:rPr>
              <a:t>Identify subset of data for later use</a:t>
            </a:r>
            <a:endParaRPr lang="en-US" sz="1400" b="0" strike="noStrike" spc="-1" dirty="0">
              <a:latin typeface="+mj-lt"/>
            </a:endParaRPr>
          </a:p>
          <a:p>
            <a:pPr marL="864000" lvl="1" indent="-320400">
              <a:lnSpc>
                <a:spcPct val="100000"/>
              </a:lnSpc>
              <a:spcBef>
                <a:spcPts val="1134"/>
              </a:spcBef>
              <a:buClr>
                <a:srgbClr val="000000"/>
              </a:buClr>
              <a:buSzPct val="75000"/>
              <a:buFont typeface="Symbol"/>
              <a:buChar char=""/>
            </a:pPr>
            <a:r>
              <a:rPr lang="en-US" sz="1400" b="0" strike="noStrike" spc="-1" dirty="0">
                <a:solidFill>
                  <a:srgbClr val="000000"/>
                </a:solidFill>
                <a:latin typeface="+mj-lt"/>
                <a:ea typeface="DejaVu Sans"/>
              </a:rPr>
              <a:t>Compare with goals</a:t>
            </a:r>
            <a:endParaRPr lang="en-US" sz="1400" b="0" strike="noStrike" spc="-1" dirty="0">
              <a:latin typeface="+mj-lt"/>
            </a:endParaRPr>
          </a:p>
          <a:p>
            <a:pPr marL="432000" indent="-320400">
              <a:lnSpc>
                <a:spcPct val="100000"/>
              </a:lnSpc>
              <a:spcBef>
                <a:spcPts val="1417"/>
              </a:spcBef>
              <a:buClr>
                <a:srgbClr val="000000"/>
              </a:buClr>
              <a:buSzPct val="45000"/>
              <a:buFont typeface="Wingdings" charset="2"/>
              <a:buChar char=""/>
            </a:pPr>
            <a:r>
              <a:rPr lang="en-US" sz="2000" b="1" strike="noStrike" spc="-1" dirty="0">
                <a:solidFill>
                  <a:srgbClr val="002060"/>
                </a:solidFill>
                <a:latin typeface="+mj-lt"/>
                <a:ea typeface="DejaVu Sans"/>
              </a:rPr>
              <a:t>Data Quality Report</a:t>
            </a:r>
            <a:endParaRPr lang="en-US" sz="2000" b="0" strike="noStrike" spc="-1" dirty="0">
              <a:latin typeface="+mj-lt"/>
            </a:endParaRPr>
          </a:p>
          <a:p>
            <a:pPr marL="864000" lvl="1" indent="-320400">
              <a:lnSpc>
                <a:spcPct val="100000"/>
              </a:lnSpc>
              <a:spcBef>
                <a:spcPts val="1134"/>
              </a:spcBef>
              <a:buClr>
                <a:srgbClr val="000000"/>
              </a:buClr>
              <a:buSzPct val="75000"/>
              <a:buFont typeface="Symbol"/>
              <a:buChar char=""/>
            </a:pPr>
            <a:r>
              <a:rPr lang="en-US" sz="1400" b="0" strike="noStrike" spc="-1" dirty="0">
                <a:solidFill>
                  <a:srgbClr val="000000"/>
                </a:solidFill>
                <a:latin typeface="+mj-lt"/>
                <a:ea typeface="DejaVu Sans"/>
              </a:rPr>
              <a:t>Missing Data</a:t>
            </a:r>
            <a:endParaRPr lang="en-US" sz="1400" b="0" strike="noStrike" spc="-1" dirty="0">
              <a:latin typeface="+mj-lt"/>
            </a:endParaRPr>
          </a:p>
          <a:p>
            <a:pPr marL="864000" lvl="1" indent="-320400">
              <a:lnSpc>
                <a:spcPct val="100000"/>
              </a:lnSpc>
              <a:spcBef>
                <a:spcPts val="1134"/>
              </a:spcBef>
              <a:buClr>
                <a:srgbClr val="000000"/>
              </a:buClr>
              <a:buSzPct val="75000"/>
              <a:buFont typeface="Symbol"/>
              <a:buChar char=""/>
            </a:pPr>
            <a:r>
              <a:rPr lang="en-US" sz="1400" b="0" strike="noStrike" spc="-1" dirty="0">
                <a:solidFill>
                  <a:srgbClr val="000000"/>
                </a:solidFill>
                <a:latin typeface="+mj-lt"/>
                <a:ea typeface="DejaVu Sans"/>
              </a:rPr>
              <a:t>Data Errors</a:t>
            </a:r>
            <a:endParaRPr lang="en-US" sz="1400" b="0" strike="noStrike" spc="-1" dirty="0">
              <a:latin typeface="+mj-lt"/>
            </a:endParaRPr>
          </a:p>
          <a:p>
            <a:pPr marL="864000" lvl="1" indent="-320400">
              <a:lnSpc>
                <a:spcPct val="100000"/>
              </a:lnSpc>
              <a:spcBef>
                <a:spcPts val="1134"/>
              </a:spcBef>
              <a:buClr>
                <a:srgbClr val="000000"/>
              </a:buClr>
              <a:buSzPct val="75000"/>
              <a:buFont typeface="Symbol"/>
              <a:buChar char=""/>
            </a:pPr>
            <a:r>
              <a:rPr lang="en-US" sz="1400" b="0" strike="noStrike" spc="-1" dirty="0">
                <a:solidFill>
                  <a:srgbClr val="000000"/>
                </a:solidFill>
                <a:latin typeface="+mj-lt"/>
                <a:ea typeface="DejaVu Sans"/>
              </a:rPr>
              <a:t>Measurement Errors</a:t>
            </a:r>
            <a:endParaRPr lang="en-US" sz="1400" b="0" strike="noStrike" spc="-1" dirty="0">
              <a:latin typeface="+mj-lt"/>
            </a:endParaRPr>
          </a:p>
          <a:p>
            <a:pPr marL="864000" lvl="1" indent="-320400">
              <a:lnSpc>
                <a:spcPct val="100000"/>
              </a:lnSpc>
              <a:spcBef>
                <a:spcPts val="1134"/>
              </a:spcBef>
              <a:buClr>
                <a:srgbClr val="000000"/>
              </a:buClr>
              <a:buSzPct val="75000"/>
              <a:buFont typeface="Symbol"/>
              <a:buChar char=""/>
            </a:pPr>
            <a:r>
              <a:rPr lang="en-US" sz="1400" b="0" strike="noStrike" spc="-1" dirty="0" err="1">
                <a:solidFill>
                  <a:srgbClr val="000000"/>
                </a:solidFill>
                <a:latin typeface="+mj-lt"/>
                <a:ea typeface="DejaVu Sans"/>
              </a:rPr>
              <a:t>Mssing</a:t>
            </a:r>
            <a:r>
              <a:rPr lang="en-US" sz="1400" b="0" strike="noStrike" spc="-1" dirty="0">
                <a:solidFill>
                  <a:srgbClr val="000000"/>
                </a:solidFill>
                <a:latin typeface="+mj-lt"/>
                <a:ea typeface="DejaVu Sans"/>
              </a:rPr>
              <a:t> attributes </a:t>
            </a:r>
            <a:r>
              <a:rPr lang="en-US" sz="1400" b="0" strike="noStrike" spc="-1" dirty="0" err="1">
                <a:solidFill>
                  <a:srgbClr val="000000"/>
                </a:solidFill>
                <a:latin typeface="+mj-lt"/>
                <a:ea typeface="DejaVu Sans"/>
              </a:rPr>
              <a:t>abd</a:t>
            </a:r>
            <a:r>
              <a:rPr lang="en-US" sz="1400" b="0" strike="noStrike" spc="-1" dirty="0">
                <a:solidFill>
                  <a:srgbClr val="000000"/>
                </a:solidFill>
                <a:latin typeface="+mj-lt"/>
                <a:ea typeface="DejaVu Sans"/>
              </a:rPr>
              <a:t> blank fields</a:t>
            </a:r>
            <a:endParaRPr lang="en-US" sz="1400" b="0" strike="noStrike" spc="-1" dirty="0">
              <a:latin typeface="+mj-lt"/>
            </a:endParaRPr>
          </a:p>
          <a:p>
            <a:pPr marL="864000" lvl="1" indent="-320400">
              <a:lnSpc>
                <a:spcPct val="100000"/>
              </a:lnSpc>
              <a:spcBef>
                <a:spcPts val="1134"/>
              </a:spcBef>
              <a:buClr>
                <a:srgbClr val="000000"/>
              </a:buClr>
              <a:buSzPct val="75000"/>
              <a:buFont typeface="Symbol"/>
              <a:buChar char=""/>
            </a:pPr>
            <a:r>
              <a:rPr lang="en-US" sz="1400" b="0" strike="noStrike" spc="-1" dirty="0" err="1">
                <a:solidFill>
                  <a:srgbClr val="000000"/>
                </a:solidFill>
                <a:latin typeface="+mj-lt"/>
                <a:ea typeface="DejaVu Sans"/>
              </a:rPr>
              <a:t>Spellinh</a:t>
            </a:r>
            <a:r>
              <a:rPr lang="en-US" sz="1400" b="0" strike="noStrike" spc="-1" dirty="0">
                <a:solidFill>
                  <a:srgbClr val="000000"/>
                </a:solidFill>
                <a:latin typeface="+mj-lt"/>
                <a:ea typeface="DejaVu Sans"/>
              </a:rPr>
              <a:t> inconsistencies?</a:t>
            </a:r>
            <a:endParaRPr lang="en-US" sz="1400" b="0" strike="noStrike" spc="-1" dirty="0">
              <a:latin typeface="+mj-lt"/>
            </a:endParaRPr>
          </a:p>
          <a:p>
            <a:pPr marL="864000" lvl="1" indent="-320400">
              <a:lnSpc>
                <a:spcPct val="100000"/>
              </a:lnSpc>
              <a:spcBef>
                <a:spcPts val="1134"/>
              </a:spcBef>
              <a:buClr>
                <a:srgbClr val="000000"/>
              </a:buClr>
              <a:buSzPct val="75000"/>
              <a:buFont typeface="Symbol"/>
              <a:buChar char=""/>
            </a:pPr>
            <a:r>
              <a:rPr lang="en-US" sz="1400" b="0" strike="noStrike" spc="-1" dirty="0">
                <a:solidFill>
                  <a:srgbClr val="000000"/>
                </a:solidFill>
                <a:latin typeface="+mj-lt"/>
                <a:ea typeface="DejaVu Sans"/>
              </a:rPr>
              <a:t>Noise </a:t>
            </a:r>
            <a:endParaRPr lang="en-US" sz="1400" b="0" strike="noStrike" spc="-1" dirty="0">
              <a:latin typeface="+mj-lt"/>
            </a:endParaRPr>
          </a:p>
          <a:p>
            <a:pPr marL="864000" lvl="1" indent="-320400">
              <a:lnSpc>
                <a:spcPct val="100000"/>
              </a:lnSpc>
              <a:spcBef>
                <a:spcPts val="1134"/>
              </a:spcBef>
              <a:buClr>
                <a:srgbClr val="000000"/>
              </a:buClr>
              <a:buSzPct val="75000"/>
              <a:buFont typeface="Symbol"/>
              <a:buChar char=""/>
            </a:pPr>
            <a:r>
              <a:rPr lang="en-US" sz="1400" b="0" strike="noStrike" spc="-1" dirty="0">
                <a:solidFill>
                  <a:srgbClr val="000000"/>
                </a:solidFill>
                <a:latin typeface="+mj-lt"/>
                <a:ea typeface="DejaVu Sans"/>
              </a:rPr>
              <a:t>Plausibility check for values (conflict of values)</a:t>
            </a:r>
            <a:endParaRPr lang="en-US" sz="1400" b="0" strike="noStrike" spc="-1" dirty="0">
              <a:latin typeface="+mj-lt"/>
            </a:endParaRPr>
          </a:p>
          <a:p>
            <a:pPr marL="864000" lvl="1" indent="-320400">
              <a:lnSpc>
                <a:spcPct val="100000"/>
              </a:lnSpc>
              <a:spcBef>
                <a:spcPts val="1134"/>
              </a:spcBef>
              <a:buClr>
                <a:srgbClr val="000000"/>
              </a:buClr>
              <a:buSzPct val="75000"/>
              <a:buFont typeface="Symbol"/>
              <a:buChar char=""/>
            </a:pPr>
            <a:r>
              <a:rPr lang="en-US" sz="1400" b="0" strike="noStrike" spc="-1" dirty="0">
                <a:solidFill>
                  <a:srgbClr val="000000"/>
                </a:solidFill>
                <a:latin typeface="+mj-lt"/>
                <a:ea typeface="DejaVu Sans"/>
              </a:rPr>
              <a:t>Considering to exclude data that has no impact to hypothesis</a:t>
            </a:r>
            <a:endParaRPr lang="en-US" sz="1400" b="0" strike="noStrike" spc="-1" dirty="0">
              <a:latin typeface="+mj-lt"/>
            </a:endParaRPr>
          </a:p>
          <a:p>
            <a:pPr marL="864000" lvl="1" indent="-320400">
              <a:lnSpc>
                <a:spcPct val="100000"/>
              </a:lnSpc>
              <a:spcBef>
                <a:spcPts val="1134"/>
              </a:spcBef>
              <a:buClr>
                <a:srgbClr val="000000"/>
              </a:buClr>
              <a:buSzPct val="75000"/>
              <a:buFont typeface="Symbol"/>
              <a:buChar char=""/>
            </a:pPr>
            <a:r>
              <a:rPr lang="en-US" sz="1400" b="0" strike="noStrike" spc="-1" dirty="0">
                <a:solidFill>
                  <a:srgbClr val="000000"/>
                </a:solidFill>
                <a:latin typeface="+mj-lt"/>
                <a:ea typeface="DejaVu Sans"/>
              </a:rPr>
              <a:t>Are data sored in flat files? Are </a:t>
            </a:r>
            <a:r>
              <a:rPr lang="en-US" sz="1400" b="0" strike="noStrike" spc="-1" dirty="0" err="1">
                <a:solidFill>
                  <a:srgbClr val="000000"/>
                </a:solidFill>
                <a:latin typeface="+mj-lt"/>
                <a:ea typeface="DejaVu Sans"/>
              </a:rPr>
              <a:t>delimter</a:t>
            </a:r>
            <a:r>
              <a:rPr lang="en-US" sz="1400" b="0" strike="noStrike" spc="-1" dirty="0">
                <a:solidFill>
                  <a:srgbClr val="000000"/>
                </a:solidFill>
                <a:latin typeface="+mj-lt"/>
                <a:ea typeface="DejaVu Sans"/>
              </a:rPr>
              <a:t> </a:t>
            </a:r>
            <a:r>
              <a:rPr lang="en-US" sz="1400" b="0" strike="noStrike" spc="-1" dirty="0" err="1">
                <a:solidFill>
                  <a:srgbClr val="000000"/>
                </a:solidFill>
                <a:latin typeface="+mj-lt"/>
                <a:ea typeface="DejaVu Sans"/>
              </a:rPr>
              <a:t>consistens</a:t>
            </a:r>
            <a:r>
              <a:rPr lang="en-US" sz="1400" b="0" strike="noStrike" spc="-1" dirty="0">
                <a:solidFill>
                  <a:srgbClr val="000000"/>
                </a:solidFill>
                <a:latin typeface="+mj-lt"/>
                <a:ea typeface="DejaVu Sans"/>
              </a:rPr>
              <a:t>, How is each record</a:t>
            </a:r>
            <a:endParaRPr lang="en-US" sz="1400" b="0" strike="noStrike" spc="-1" dirty="0">
              <a:latin typeface="+mj-lt"/>
            </a:endParaRPr>
          </a:p>
        </p:txBody>
      </p:sp>
      <p:sp>
        <p:nvSpPr>
          <p:cNvPr id="17" name="Title 3">
            <a:extLst>
              <a:ext uri="{FF2B5EF4-FFF2-40B4-BE49-F238E27FC236}">
                <a16:creationId xmlns:a16="http://schemas.microsoft.com/office/drawing/2014/main" id="{0A2FB457-768D-4171-B647-DEA29A659F37}"/>
              </a:ext>
            </a:extLst>
          </p:cNvPr>
          <p:cNvSpPr>
            <a:spLocks noGrp="1"/>
          </p:cNvSpPr>
          <p:nvPr>
            <p:ph type="title"/>
          </p:nvPr>
        </p:nvSpPr>
        <p:spPr>
          <a:xfrm>
            <a:off x="311700" y="445025"/>
            <a:ext cx="8520600" cy="572700"/>
          </a:xfrm>
        </p:spPr>
        <p:txBody>
          <a:bodyPr>
            <a:normAutofit fontScale="90000"/>
          </a:bodyPr>
          <a:lstStyle/>
          <a:p>
            <a:r>
              <a:rPr lang="en-US" i="1" dirty="0"/>
              <a:t>Data Understanding Documentation</a:t>
            </a:r>
            <a:endParaRPr lang="en-US" dirty="0"/>
          </a:p>
        </p:txBody>
      </p:sp>
    </p:spTree>
    <p:extLst>
      <p:ext uri="{BB962C8B-B14F-4D97-AF65-F5344CB8AC3E}">
        <p14:creationId xmlns:p14="http://schemas.microsoft.com/office/powerpoint/2010/main" val="2348261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1A43-492C-48EE-B19F-D8081128BB33}"/>
              </a:ext>
            </a:extLst>
          </p:cNvPr>
          <p:cNvSpPr>
            <a:spLocks noGrp="1"/>
          </p:cNvSpPr>
          <p:nvPr>
            <p:ph type="title"/>
          </p:nvPr>
        </p:nvSpPr>
        <p:spPr/>
        <p:txBody>
          <a:bodyPr>
            <a:normAutofit fontScale="90000"/>
          </a:bodyPr>
          <a:lstStyle/>
          <a:p>
            <a:r>
              <a:rPr lang="en-US" dirty="0" err="1"/>
              <a:t>Mengapa</a:t>
            </a:r>
            <a:r>
              <a:rPr lang="en-US" dirty="0"/>
              <a:t> </a:t>
            </a:r>
            <a:r>
              <a:rPr lang="en-US" dirty="0" err="1"/>
              <a:t>perlu</a:t>
            </a:r>
            <a:r>
              <a:rPr lang="en-US" dirty="0"/>
              <a:t> data understanding?</a:t>
            </a:r>
          </a:p>
        </p:txBody>
      </p:sp>
      <p:sp>
        <p:nvSpPr>
          <p:cNvPr id="5" name="Text Placeholder 4">
            <a:extLst>
              <a:ext uri="{FF2B5EF4-FFF2-40B4-BE49-F238E27FC236}">
                <a16:creationId xmlns:a16="http://schemas.microsoft.com/office/drawing/2014/main" id="{328A3143-4B36-4180-9D32-A85C8B054327}"/>
              </a:ext>
            </a:extLst>
          </p:cNvPr>
          <p:cNvSpPr>
            <a:spLocks noGrp="1"/>
          </p:cNvSpPr>
          <p:nvPr>
            <p:ph type="body" idx="1"/>
          </p:nvPr>
        </p:nvSpPr>
        <p:spPr/>
        <p:txBody>
          <a:bodyPr/>
          <a:lstStyle/>
          <a:p>
            <a:r>
              <a:rPr lang="en-US" dirty="0"/>
              <a:t>Data = </a:t>
            </a:r>
            <a:r>
              <a:rPr lang="en-US" dirty="0" err="1"/>
              <a:t>bahan</a:t>
            </a:r>
            <a:r>
              <a:rPr lang="en-US" dirty="0"/>
              <a:t> </a:t>
            </a:r>
            <a:r>
              <a:rPr lang="en-US" dirty="0" err="1"/>
              <a:t>mentah</a:t>
            </a:r>
            <a:r>
              <a:rPr lang="en-US" dirty="0"/>
              <a:t> </a:t>
            </a:r>
            <a:r>
              <a:rPr lang="en-US" dirty="0" err="1"/>
              <a:t>solusi</a:t>
            </a:r>
            <a:r>
              <a:rPr lang="en-US" dirty="0"/>
              <a:t> AI</a:t>
            </a:r>
          </a:p>
          <a:p>
            <a:r>
              <a:rPr lang="en-US" dirty="0"/>
              <a:t>Data </a:t>
            </a:r>
            <a:r>
              <a:rPr lang="en-US" dirty="0" err="1"/>
              <a:t>dari</a:t>
            </a:r>
            <a:r>
              <a:rPr lang="en-US" dirty="0"/>
              <a:t> masing-masing </a:t>
            </a:r>
            <a:r>
              <a:rPr lang="en-US" dirty="0" err="1"/>
              <a:t>sumber</a:t>
            </a:r>
            <a:r>
              <a:rPr lang="en-US" dirty="0"/>
              <a:t> </a:t>
            </a:r>
            <a:r>
              <a:rPr lang="en-US" dirty="0" err="1"/>
              <a:t>belum</a:t>
            </a:r>
            <a:r>
              <a:rPr lang="en-US" dirty="0"/>
              <a:t> </a:t>
            </a:r>
            <a:r>
              <a:rPr lang="en-US" dirty="0" err="1"/>
              <a:t>tentu</a:t>
            </a:r>
            <a:r>
              <a:rPr lang="en-US" dirty="0"/>
              <a:t> </a:t>
            </a:r>
            <a:r>
              <a:rPr lang="en-US" dirty="0" err="1"/>
              <a:t>dapat</a:t>
            </a:r>
            <a:r>
              <a:rPr lang="en-US" dirty="0"/>
              <a:t> </a:t>
            </a:r>
            <a:r>
              <a:rPr lang="en-US" dirty="0" err="1"/>
              <a:t>langsung</a:t>
            </a:r>
            <a:r>
              <a:rPr lang="en-US" dirty="0"/>
              <a:t> </a:t>
            </a:r>
            <a:r>
              <a:rPr lang="en-US" dirty="0" err="1"/>
              <a:t>dipakai</a:t>
            </a:r>
            <a:r>
              <a:rPr lang="en-US" dirty="0"/>
              <a:t> </a:t>
            </a:r>
            <a:r>
              <a:rPr lang="en-US" dirty="0" err="1"/>
              <a:t>karena</a:t>
            </a:r>
            <a:r>
              <a:rPr lang="en-US" dirty="0"/>
              <a:t>:</a:t>
            </a:r>
          </a:p>
          <a:p>
            <a:pPr lvl="1"/>
            <a:r>
              <a:rPr lang="en-US" dirty="0" err="1"/>
              <a:t>maksud</a:t>
            </a:r>
            <a:r>
              <a:rPr lang="en-US" dirty="0"/>
              <a:t> dan </a:t>
            </a:r>
            <a:r>
              <a:rPr lang="en-US" dirty="0" err="1"/>
              <a:t>tujuan</a:t>
            </a:r>
            <a:r>
              <a:rPr lang="en-US" dirty="0"/>
              <a:t> data </a:t>
            </a:r>
            <a:r>
              <a:rPr lang="en-US" dirty="0" err="1"/>
              <a:t>berbeda-beda</a:t>
            </a:r>
            <a:endParaRPr lang="en-US" dirty="0"/>
          </a:p>
          <a:p>
            <a:pPr lvl="1"/>
            <a:r>
              <a:rPr lang="en-US" dirty="0" err="1"/>
              <a:t>keadaan</a:t>
            </a:r>
            <a:r>
              <a:rPr lang="en-US" dirty="0"/>
              <a:t> </a:t>
            </a:r>
            <a:r>
              <a:rPr lang="en-US" dirty="0" err="1"/>
              <a:t>asal</a:t>
            </a:r>
            <a:r>
              <a:rPr lang="en-US" dirty="0"/>
              <a:t> </a:t>
            </a:r>
            <a:r>
              <a:rPr lang="en-US" dirty="0" err="1"/>
              <a:t>terpisah-pisah</a:t>
            </a:r>
            <a:r>
              <a:rPr lang="en-US" dirty="0"/>
              <a:t> </a:t>
            </a:r>
            <a:r>
              <a:rPr lang="en-US" dirty="0" err="1"/>
              <a:t>atau</a:t>
            </a:r>
            <a:r>
              <a:rPr lang="en-US" dirty="0"/>
              <a:t> </a:t>
            </a:r>
            <a:r>
              <a:rPr lang="en-US" dirty="0" err="1"/>
              <a:t>justru</a:t>
            </a:r>
            <a:r>
              <a:rPr lang="en-US" dirty="0"/>
              <a:t> </a:t>
            </a:r>
            <a:r>
              <a:rPr lang="en-US" dirty="0" err="1"/>
              <a:t>terintegrasi</a:t>
            </a:r>
            <a:r>
              <a:rPr lang="en-US" dirty="0"/>
              <a:t> </a:t>
            </a:r>
            <a:r>
              <a:rPr lang="en-US" dirty="0" err="1"/>
              <a:t>secara</a:t>
            </a:r>
            <a:r>
              <a:rPr lang="en-US" dirty="0"/>
              <a:t> </a:t>
            </a:r>
            <a:r>
              <a:rPr lang="en-US" dirty="0" err="1"/>
              <a:t>ketat</a:t>
            </a:r>
            <a:r>
              <a:rPr lang="en-US" dirty="0"/>
              <a:t>.</a:t>
            </a:r>
          </a:p>
          <a:p>
            <a:pPr lvl="1"/>
            <a:r>
              <a:rPr lang="en-US" dirty="0" err="1"/>
              <a:t>tingkat</a:t>
            </a:r>
            <a:r>
              <a:rPr lang="en-US" dirty="0"/>
              <a:t> </a:t>
            </a:r>
            <a:r>
              <a:rPr lang="en-US" dirty="0" err="1"/>
              <a:t>kekayaan</a:t>
            </a:r>
            <a:r>
              <a:rPr lang="en-US" dirty="0"/>
              <a:t> (</a:t>
            </a:r>
            <a:r>
              <a:rPr lang="en-US" i="1" dirty="0"/>
              <a:t>richness</a:t>
            </a:r>
            <a:r>
              <a:rPr lang="en-US" dirty="0"/>
              <a:t>) </a:t>
            </a:r>
            <a:r>
              <a:rPr lang="en-US" dirty="0" err="1"/>
              <a:t>berbeda-beda</a:t>
            </a:r>
            <a:endParaRPr lang="en-US" dirty="0"/>
          </a:p>
          <a:p>
            <a:pPr lvl="1"/>
            <a:r>
              <a:rPr lang="en-US" dirty="0" err="1"/>
              <a:t>tingkat</a:t>
            </a:r>
            <a:r>
              <a:rPr lang="en-US" dirty="0"/>
              <a:t> </a:t>
            </a:r>
            <a:r>
              <a:rPr lang="en-US" dirty="0" err="1"/>
              <a:t>keandalan</a:t>
            </a:r>
            <a:r>
              <a:rPr lang="en-US" dirty="0"/>
              <a:t> (</a:t>
            </a:r>
            <a:r>
              <a:rPr lang="en-US" i="1" dirty="0"/>
              <a:t>reliability</a:t>
            </a:r>
            <a:r>
              <a:rPr lang="en-US" dirty="0"/>
              <a:t>) </a:t>
            </a:r>
            <a:r>
              <a:rPr lang="en-US" dirty="0" err="1"/>
              <a:t>berbeda-beda</a:t>
            </a:r>
            <a:endParaRPr lang="en-US" dirty="0"/>
          </a:p>
          <a:p>
            <a:r>
              <a:rPr lang="en-US" dirty="0"/>
              <a:t>Data understanding </a:t>
            </a:r>
            <a:r>
              <a:rPr lang="en-US" dirty="0" err="1"/>
              <a:t>memberikan</a:t>
            </a:r>
            <a:r>
              <a:rPr lang="en-US" dirty="0"/>
              <a:t> </a:t>
            </a:r>
            <a:r>
              <a:rPr lang="en-US" dirty="0" err="1"/>
              <a:t>gambaran</a:t>
            </a:r>
            <a:r>
              <a:rPr lang="en-US" dirty="0"/>
              <a:t> </a:t>
            </a:r>
            <a:r>
              <a:rPr lang="en-US" dirty="0" err="1"/>
              <a:t>awal</a:t>
            </a:r>
            <a:r>
              <a:rPr lang="en-US" dirty="0"/>
              <a:t> </a:t>
            </a:r>
            <a:r>
              <a:rPr lang="en-US" dirty="0" err="1"/>
              <a:t>tentang</a:t>
            </a:r>
            <a:r>
              <a:rPr lang="en-US" dirty="0"/>
              <a:t>:</a:t>
            </a:r>
          </a:p>
          <a:p>
            <a:pPr lvl="1"/>
            <a:r>
              <a:rPr lang="en-US" dirty="0" err="1"/>
              <a:t>kekuatan</a:t>
            </a:r>
            <a:r>
              <a:rPr lang="en-US" dirty="0"/>
              <a:t> data</a:t>
            </a:r>
          </a:p>
          <a:p>
            <a:pPr lvl="1"/>
            <a:r>
              <a:rPr lang="en-US" dirty="0" err="1"/>
              <a:t>kekurangan</a:t>
            </a:r>
            <a:r>
              <a:rPr lang="en-US" dirty="0"/>
              <a:t> dan </a:t>
            </a:r>
            <a:r>
              <a:rPr lang="en-US" dirty="0" err="1"/>
              <a:t>batasan</a:t>
            </a:r>
            <a:r>
              <a:rPr lang="en-US" dirty="0"/>
              <a:t> </a:t>
            </a:r>
            <a:r>
              <a:rPr lang="en-US" dirty="0" err="1"/>
              <a:t>penggunaan</a:t>
            </a:r>
            <a:r>
              <a:rPr lang="en-US" dirty="0"/>
              <a:t> data</a:t>
            </a:r>
          </a:p>
          <a:p>
            <a:pPr lvl="1"/>
            <a:r>
              <a:rPr lang="en-US" dirty="0" err="1"/>
              <a:t>tingkat</a:t>
            </a:r>
            <a:r>
              <a:rPr lang="en-US" dirty="0"/>
              <a:t> </a:t>
            </a:r>
            <a:r>
              <a:rPr lang="en-US" dirty="0" err="1"/>
              <a:t>kesesuaian</a:t>
            </a:r>
            <a:r>
              <a:rPr lang="en-US" dirty="0"/>
              <a:t> data </a:t>
            </a:r>
            <a:r>
              <a:rPr lang="en-US" dirty="0" err="1"/>
              <a:t>dengan</a:t>
            </a:r>
            <a:r>
              <a:rPr lang="en-US" dirty="0"/>
              <a:t> </a:t>
            </a:r>
            <a:r>
              <a:rPr lang="en-US" dirty="0" err="1"/>
              <a:t>masalah</a:t>
            </a:r>
            <a:r>
              <a:rPr lang="en-US" dirty="0"/>
              <a:t> </a:t>
            </a:r>
            <a:r>
              <a:rPr lang="en-US" dirty="0" err="1"/>
              <a:t>bisnis</a:t>
            </a:r>
            <a:r>
              <a:rPr lang="en-US" dirty="0"/>
              <a:t> yang </a:t>
            </a:r>
            <a:r>
              <a:rPr lang="en-US" dirty="0" err="1"/>
              <a:t>akan</a:t>
            </a:r>
            <a:r>
              <a:rPr lang="en-US" dirty="0"/>
              <a:t> </a:t>
            </a:r>
            <a:r>
              <a:rPr lang="en-US" dirty="0" err="1"/>
              <a:t>dipecahkan</a:t>
            </a:r>
            <a:endParaRPr lang="en-US" dirty="0"/>
          </a:p>
          <a:p>
            <a:pPr lvl="1"/>
            <a:r>
              <a:rPr lang="en-US" dirty="0" err="1"/>
              <a:t>ketersediaan</a:t>
            </a:r>
            <a:r>
              <a:rPr lang="en-US" dirty="0"/>
              <a:t> data (</a:t>
            </a:r>
            <a:r>
              <a:rPr lang="en-US" dirty="0" err="1"/>
              <a:t>terbuka</a:t>
            </a:r>
            <a:r>
              <a:rPr lang="en-US" dirty="0"/>
              <a:t>/</a:t>
            </a:r>
            <a:r>
              <a:rPr lang="en-US" dirty="0" err="1"/>
              <a:t>tertutup</a:t>
            </a:r>
            <a:r>
              <a:rPr lang="en-US" dirty="0"/>
              <a:t>, </a:t>
            </a:r>
            <a:r>
              <a:rPr lang="en-US" dirty="0" err="1"/>
              <a:t>biaya</a:t>
            </a:r>
            <a:r>
              <a:rPr lang="en-US" dirty="0"/>
              <a:t> </a:t>
            </a:r>
            <a:r>
              <a:rPr lang="en-US" dirty="0" err="1"/>
              <a:t>akses</a:t>
            </a:r>
            <a:r>
              <a:rPr lang="en-US" dirty="0"/>
              <a:t>, </a:t>
            </a:r>
            <a:r>
              <a:rPr lang="en-US" dirty="0" err="1"/>
              <a:t>dsb</a:t>
            </a:r>
            <a:r>
              <a:rPr lang="en-US" dirty="0"/>
              <a:t>.)</a:t>
            </a:r>
          </a:p>
        </p:txBody>
      </p:sp>
    </p:spTree>
    <p:extLst>
      <p:ext uri="{BB962C8B-B14F-4D97-AF65-F5344CB8AC3E}">
        <p14:creationId xmlns:p14="http://schemas.microsoft.com/office/powerpoint/2010/main" val="4262957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DB99-2A4D-476A-9877-7CD820ED2191}"/>
              </a:ext>
            </a:extLst>
          </p:cNvPr>
          <p:cNvSpPr>
            <a:spLocks noGrp="1"/>
          </p:cNvSpPr>
          <p:nvPr>
            <p:ph type="title"/>
          </p:nvPr>
        </p:nvSpPr>
        <p:spPr/>
        <p:txBody>
          <a:bodyPr>
            <a:normAutofit fontScale="90000"/>
          </a:bodyPr>
          <a:lstStyle/>
          <a:p>
            <a:r>
              <a:rPr lang="en-US" dirty="0"/>
              <a:t>Bagian-</a:t>
            </a:r>
            <a:r>
              <a:rPr lang="en-US" dirty="0" err="1"/>
              <a:t>bagian</a:t>
            </a:r>
            <a:r>
              <a:rPr lang="en-US" dirty="0"/>
              <a:t> proses </a:t>
            </a:r>
            <a:r>
              <a:rPr lang="en-US" dirty="0" err="1"/>
              <a:t>telaah</a:t>
            </a:r>
            <a:r>
              <a:rPr lang="en-US" dirty="0"/>
              <a:t> data</a:t>
            </a:r>
          </a:p>
        </p:txBody>
      </p:sp>
      <p:sp>
        <p:nvSpPr>
          <p:cNvPr id="3" name="Text Placeholder 2">
            <a:extLst>
              <a:ext uri="{FF2B5EF4-FFF2-40B4-BE49-F238E27FC236}">
                <a16:creationId xmlns:a16="http://schemas.microsoft.com/office/drawing/2014/main" id="{6119B2D7-4796-4274-9B78-620B11B03DF6}"/>
              </a:ext>
            </a:extLst>
          </p:cNvPr>
          <p:cNvSpPr>
            <a:spLocks noGrp="1"/>
          </p:cNvSpPr>
          <p:nvPr>
            <p:ph type="body" idx="1"/>
          </p:nvPr>
        </p:nvSpPr>
        <p:spPr>
          <a:xfrm>
            <a:off x="311700" y="1152475"/>
            <a:ext cx="6947841" cy="3416400"/>
          </a:xfrm>
        </p:spPr>
        <p:txBody>
          <a:bodyPr/>
          <a:lstStyle/>
          <a:p>
            <a:endParaRPr lang="en-US" dirty="0"/>
          </a:p>
        </p:txBody>
      </p:sp>
      <p:graphicFrame>
        <p:nvGraphicFramePr>
          <p:cNvPr id="4" name="Diagram 3">
            <a:extLst>
              <a:ext uri="{FF2B5EF4-FFF2-40B4-BE49-F238E27FC236}">
                <a16:creationId xmlns:a16="http://schemas.microsoft.com/office/drawing/2014/main" id="{8677107C-8AFE-4A57-AD39-F3C01E17FC32}"/>
              </a:ext>
            </a:extLst>
          </p:cNvPr>
          <p:cNvGraphicFramePr/>
          <p:nvPr>
            <p:extLst>
              <p:ext uri="{D42A27DB-BD31-4B8C-83A1-F6EECF244321}">
                <p14:modId xmlns:p14="http://schemas.microsoft.com/office/powerpoint/2010/main" val="1014256880"/>
              </p:ext>
            </p:extLst>
          </p:nvPr>
        </p:nvGraphicFramePr>
        <p:xfrm>
          <a:off x="311700" y="1152475"/>
          <a:ext cx="6947841" cy="3451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6785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0EE5D-5BE6-4B69-8686-8A2CC1DBFA1E}"/>
              </a:ext>
            </a:extLst>
          </p:cNvPr>
          <p:cNvSpPr>
            <a:spLocks noGrp="1"/>
          </p:cNvSpPr>
          <p:nvPr>
            <p:ph type="title"/>
          </p:nvPr>
        </p:nvSpPr>
        <p:spPr/>
        <p:txBody>
          <a:bodyPr>
            <a:normAutofit/>
          </a:bodyPr>
          <a:lstStyle/>
          <a:p>
            <a:r>
              <a:rPr lang="en-US" dirty="0" err="1"/>
              <a:t>Sumber</a:t>
            </a:r>
            <a:r>
              <a:rPr lang="en-US" dirty="0"/>
              <a:t>, </a:t>
            </a:r>
            <a:r>
              <a:rPr lang="en-US" dirty="0" err="1"/>
              <a:t>Susunan</a:t>
            </a:r>
            <a:r>
              <a:rPr lang="en-US" dirty="0"/>
              <a:t>, </a:t>
            </a:r>
            <a:r>
              <a:rPr lang="en-US" dirty="0" err="1"/>
              <a:t>Tipe</a:t>
            </a:r>
            <a:r>
              <a:rPr lang="en-US" dirty="0"/>
              <a:t> dan Model Data</a:t>
            </a:r>
          </a:p>
        </p:txBody>
      </p:sp>
    </p:spTree>
    <p:extLst>
      <p:ext uri="{BB962C8B-B14F-4D97-AF65-F5344CB8AC3E}">
        <p14:creationId xmlns:p14="http://schemas.microsoft.com/office/powerpoint/2010/main" val="1868765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Peta Tipe Data</a:t>
            </a:r>
          </a:p>
        </p:txBody>
      </p:sp>
      <p:sp>
        <p:nvSpPr>
          <p:cNvPr id="4" name="Text Placeholder 3"/>
          <p:cNvSpPr>
            <a:spLocks noGrp="1"/>
          </p:cNvSpPr>
          <p:nvPr>
            <p:ph type="body" idx="1"/>
          </p:nvPr>
        </p:nvSpPr>
        <p:spPr/>
        <p:txBody>
          <a:bodyPr/>
          <a:lstStyle/>
          <a:p>
            <a:pPr marL="114300" indent="0">
              <a:buNone/>
            </a:pPr>
            <a:endParaRPr lang="en-US"/>
          </a:p>
        </p:txBody>
      </p:sp>
      <p:pic>
        <p:nvPicPr>
          <p:cNvPr id="100" name="Picture 99"/>
          <p:cNvPicPr/>
          <p:nvPr/>
        </p:nvPicPr>
        <p:blipFill>
          <a:blip r:embed="rId2"/>
          <a:stretch>
            <a:fillRect/>
          </a:stretch>
        </p:blipFill>
        <p:spPr>
          <a:xfrm>
            <a:off x="2609850" y="1099820"/>
            <a:ext cx="4886325" cy="399034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A20FBC-A2C3-483B-89A9-D6F766FC7FC1}"/>
              </a:ext>
            </a:extLst>
          </p:cNvPr>
          <p:cNvSpPr>
            <a:spLocks noGrp="1"/>
          </p:cNvSpPr>
          <p:nvPr>
            <p:ph type="title"/>
          </p:nvPr>
        </p:nvSpPr>
        <p:spPr/>
        <p:txBody>
          <a:bodyPr>
            <a:normAutofit fontScale="90000"/>
          </a:bodyPr>
          <a:lstStyle/>
          <a:p>
            <a:r>
              <a:rPr lang="en-US" dirty="0" err="1"/>
              <a:t>Sumber</a:t>
            </a:r>
            <a:r>
              <a:rPr lang="en-US" dirty="0"/>
              <a:t> data</a:t>
            </a:r>
          </a:p>
        </p:txBody>
      </p:sp>
      <p:graphicFrame>
        <p:nvGraphicFramePr>
          <p:cNvPr id="8" name="Diagram 7">
            <a:extLst>
              <a:ext uri="{FF2B5EF4-FFF2-40B4-BE49-F238E27FC236}">
                <a16:creationId xmlns:a16="http://schemas.microsoft.com/office/drawing/2014/main" id="{829C1964-3F18-4123-B4D7-923510B551C1}"/>
              </a:ext>
            </a:extLst>
          </p:cNvPr>
          <p:cNvGraphicFramePr/>
          <p:nvPr>
            <p:extLst>
              <p:ext uri="{D42A27DB-BD31-4B8C-83A1-F6EECF244321}">
                <p14:modId xmlns:p14="http://schemas.microsoft.com/office/powerpoint/2010/main" val="1282156832"/>
              </p:ext>
            </p:extLst>
          </p:nvPr>
        </p:nvGraphicFramePr>
        <p:xfrm>
          <a:off x="1524000" y="1238864"/>
          <a:ext cx="6096000" cy="3364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9548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35C38-A7CA-44C3-ABD1-78A2CCCB0D22}"/>
              </a:ext>
            </a:extLst>
          </p:cNvPr>
          <p:cNvSpPr>
            <a:spLocks noGrp="1"/>
          </p:cNvSpPr>
          <p:nvPr>
            <p:ph type="title"/>
          </p:nvPr>
        </p:nvSpPr>
        <p:spPr/>
        <p:txBody>
          <a:bodyPr>
            <a:normAutofit fontScale="90000"/>
          </a:bodyPr>
          <a:lstStyle/>
          <a:p>
            <a:r>
              <a:rPr lang="en-US" dirty="0" err="1"/>
              <a:t>Sumber</a:t>
            </a:r>
            <a:r>
              <a:rPr lang="en-US" dirty="0"/>
              <a:t> data daring</a:t>
            </a:r>
          </a:p>
        </p:txBody>
      </p:sp>
      <p:sp>
        <p:nvSpPr>
          <p:cNvPr id="3" name="Text Placeholder 2">
            <a:extLst>
              <a:ext uri="{FF2B5EF4-FFF2-40B4-BE49-F238E27FC236}">
                <a16:creationId xmlns:a16="http://schemas.microsoft.com/office/drawing/2014/main" id="{1EBD6AA3-5600-4CBC-B96E-1206EE455C4B}"/>
              </a:ext>
            </a:extLst>
          </p:cNvPr>
          <p:cNvSpPr>
            <a:spLocks noGrp="1"/>
          </p:cNvSpPr>
          <p:nvPr>
            <p:ph type="body" idx="1"/>
          </p:nvPr>
        </p:nvSpPr>
        <p:spPr/>
        <p:txBody>
          <a:bodyPr>
            <a:normAutofit fontScale="92500" lnSpcReduction="20000"/>
          </a:bodyPr>
          <a:lstStyle/>
          <a:p>
            <a:r>
              <a:rPr lang="en-US" dirty="0"/>
              <a:t>Portal Satu Data Indonesia (</a:t>
            </a:r>
            <a:r>
              <a:rPr lang="en-US" dirty="0">
                <a:hlinkClick r:id="rId2"/>
              </a:rPr>
              <a:t>https://data.go.id</a:t>
            </a:r>
            <a:r>
              <a:rPr lang="en-US" dirty="0"/>
              <a:t>) </a:t>
            </a:r>
          </a:p>
          <a:p>
            <a:r>
              <a:rPr lang="en-US" dirty="0"/>
              <a:t>Portal Data Jakarta (</a:t>
            </a:r>
            <a:r>
              <a:rPr lang="en-US" dirty="0">
                <a:hlinkClick r:id="rId3"/>
              </a:rPr>
              <a:t>https://data.jakarta.go.id</a:t>
            </a:r>
            <a:r>
              <a:rPr lang="en-US" dirty="0"/>
              <a:t>) </a:t>
            </a:r>
          </a:p>
          <a:p>
            <a:r>
              <a:rPr lang="en-US" dirty="0"/>
              <a:t>Portal Data Bandung (</a:t>
            </a:r>
            <a:r>
              <a:rPr lang="en-US" dirty="0">
                <a:hlinkClick r:id="rId4"/>
              </a:rPr>
              <a:t>http://data.bandung.go.id</a:t>
            </a:r>
            <a:r>
              <a:rPr lang="en-US" dirty="0"/>
              <a:t>)  </a:t>
            </a:r>
          </a:p>
          <a:p>
            <a:r>
              <a:rPr lang="en-US" dirty="0"/>
              <a:t>Badan Pusat </a:t>
            </a:r>
            <a:r>
              <a:rPr lang="en-US" dirty="0" err="1"/>
              <a:t>Statistik</a:t>
            </a:r>
            <a:r>
              <a:rPr lang="en-US" dirty="0"/>
              <a:t> (</a:t>
            </a:r>
            <a:r>
              <a:rPr lang="en-US" dirty="0">
                <a:hlinkClick r:id="rId5"/>
              </a:rPr>
              <a:t>https://www.bps.go.id</a:t>
            </a:r>
            <a:r>
              <a:rPr lang="en-US" dirty="0"/>
              <a:t>)  </a:t>
            </a:r>
          </a:p>
          <a:p>
            <a:r>
              <a:rPr lang="en-US" dirty="0"/>
              <a:t>Badan </a:t>
            </a:r>
            <a:r>
              <a:rPr lang="en-US" dirty="0" err="1"/>
              <a:t>Informasi</a:t>
            </a:r>
            <a:r>
              <a:rPr lang="en-US" dirty="0"/>
              <a:t> </a:t>
            </a:r>
            <a:r>
              <a:rPr lang="en-US" dirty="0" err="1"/>
              <a:t>Geospasial</a:t>
            </a:r>
            <a:r>
              <a:rPr lang="en-US" dirty="0"/>
              <a:t> (</a:t>
            </a:r>
            <a:r>
              <a:rPr lang="en-US" dirty="0">
                <a:hlinkClick r:id="rId6"/>
              </a:rPr>
              <a:t>https://tanahair.indonesia.go.id/</a:t>
            </a:r>
            <a:r>
              <a:rPr lang="en-US" dirty="0"/>
              <a:t>)  </a:t>
            </a:r>
          </a:p>
          <a:p>
            <a:r>
              <a:rPr lang="en-US" dirty="0"/>
              <a:t>UCI Machine Learning repository (</a:t>
            </a:r>
            <a:r>
              <a:rPr lang="en-US" dirty="0">
                <a:hlinkClick r:id="rId7"/>
              </a:rPr>
              <a:t>https://archive.ics.uci.edu/ml/index.php</a:t>
            </a:r>
            <a:r>
              <a:rPr lang="en-US" dirty="0"/>
              <a:t>) </a:t>
            </a:r>
          </a:p>
          <a:p>
            <a:r>
              <a:rPr lang="en-US" dirty="0"/>
              <a:t>Kaggle (</a:t>
            </a:r>
            <a:r>
              <a:rPr lang="en-US" dirty="0">
                <a:hlinkClick r:id="rId8"/>
              </a:rPr>
              <a:t>https://www.kaggle.com/datasets</a:t>
            </a:r>
            <a:r>
              <a:rPr lang="en-US" dirty="0"/>
              <a:t>)  </a:t>
            </a:r>
          </a:p>
          <a:p>
            <a:r>
              <a:rPr lang="en-US" dirty="0"/>
              <a:t>World Bank Open Data (</a:t>
            </a:r>
            <a:r>
              <a:rPr lang="en-US" dirty="0">
                <a:hlinkClick r:id="rId9"/>
              </a:rPr>
              <a:t>https://data.worldbank.org</a:t>
            </a:r>
            <a:r>
              <a:rPr lang="en-US" dirty="0"/>
              <a:t>)  </a:t>
            </a:r>
          </a:p>
          <a:p>
            <a:r>
              <a:rPr lang="en-US" dirty="0"/>
              <a:t>UNICEF Data (</a:t>
            </a:r>
            <a:r>
              <a:rPr lang="en-US" dirty="0">
                <a:hlinkClick r:id="rId10"/>
              </a:rPr>
              <a:t>https://data.unicef.org</a:t>
            </a:r>
            <a:r>
              <a:rPr lang="en-US" dirty="0"/>
              <a:t>) </a:t>
            </a:r>
          </a:p>
          <a:p>
            <a:r>
              <a:rPr lang="en-US" dirty="0"/>
              <a:t>WHO Open Data (</a:t>
            </a:r>
            <a:r>
              <a:rPr lang="en-US" dirty="0">
                <a:hlinkClick r:id="rId11"/>
              </a:rPr>
              <a:t>https://www.who.int/data</a:t>
            </a:r>
            <a:r>
              <a:rPr lang="en-US" dirty="0"/>
              <a:t>)  </a:t>
            </a:r>
          </a:p>
          <a:p>
            <a:r>
              <a:rPr lang="en-US" dirty="0"/>
              <a:t>IBM Data Asset </a:t>
            </a:r>
            <a:r>
              <a:rPr lang="en-US" dirty="0" err="1"/>
              <a:t>eXchange</a:t>
            </a:r>
            <a:r>
              <a:rPr lang="en-US" dirty="0"/>
              <a:t> (</a:t>
            </a:r>
            <a:r>
              <a:rPr lang="en-US" dirty="0">
                <a:hlinkClick r:id="rId12"/>
              </a:rPr>
              <a:t>https://developer.ibm.com/exchanges/data/</a:t>
            </a:r>
            <a:r>
              <a:rPr lang="en-US" dirty="0"/>
              <a:t>) </a:t>
            </a:r>
          </a:p>
          <a:p>
            <a:r>
              <a:rPr lang="en-US" dirty="0" err="1"/>
              <a:t>DBPedia</a:t>
            </a:r>
            <a:r>
              <a:rPr lang="en-US" dirty="0"/>
              <a:t> (</a:t>
            </a:r>
            <a:r>
              <a:rPr lang="en-US" dirty="0">
                <a:hlinkClick r:id="rId13"/>
              </a:rPr>
              <a:t>https://www.dbpedia.org/resources/</a:t>
            </a:r>
            <a:r>
              <a:rPr lang="en-US" dirty="0"/>
              <a:t>)  </a:t>
            </a:r>
          </a:p>
          <a:p>
            <a:r>
              <a:rPr lang="en-US" dirty="0" err="1"/>
              <a:t>Wikidata</a:t>
            </a:r>
            <a:r>
              <a:rPr lang="en-US" dirty="0"/>
              <a:t> (</a:t>
            </a:r>
            <a:r>
              <a:rPr lang="en-US" dirty="0">
                <a:hlinkClick r:id="rId14"/>
              </a:rPr>
              <a:t>https://www.wikidata.org/</a:t>
            </a:r>
            <a:r>
              <a:rPr lang="en-US" dirty="0"/>
              <a:t>) .  </a:t>
            </a:r>
          </a:p>
        </p:txBody>
      </p:sp>
    </p:spTree>
    <p:extLst>
      <p:ext uri="{BB962C8B-B14F-4D97-AF65-F5344CB8AC3E}">
        <p14:creationId xmlns:p14="http://schemas.microsoft.com/office/powerpoint/2010/main" val="650577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26" name="Google Shape;106;p2">
            <a:extLst>
              <a:ext uri="{FF2B5EF4-FFF2-40B4-BE49-F238E27FC236}">
                <a16:creationId xmlns:a16="http://schemas.microsoft.com/office/drawing/2014/main" id="{B0BADAB1-1C63-4C14-8D63-BDB3BEF38AB3}"/>
              </a:ext>
            </a:extLst>
          </p:cNvPr>
          <p:cNvSpPr txBox="1">
            <a:spLocks noGrp="1"/>
          </p:cNvSpPr>
          <p:nvPr>
            <p:ph type="title"/>
          </p:nvPr>
        </p:nvSpPr>
        <p:spPr>
          <a:xfrm>
            <a:off x="184116" y="359963"/>
            <a:ext cx="8520600" cy="57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990"/>
              <a:buNone/>
            </a:pPr>
            <a:r>
              <a:rPr lang="id" sz="2520" dirty="0">
                <a:solidFill>
                  <a:srgbClr val="0F3570"/>
                </a:solidFill>
                <a:latin typeface="Bebas Neue"/>
                <a:ea typeface="Bebas Neue"/>
                <a:cs typeface="Bebas Neue"/>
                <a:sym typeface="Bebas Neue"/>
              </a:rPr>
              <a:t>Profil Pengajar</a:t>
            </a:r>
            <a:r>
              <a:rPr lang="en-US" sz="2520" dirty="0">
                <a:solidFill>
                  <a:srgbClr val="0F3570"/>
                </a:solidFill>
                <a:latin typeface="Bebas Neue"/>
                <a:ea typeface="Bebas Neue"/>
                <a:cs typeface="Bebas Neue"/>
                <a:sym typeface="Bebas Neue"/>
              </a:rPr>
              <a:t>: Dr. Sutresna Wati</a:t>
            </a:r>
            <a:endParaRPr sz="2520" b="1" dirty="0">
              <a:solidFill>
                <a:srgbClr val="0F3570"/>
              </a:solidFill>
              <a:latin typeface="Bebas Neue"/>
              <a:ea typeface="Bebas Neue"/>
              <a:cs typeface="Bebas Neue"/>
              <a:sym typeface="Bebas Neue"/>
            </a:endParaRPr>
          </a:p>
        </p:txBody>
      </p:sp>
      <p:sp>
        <p:nvSpPr>
          <p:cNvPr id="27" name="Google Shape;108;p2">
            <a:extLst>
              <a:ext uri="{FF2B5EF4-FFF2-40B4-BE49-F238E27FC236}">
                <a16:creationId xmlns:a16="http://schemas.microsoft.com/office/drawing/2014/main" id="{25F24210-EFE2-4983-B966-2570ED47291B}"/>
              </a:ext>
            </a:extLst>
          </p:cNvPr>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dirty="0">
                <a:solidFill>
                  <a:srgbClr val="0F3570"/>
                </a:solidFill>
                <a:latin typeface="Bebas Neue"/>
                <a:ea typeface="Bebas Neue"/>
                <a:cs typeface="Bebas Neue"/>
                <a:sym typeface="Bebas Neue"/>
              </a:rPr>
              <a:t>DTS 2021</a:t>
            </a:r>
            <a:endParaRPr sz="1500" dirty="0">
              <a:solidFill>
                <a:srgbClr val="0F3570"/>
              </a:solidFill>
              <a:latin typeface="Bebas Neue"/>
              <a:ea typeface="Bebas Neue"/>
              <a:cs typeface="Bebas Neue"/>
              <a:sym typeface="Bebas Neue"/>
            </a:endParaRPr>
          </a:p>
        </p:txBody>
      </p:sp>
      <p:sp>
        <p:nvSpPr>
          <p:cNvPr id="28" name="Google Shape;110;p2">
            <a:extLst>
              <a:ext uri="{FF2B5EF4-FFF2-40B4-BE49-F238E27FC236}">
                <a16:creationId xmlns:a16="http://schemas.microsoft.com/office/drawing/2014/main" id="{48671AE2-2464-4B45-B96C-B45CBFDFC0F0}"/>
              </a:ext>
            </a:extLst>
          </p:cNvPr>
          <p:cNvSpPr/>
          <p:nvPr/>
        </p:nvSpPr>
        <p:spPr>
          <a:xfrm>
            <a:off x="278600" y="910700"/>
            <a:ext cx="1686900" cy="211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11;p2">
            <a:extLst>
              <a:ext uri="{FF2B5EF4-FFF2-40B4-BE49-F238E27FC236}">
                <a16:creationId xmlns:a16="http://schemas.microsoft.com/office/drawing/2014/main" id="{D07DB26F-0B51-4E1F-8997-94F697DAF94D}"/>
              </a:ext>
            </a:extLst>
          </p:cNvPr>
          <p:cNvSpPr txBox="1"/>
          <p:nvPr/>
        </p:nvSpPr>
        <p:spPr>
          <a:xfrm>
            <a:off x="633500" y="1731875"/>
            <a:ext cx="9771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id" sz="900" b="0" i="0" u="none" strike="noStrike" cap="none">
                <a:solidFill>
                  <a:srgbClr val="000000"/>
                </a:solidFill>
                <a:latin typeface="Arial"/>
                <a:ea typeface="Arial"/>
                <a:cs typeface="Arial"/>
                <a:sym typeface="Arial"/>
              </a:rPr>
              <a:t>Photo Pengajar</a:t>
            </a:r>
            <a:endParaRPr sz="900" b="0" i="0" u="none" strike="noStrike" cap="none">
              <a:solidFill>
                <a:srgbClr val="000000"/>
              </a:solidFill>
              <a:latin typeface="Arial"/>
              <a:ea typeface="Arial"/>
              <a:cs typeface="Arial"/>
              <a:sym typeface="Arial"/>
            </a:endParaRPr>
          </a:p>
        </p:txBody>
      </p:sp>
      <p:sp>
        <p:nvSpPr>
          <p:cNvPr id="30" name="Google Shape;112;p2">
            <a:extLst>
              <a:ext uri="{FF2B5EF4-FFF2-40B4-BE49-F238E27FC236}">
                <a16:creationId xmlns:a16="http://schemas.microsoft.com/office/drawing/2014/main" id="{88D1E191-FBF3-4476-BCBB-BFD64F987E08}"/>
              </a:ext>
            </a:extLst>
          </p:cNvPr>
          <p:cNvSpPr txBox="1"/>
          <p:nvPr/>
        </p:nvSpPr>
        <p:spPr>
          <a:xfrm>
            <a:off x="2092431" y="820036"/>
            <a:ext cx="5479800" cy="267762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dirty="0" err="1">
                <a:solidFill>
                  <a:srgbClr val="0F3570"/>
                </a:solidFill>
                <a:latin typeface="Overlock"/>
                <a:ea typeface="Overlock"/>
                <a:cs typeface="Overlock"/>
                <a:sym typeface="Overlock"/>
              </a:rPr>
              <a:t>Jabatan</a:t>
            </a:r>
            <a:r>
              <a:rPr lang="en-US" sz="1350" b="1" i="0" u="none" strike="noStrike" cap="none" dirty="0">
                <a:solidFill>
                  <a:srgbClr val="0F3570"/>
                </a:solidFill>
                <a:latin typeface="Overlock"/>
                <a:ea typeface="Overlock"/>
                <a:cs typeface="Overlock"/>
                <a:sym typeface="Overlock"/>
              </a:rPr>
              <a:t> </a:t>
            </a:r>
            <a:r>
              <a:rPr lang="en-US" sz="1350" b="1" i="0" u="none" strike="noStrike" cap="none" dirty="0" err="1">
                <a:solidFill>
                  <a:srgbClr val="0F3570"/>
                </a:solidFill>
                <a:latin typeface="Overlock"/>
                <a:ea typeface="Overlock"/>
                <a:cs typeface="Overlock"/>
                <a:sym typeface="Overlock"/>
              </a:rPr>
              <a:t>Akademik</a:t>
            </a:r>
            <a:r>
              <a:rPr lang="en-US" sz="1350" b="1" i="0" u="none" strike="noStrike" cap="none" dirty="0">
                <a:solidFill>
                  <a:srgbClr val="0F3570"/>
                </a:solidFill>
                <a:latin typeface="Overlock"/>
                <a:ea typeface="Overlock"/>
                <a:cs typeface="Overlock"/>
                <a:sym typeface="Overlock"/>
              </a:rPr>
              <a:t> (2012 – </a:t>
            </a:r>
            <a:r>
              <a:rPr lang="en-US" sz="1350" b="1" i="0" u="none" strike="noStrike" cap="none" dirty="0" err="1">
                <a:solidFill>
                  <a:srgbClr val="0F3570"/>
                </a:solidFill>
                <a:latin typeface="Overlock"/>
                <a:ea typeface="Overlock"/>
                <a:cs typeface="Overlock"/>
                <a:sym typeface="Overlock"/>
              </a:rPr>
              <a:t>Asisten</a:t>
            </a:r>
            <a:r>
              <a:rPr lang="en-US" sz="1350" b="1" i="0" u="none" strike="noStrike" cap="none" dirty="0">
                <a:solidFill>
                  <a:srgbClr val="0F3570"/>
                </a:solidFill>
                <a:latin typeface="Overlock"/>
                <a:ea typeface="Overlock"/>
                <a:cs typeface="Overlock"/>
                <a:sym typeface="Overlock"/>
              </a:rPr>
              <a:t> Ahli)</a:t>
            </a:r>
            <a:endParaRPr lang="en-US" sz="1050" b="1" i="0" u="none" strike="noStrike" cap="none" dirty="0">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350"/>
              <a:buFont typeface="Arial"/>
              <a:buNone/>
            </a:pPr>
            <a:r>
              <a:rPr lang="en-US" sz="1350" b="1" i="0" u="none" strike="noStrike" cap="none" dirty="0" err="1">
                <a:solidFill>
                  <a:srgbClr val="0F3570"/>
                </a:solidFill>
                <a:latin typeface="Overlock"/>
                <a:ea typeface="Overlock"/>
                <a:cs typeface="Overlock"/>
                <a:sym typeface="Overlock"/>
              </a:rPr>
              <a:t>Latarbelakang</a:t>
            </a:r>
            <a:r>
              <a:rPr lang="en-US" sz="1350" b="1" i="0" u="none" strike="noStrike" cap="none" dirty="0">
                <a:solidFill>
                  <a:srgbClr val="0F3570"/>
                </a:solidFill>
                <a:latin typeface="Overlock"/>
                <a:ea typeface="Overlock"/>
                <a:cs typeface="Overlock"/>
                <a:sym typeface="Overlock"/>
              </a:rPr>
              <a:t> Pendidikan </a:t>
            </a:r>
            <a:r>
              <a:rPr lang="en-US" sz="1350" b="1" i="0" u="none" strike="noStrike" cap="none" dirty="0" err="1">
                <a:solidFill>
                  <a:srgbClr val="0F3570"/>
                </a:solidFill>
                <a:latin typeface="Overlock"/>
                <a:ea typeface="Overlock"/>
                <a:cs typeface="Overlock"/>
                <a:sym typeface="Overlock"/>
              </a:rPr>
              <a:t>Pengajar</a:t>
            </a:r>
            <a:endParaRPr lang="en-US" sz="1350" b="1" i="0" u="none" strike="noStrike" cap="none" dirty="0">
              <a:solidFill>
                <a:srgbClr val="0F3570"/>
              </a:solidFill>
              <a:latin typeface="Overlock"/>
              <a:ea typeface="Overlock"/>
              <a:cs typeface="Overlock"/>
              <a:sym typeface="Overlock"/>
            </a:endParaRPr>
          </a:p>
          <a:p>
            <a:pPr marL="457200" marR="0" lvl="0" indent="-314325" algn="l" rtl="0">
              <a:lnSpc>
                <a:spcPct val="100000"/>
              </a:lnSpc>
              <a:spcBef>
                <a:spcPts val="0"/>
              </a:spcBef>
              <a:spcAft>
                <a:spcPts val="0"/>
              </a:spcAft>
              <a:buClr>
                <a:srgbClr val="0F3570"/>
              </a:buClr>
              <a:buSzPts val="1350"/>
              <a:buFont typeface="Overlock"/>
              <a:buChar char="●"/>
            </a:pPr>
            <a:r>
              <a:rPr lang="en-US" sz="1350" b="1" i="0" u="none" strike="noStrike" cap="none" dirty="0">
                <a:solidFill>
                  <a:srgbClr val="0F3570"/>
                </a:solidFill>
                <a:latin typeface="Overlock"/>
                <a:ea typeface="Overlock"/>
                <a:cs typeface="Overlock"/>
                <a:sym typeface="Overlock"/>
              </a:rPr>
              <a:t>S1 - Teknik </a:t>
            </a:r>
            <a:r>
              <a:rPr lang="en-US" sz="1350" b="1" i="0" u="none" strike="noStrike" cap="none" dirty="0" err="1">
                <a:solidFill>
                  <a:srgbClr val="0F3570"/>
                </a:solidFill>
                <a:latin typeface="Overlock"/>
                <a:ea typeface="Overlock"/>
                <a:cs typeface="Overlock"/>
                <a:sym typeface="Overlock"/>
              </a:rPr>
              <a:t>Informatika</a:t>
            </a:r>
            <a:r>
              <a:rPr lang="en-US" sz="1350" b="1" i="0" u="none" strike="noStrike" cap="none" dirty="0">
                <a:solidFill>
                  <a:srgbClr val="0F3570"/>
                </a:solidFill>
                <a:latin typeface="Overlock"/>
                <a:ea typeface="Overlock"/>
                <a:cs typeface="Overlock"/>
                <a:sym typeface="Overlock"/>
              </a:rPr>
              <a:t>, Universitas </a:t>
            </a:r>
            <a:r>
              <a:rPr lang="en-US" sz="1350" b="1" i="0" u="none" strike="noStrike" cap="none" dirty="0" err="1">
                <a:solidFill>
                  <a:srgbClr val="0F3570"/>
                </a:solidFill>
                <a:latin typeface="Overlock"/>
                <a:ea typeface="Overlock"/>
                <a:cs typeface="Overlock"/>
                <a:sym typeface="Overlock"/>
              </a:rPr>
              <a:t>Gunadarma</a:t>
            </a:r>
            <a:endParaRPr lang="en-US" sz="1350" b="1" i="0" u="none" strike="noStrike" cap="none" dirty="0">
              <a:solidFill>
                <a:srgbClr val="0F3570"/>
              </a:solidFill>
              <a:latin typeface="Overlock"/>
              <a:ea typeface="Overlock"/>
              <a:cs typeface="Overlock"/>
              <a:sym typeface="Overlock"/>
            </a:endParaRPr>
          </a:p>
          <a:p>
            <a:pPr marL="457200" marR="0" lvl="0" indent="-314325" algn="l" rtl="0">
              <a:lnSpc>
                <a:spcPct val="100000"/>
              </a:lnSpc>
              <a:spcBef>
                <a:spcPts val="0"/>
              </a:spcBef>
              <a:spcAft>
                <a:spcPts val="0"/>
              </a:spcAft>
              <a:buClr>
                <a:srgbClr val="0F3570"/>
              </a:buClr>
              <a:buSzPts val="1350"/>
              <a:buFont typeface="Overlock"/>
              <a:buChar char="●"/>
            </a:pPr>
            <a:r>
              <a:rPr lang="en-US" sz="1350" b="1" dirty="0">
                <a:solidFill>
                  <a:srgbClr val="0F3570"/>
                </a:solidFill>
                <a:latin typeface="Overlock"/>
                <a:ea typeface="Overlock"/>
                <a:cs typeface="Overlock"/>
                <a:sym typeface="Overlock"/>
              </a:rPr>
              <a:t>S2 - </a:t>
            </a:r>
            <a:r>
              <a:rPr lang="en-US" sz="1350" b="1" dirty="0" err="1">
                <a:solidFill>
                  <a:srgbClr val="0F3570"/>
                </a:solidFill>
                <a:latin typeface="Overlock"/>
                <a:ea typeface="Overlock"/>
                <a:cs typeface="Overlock"/>
                <a:sym typeface="Overlock"/>
              </a:rPr>
              <a:t>Manajemen</a:t>
            </a:r>
            <a:r>
              <a:rPr lang="en-US" sz="1350" b="1" dirty="0">
                <a:solidFill>
                  <a:srgbClr val="0F3570"/>
                </a:solidFill>
                <a:latin typeface="Overlock"/>
                <a:ea typeface="Overlock"/>
                <a:cs typeface="Overlock"/>
                <a:sym typeface="Overlock"/>
              </a:rPr>
              <a:t> </a:t>
            </a:r>
            <a:r>
              <a:rPr lang="en-US" sz="1350" b="1" dirty="0" err="1">
                <a:solidFill>
                  <a:srgbClr val="0F3570"/>
                </a:solidFill>
                <a:latin typeface="Overlock"/>
                <a:ea typeface="Overlock"/>
                <a:cs typeface="Overlock"/>
                <a:sym typeface="Overlock"/>
              </a:rPr>
              <a:t>Sistem</a:t>
            </a:r>
            <a:r>
              <a:rPr lang="en-US" sz="1350" b="1" dirty="0">
                <a:solidFill>
                  <a:srgbClr val="0F3570"/>
                </a:solidFill>
                <a:latin typeface="Overlock"/>
                <a:ea typeface="Overlock"/>
                <a:cs typeface="Overlock"/>
                <a:sym typeface="Overlock"/>
              </a:rPr>
              <a:t> </a:t>
            </a:r>
            <a:r>
              <a:rPr lang="en-US" sz="1350" b="1" dirty="0" err="1">
                <a:solidFill>
                  <a:srgbClr val="0F3570"/>
                </a:solidFill>
                <a:latin typeface="Overlock"/>
                <a:ea typeface="Overlock"/>
                <a:cs typeface="Overlock"/>
                <a:sym typeface="Overlock"/>
              </a:rPr>
              <a:t>Informasi</a:t>
            </a:r>
            <a:r>
              <a:rPr lang="en-US" sz="1350" b="1" dirty="0">
                <a:solidFill>
                  <a:srgbClr val="0F3570"/>
                </a:solidFill>
                <a:latin typeface="Overlock"/>
                <a:ea typeface="Overlock"/>
                <a:cs typeface="Overlock"/>
                <a:sym typeface="Overlock"/>
              </a:rPr>
              <a:t>, Universitas </a:t>
            </a:r>
            <a:r>
              <a:rPr lang="en-US" sz="1350" b="1" dirty="0" err="1">
                <a:solidFill>
                  <a:srgbClr val="0F3570"/>
                </a:solidFill>
                <a:latin typeface="Overlock"/>
                <a:ea typeface="Overlock"/>
                <a:cs typeface="Overlock"/>
                <a:sym typeface="Overlock"/>
              </a:rPr>
              <a:t>Gunadarma</a:t>
            </a:r>
            <a:endParaRPr lang="en-US" sz="1350" b="1" i="0" u="none" strike="noStrike" cap="none" dirty="0">
              <a:solidFill>
                <a:srgbClr val="0F3570"/>
              </a:solidFill>
              <a:latin typeface="Overlock"/>
              <a:ea typeface="Overlock"/>
              <a:cs typeface="Overlock"/>
              <a:sym typeface="Overlock"/>
            </a:endParaRPr>
          </a:p>
          <a:p>
            <a:pPr marL="457200" marR="0" lvl="0" indent="-314325" algn="l" rtl="0">
              <a:lnSpc>
                <a:spcPct val="100000"/>
              </a:lnSpc>
              <a:spcBef>
                <a:spcPts val="0"/>
              </a:spcBef>
              <a:spcAft>
                <a:spcPts val="0"/>
              </a:spcAft>
              <a:buClr>
                <a:srgbClr val="0F3570"/>
              </a:buClr>
              <a:buSzPts val="1350"/>
              <a:buFont typeface="Overlock"/>
              <a:buChar char="●"/>
            </a:pPr>
            <a:r>
              <a:rPr lang="en-US" sz="1350" b="1" dirty="0">
                <a:solidFill>
                  <a:srgbClr val="0F3570"/>
                </a:solidFill>
                <a:latin typeface="Overlock"/>
                <a:ea typeface="Overlock"/>
                <a:cs typeface="Overlock"/>
                <a:sym typeface="Overlock"/>
              </a:rPr>
              <a:t>S3 - </a:t>
            </a:r>
            <a:r>
              <a:rPr lang="en-US" sz="1350" b="1" dirty="0" err="1">
                <a:solidFill>
                  <a:srgbClr val="0F3570"/>
                </a:solidFill>
                <a:latin typeface="Overlock"/>
                <a:ea typeface="Overlock"/>
                <a:cs typeface="Overlock"/>
                <a:sym typeface="Overlock"/>
              </a:rPr>
              <a:t>Teknologi</a:t>
            </a:r>
            <a:r>
              <a:rPr lang="en-US" sz="1350" b="1" dirty="0">
                <a:solidFill>
                  <a:srgbClr val="0F3570"/>
                </a:solidFill>
                <a:latin typeface="Overlock"/>
                <a:ea typeface="Overlock"/>
                <a:cs typeface="Overlock"/>
                <a:sym typeface="Overlock"/>
              </a:rPr>
              <a:t> </a:t>
            </a:r>
            <a:r>
              <a:rPr lang="en-US" sz="1350" b="1" i="0" u="none" strike="noStrike" cap="none" dirty="0">
                <a:solidFill>
                  <a:srgbClr val="0F3570"/>
                </a:solidFill>
                <a:latin typeface="Overlock"/>
                <a:ea typeface="Overlock"/>
                <a:cs typeface="Overlock"/>
                <a:sym typeface="Overlock"/>
              </a:rPr>
              <a:t> </a:t>
            </a:r>
            <a:r>
              <a:rPr lang="en-US" sz="1350" b="1" i="0" u="none" strike="noStrike" cap="none" dirty="0" err="1">
                <a:solidFill>
                  <a:srgbClr val="0F3570"/>
                </a:solidFill>
                <a:latin typeface="Overlock"/>
                <a:ea typeface="Overlock"/>
                <a:cs typeface="Overlock"/>
                <a:sym typeface="Overlock"/>
              </a:rPr>
              <a:t>Informasi</a:t>
            </a:r>
            <a:r>
              <a:rPr lang="en-US" sz="1350" b="1" i="0" u="none" strike="noStrike" cap="none" dirty="0">
                <a:solidFill>
                  <a:srgbClr val="0F3570"/>
                </a:solidFill>
                <a:latin typeface="Overlock"/>
                <a:ea typeface="Overlock"/>
                <a:cs typeface="Overlock"/>
                <a:sym typeface="Overlock"/>
              </a:rPr>
              <a:t>, Universitas </a:t>
            </a:r>
            <a:r>
              <a:rPr lang="en-US" sz="1350" b="1" i="0" u="none" strike="noStrike" cap="none" dirty="0" err="1">
                <a:solidFill>
                  <a:srgbClr val="0F3570"/>
                </a:solidFill>
                <a:latin typeface="Overlock"/>
                <a:ea typeface="Overlock"/>
                <a:cs typeface="Overlock"/>
                <a:sym typeface="Overlock"/>
              </a:rPr>
              <a:t>Gunadarma</a:t>
            </a:r>
            <a:endParaRPr lang="en-US" sz="1350" b="1" i="0" u="none" strike="noStrike" cap="none" dirty="0">
              <a:solidFill>
                <a:srgbClr val="0F3570"/>
              </a:solidFill>
              <a:latin typeface="Overlock"/>
              <a:ea typeface="Overlock"/>
              <a:cs typeface="Overlock"/>
              <a:sym typeface="Overlock"/>
            </a:endParaRPr>
          </a:p>
          <a:p>
            <a:pPr marL="214311" marR="0" lvl="0" indent="-128586" algn="l" rtl="0">
              <a:lnSpc>
                <a:spcPct val="100000"/>
              </a:lnSpc>
              <a:spcBef>
                <a:spcPts val="0"/>
              </a:spcBef>
              <a:spcAft>
                <a:spcPts val="0"/>
              </a:spcAft>
              <a:buClr>
                <a:srgbClr val="000000"/>
              </a:buClr>
              <a:buSzPts val="1350"/>
              <a:buFont typeface="Arial"/>
              <a:buNone/>
            </a:pPr>
            <a:endParaRPr lang="en-US" sz="1350" b="1" i="0" u="none" strike="noStrike" cap="none" dirty="0">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350"/>
              <a:buFont typeface="Arial"/>
              <a:buNone/>
            </a:pPr>
            <a:r>
              <a:rPr lang="en-US" sz="1350" b="1" i="0" u="none" strike="noStrike" cap="none" dirty="0">
                <a:solidFill>
                  <a:srgbClr val="0F3570"/>
                </a:solidFill>
                <a:latin typeface="Overlock"/>
                <a:ea typeface="Overlock"/>
                <a:cs typeface="Overlock"/>
                <a:sym typeface="Overlock"/>
              </a:rPr>
              <a:t>Riwayat </a:t>
            </a:r>
            <a:r>
              <a:rPr lang="en-US" sz="1350" b="1" i="0" u="none" strike="noStrike" cap="none" dirty="0" err="1">
                <a:solidFill>
                  <a:srgbClr val="0F3570"/>
                </a:solidFill>
                <a:latin typeface="Overlock"/>
                <a:ea typeface="Overlock"/>
                <a:cs typeface="Overlock"/>
                <a:sym typeface="Overlock"/>
              </a:rPr>
              <a:t>Pekerjaan</a:t>
            </a:r>
            <a:endParaRPr lang="en-US" sz="1350" b="1" i="0" u="none" strike="noStrike" cap="none" dirty="0">
              <a:solidFill>
                <a:srgbClr val="0F3570"/>
              </a:solidFill>
              <a:latin typeface="Overlock"/>
              <a:ea typeface="Overlock"/>
              <a:cs typeface="Overlock"/>
              <a:sym typeface="Overlock"/>
            </a:endParaRPr>
          </a:p>
          <a:p>
            <a:pPr marL="457200" marR="0" lvl="0" indent="-314325" algn="l" rtl="0">
              <a:lnSpc>
                <a:spcPct val="100000"/>
              </a:lnSpc>
              <a:spcBef>
                <a:spcPts val="0"/>
              </a:spcBef>
              <a:spcAft>
                <a:spcPts val="0"/>
              </a:spcAft>
              <a:buClr>
                <a:srgbClr val="0F3570"/>
              </a:buClr>
              <a:buSzPts val="1350"/>
              <a:buFont typeface="Overlock"/>
              <a:buChar char="●"/>
            </a:pPr>
            <a:r>
              <a:rPr lang="en-US" sz="1350" b="1" i="0" u="none" strike="noStrike" cap="none" dirty="0" err="1">
                <a:solidFill>
                  <a:srgbClr val="0F3570"/>
                </a:solidFill>
                <a:latin typeface="Overlock"/>
                <a:ea typeface="Overlock"/>
                <a:cs typeface="Overlock"/>
                <a:sym typeface="Overlock"/>
              </a:rPr>
              <a:t>Dosen</a:t>
            </a:r>
            <a:r>
              <a:rPr lang="en-US" sz="1350" b="1" i="0" u="none" strike="noStrike" cap="none" dirty="0">
                <a:solidFill>
                  <a:srgbClr val="0F3570"/>
                </a:solidFill>
                <a:latin typeface="Overlock"/>
                <a:ea typeface="Overlock"/>
                <a:cs typeface="Overlock"/>
                <a:sym typeface="Overlock"/>
              </a:rPr>
              <a:t> </a:t>
            </a:r>
            <a:r>
              <a:rPr lang="en-US" sz="1350" b="1" i="0" u="none" strike="noStrike" cap="none" dirty="0" err="1">
                <a:solidFill>
                  <a:srgbClr val="0F3570"/>
                </a:solidFill>
                <a:latin typeface="Overlock"/>
                <a:ea typeface="Overlock"/>
                <a:cs typeface="Overlock"/>
                <a:sym typeface="Overlock"/>
              </a:rPr>
              <a:t>Pengajar</a:t>
            </a:r>
            <a:r>
              <a:rPr lang="en-US" sz="1350" b="1" i="0" u="none" strike="noStrike" cap="none" dirty="0">
                <a:solidFill>
                  <a:srgbClr val="0F3570"/>
                </a:solidFill>
                <a:latin typeface="Overlock"/>
                <a:ea typeface="Overlock"/>
                <a:cs typeface="Overlock"/>
                <a:sym typeface="Overlock"/>
              </a:rPr>
              <a:t> FIKTI Universitas </a:t>
            </a:r>
            <a:r>
              <a:rPr lang="en-US" sz="1350" b="1" i="0" u="none" strike="noStrike" cap="none" dirty="0" err="1">
                <a:solidFill>
                  <a:srgbClr val="0F3570"/>
                </a:solidFill>
                <a:latin typeface="Overlock"/>
                <a:ea typeface="Overlock"/>
                <a:cs typeface="Overlock"/>
                <a:sym typeface="Overlock"/>
              </a:rPr>
              <a:t>Gunadarma</a:t>
            </a:r>
            <a:endParaRPr lang="en-US" sz="1350" b="1" i="0" u="none" strike="noStrike" cap="none" dirty="0">
              <a:solidFill>
                <a:srgbClr val="0F3570"/>
              </a:solidFill>
              <a:latin typeface="Overlock"/>
              <a:ea typeface="Overlock"/>
              <a:cs typeface="Overlock"/>
              <a:sym typeface="Overlock"/>
            </a:endParaRPr>
          </a:p>
          <a:p>
            <a:pPr marL="457200" marR="0" lvl="0" indent="-314325" algn="l" rtl="0">
              <a:lnSpc>
                <a:spcPct val="100000"/>
              </a:lnSpc>
              <a:spcBef>
                <a:spcPts val="0"/>
              </a:spcBef>
              <a:spcAft>
                <a:spcPts val="0"/>
              </a:spcAft>
              <a:buClr>
                <a:srgbClr val="0F3570"/>
              </a:buClr>
              <a:buSzPts val="1350"/>
              <a:buFont typeface="Overlock"/>
              <a:buChar char="●"/>
            </a:pPr>
            <a:r>
              <a:rPr lang="en-US" sz="1350" b="1" dirty="0">
                <a:solidFill>
                  <a:srgbClr val="0F3570"/>
                </a:solidFill>
                <a:latin typeface="Overlock"/>
                <a:ea typeface="Overlock"/>
                <a:cs typeface="Overlock"/>
                <a:sym typeface="Overlock"/>
              </a:rPr>
              <a:t>Tenaga </a:t>
            </a:r>
            <a:r>
              <a:rPr lang="en-US" sz="1350" b="1" dirty="0" err="1">
                <a:solidFill>
                  <a:srgbClr val="0F3570"/>
                </a:solidFill>
                <a:latin typeface="Overlock"/>
                <a:ea typeface="Overlock"/>
                <a:cs typeface="Overlock"/>
                <a:sym typeface="Overlock"/>
              </a:rPr>
              <a:t>ahli</a:t>
            </a:r>
            <a:r>
              <a:rPr lang="en-US" sz="1350" b="1" dirty="0">
                <a:solidFill>
                  <a:srgbClr val="0F3570"/>
                </a:solidFill>
                <a:latin typeface="Overlock"/>
                <a:ea typeface="Overlock"/>
                <a:cs typeface="Overlock"/>
                <a:sym typeface="Overlock"/>
              </a:rPr>
              <a:t> </a:t>
            </a:r>
            <a:r>
              <a:rPr lang="en-US" sz="1350" b="1" dirty="0" err="1">
                <a:solidFill>
                  <a:srgbClr val="0F3570"/>
                </a:solidFill>
                <a:latin typeface="Overlock"/>
                <a:ea typeface="Overlock"/>
                <a:cs typeface="Overlock"/>
                <a:sym typeface="Overlock"/>
              </a:rPr>
              <a:t>pengembangan</a:t>
            </a:r>
            <a:r>
              <a:rPr lang="en-US" sz="1350" b="1" dirty="0">
                <a:solidFill>
                  <a:srgbClr val="0F3570"/>
                </a:solidFill>
                <a:latin typeface="Overlock"/>
                <a:ea typeface="Overlock"/>
                <a:cs typeface="Overlock"/>
                <a:sym typeface="Overlock"/>
              </a:rPr>
              <a:t> </a:t>
            </a:r>
            <a:r>
              <a:rPr lang="en-US" sz="1350" b="1" dirty="0" err="1">
                <a:solidFill>
                  <a:srgbClr val="0F3570"/>
                </a:solidFill>
                <a:latin typeface="Overlock"/>
                <a:ea typeface="Overlock"/>
                <a:cs typeface="Overlock"/>
                <a:sym typeface="Overlock"/>
              </a:rPr>
              <a:t>sistem</a:t>
            </a:r>
            <a:r>
              <a:rPr lang="en-US" sz="1350" b="1" dirty="0">
                <a:solidFill>
                  <a:srgbClr val="0F3570"/>
                </a:solidFill>
                <a:latin typeface="Overlock"/>
                <a:ea typeface="Overlock"/>
                <a:cs typeface="Overlock"/>
                <a:sym typeface="Overlock"/>
              </a:rPr>
              <a:t>/</a:t>
            </a:r>
            <a:r>
              <a:rPr lang="en-US" sz="1350" b="1" dirty="0" err="1">
                <a:solidFill>
                  <a:srgbClr val="0F3570"/>
                </a:solidFill>
                <a:latin typeface="Overlock"/>
                <a:ea typeface="Overlock"/>
                <a:cs typeface="Overlock"/>
                <a:sym typeface="Overlock"/>
              </a:rPr>
              <a:t>aplikasi</a:t>
            </a:r>
            <a:r>
              <a:rPr lang="en-US" sz="1350" b="1" dirty="0">
                <a:solidFill>
                  <a:srgbClr val="0F3570"/>
                </a:solidFill>
                <a:latin typeface="Overlock"/>
                <a:ea typeface="Overlock"/>
                <a:cs typeface="Overlock"/>
                <a:sym typeface="Overlock"/>
              </a:rPr>
              <a:t> di </a:t>
            </a:r>
            <a:r>
              <a:rPr lang="en-US" sz="1350" b="1" dirty="0" err="1">
                <a:solidFill>
                  <a:srgbClr val="0F3570"/>
                </a:solidFill>
                <a:latin typeface="Overlock"/>
                <a:ea typeface="Overlock"/>
                <a:cs typeface="Overlock"/>
                <a:sym typeface="Overlock"/>
              </a:rPr>
              <a:t>Kemenkes</a:t>
            </a:r>
            <a:endParaRPr lang="en-US" sz="1350" b="1" dirty="0">
              <a:solidFill>
                <a:srgbClr val="0F3570"/>
              </a:solidFill>
              <a:latin typeface="Overlock"/>
              <a:ea typeface="Overlock"/>
              <a:cs typeface="Overlock"/>
              <a:sym typeface="Overlock"/>
            </a:endParaRPr>
          </a:p>
          <a:p>
            <a:pPr marL="457200" indent="-314325">
              <a:buClr>
                <a:srgbClr val="0F3570"/>
              </a:buClr>
              <a:buSzPts val="1350"/>
              <a:buFont typeface="Overlock"/>
              <a:buChar char="●"/>
            </a:pPr>
            <a:r>
              <a:rPr lang="en-US" sz="1350" b="1" dirty="0">
                <a:solidFill>
                  <a:srgbClr val="0F3570"/>
                </a:solidFill>
                <a:latin typeface="Overlock"/>
                <a:ea typeface="Overlock"/>
                <a:cs typeface="Overlock"/>
                <a:sym typeface="Overlock"/>
              </a:rPr>
              <a:t>Tenaga </a:t>
            </a:r>
            <a:r>
              <a:rPr lang="en-US" sz="1350" b="1" dirty="0" err="1">
                <a:solidFill>
                  <a:srgbClr val="0F3570"/>
                </a:solidFill>
                <a:latin typeface="Overlock"/>
                <a:ea typeface="Overlock"/>
                <a:cs typeface="Overlock"/>
                <a:sym typeface="Overlock"/>
              </a:rPr>
              <a:t>ahli</a:t>
            </a:r>
            <a:r>
              <a:rPr lang="en-US" sz="1350" b="1" dirty="0">
                <a:solidFill>
                  <a:srgbClr val="0F3570"/>
                </a:solidFill>
                <a:latin typeface="Overlock"/>
                <a:ea typeface="Overlock"/>
                <a:cs typeface="Overlock"/>
                <a:sym typeface="Overlock"/>
              </a:rPr>
              <a:t> </a:t>
            </a:r>
            <a:r>
              <a:rPr lang="en-US" sz="1350" b="1" dirty="0" err="1">
                <a:solidFill>
                  <a:srgbClr val="0F3570"/>
                </a:solidFill>
                <a:latin typeface="Overlock"/>
                <a:ea typeface="Overlock"/>
                <a:cs typeface="Overlock"/>
                <a:sym typeface="Overlock"/>
              </a:rPr>
              <a:t>pengembangan</a:t>
            </a:r>
            <a:r>
              <a:rPr lang="en-US" sz="1350" b="1" dirty="0">
                <a:solidFill>
                  <a:srgbClr val="0F3570"/>
                </a:solidFill>
                <a:latin typeface="Overlock"/>
                <a:ea typeface="Overlock"/>
                <a:cs typeface="Overlock"/>
                <a:sym typeface="Overlock"/>
              </a:rPr>
              <a:t> </a:t>
            </a:r>
            <a:r>
              <a:rPr lang="en-US" sz="1350" b="1" dirty="0" err="1">
                <a:solidFill>
                  <a:srgbClr val="0F3570"/>
                </a:solidFill>
                <a:latin typeface="Overlock"/>
                <a:ea typeface="Overlock"/>
                <a:cs typeface="Overlock"/>
                <a:sym typeface="Overlock"/>
              </a:rPr>
              <a:t>sistem</a:t>
            </a:r>
            <a:r>
              <a:rPr lang="en-US" sz="1350" b="1" dirty="0">
                <a:solidFill>
                  <a:srgbClr val="0F3570"/>
                </a:solidFill>
                <a:latin typeface="Overlock"/>
                <a:ea typeface="Overlock"/>
                <a:cs typeface="Overlock"/>
                <a:sym typeface="Overlock"/>
              </a:rPr>
              <a:t>/</a:t>
            </a:r>
            <a:r>
              <a:rPr lang="en-US" sz="1350" b="1" dirty="0" err="1">
                <a:solidFill>
                  <a:srgbClr val="0F3570"/>
                </a:solidFill>
                <a:latin typeface="Overlock"/>
                <a:ea typeface="Overlock"/>
                <a:cs typeface="Overlock"/>
                <a:sym typeface="Overlock"/>
              </a:rPr>
              <a:t>aplikasi</a:t>
            </a:r>
            <a:r>
              <a:rPr lang="en-US" sz="1350" b="1" dirty="0">
                <a:solidFill>
                  <a:srgbClr val="0F3570"/>
                </a:solidFill>
                <a:latin typeface="Overlock"/>
                <a:ea typeface="Overlock"/>
                <a:cs typeface="Overlock"/>
                <a:sym typeface="Overlock"/>
              </a:rPr>
              <a:t> di BKN</a:t>
            </a:r>
            <a:endParaRPr lang="en-US" sz="1350" b="1" i="0" u="none" strike="noStrike" cap="none" dirty="0">
              <a:solidFill>
                <a:srgbClr val="0F3570"/>
              </a:solidFill>
              <a:latin typeface="Overlock"/>
              <a:ea typeface="Overlock"/>
              <a:cs typeface="Overlock"/>
              <a:sym typeface="Overlock"/>
            </a:endParaRPr>
          </a:p>
          <a:p>
            <a:pPr marL="457200" marR="0" lvl="0" indent="-314325" algn="l" rtl="0">
              <a:lnSpc>
                <a:spcPct val="100000"/>
              </a:lnSpc>
              <a:spcBef>
                <a:spcPts val="0"/>
              </a:spcBef>
              <a:spcAft>
                <a:spcPts val="0"/>
              </a:spcAft>
              <a:buClr>
                <a:srgbClr val="0F3570"/>
              </a:buClr>
              <a:buSzPts val="1350"/>
              <a:buFont typeface="Overlock"/>
              <a:buChar char="●"/>
            </a:pPr>
            <a:r>
              <a:rPr lang="en-US" sz="1350" b="1" i="0" u="none" strike="noStrike" cap="none" dirty="0" err="1">
                <a:solidFill>
                  <a:srgbClr val="0F3570"/>
                </a:solidFill>
                <a:latin typeface="Overlock"/>
                <a:ea typeface="Overlock"/>
                <a:cs typeface="Overlock"/>
                <a:sym typeface="Overlock"/>
              </a:rPr>
              <a:t>Instruktur</a:t>
            </a:r>
            <a:r>
              <a:rPr lang="en-US" sz="1350" b="1" i="0" u="none" strike="noStrike" cap="none" dirty="0">
                <a:solidFill>
                  <a:srgbClr val="0F3570"/>
                </a:solidFill>
                <a:latin typeface="Overlock"/>
                <a:ea typeface="Overlock"/>
                <a:cs typeface="Overlock"/>
                <a:sym typeface="Overlock"/>
              </a:rPr>
              <a:t> Program DTS  </a:t>
            </a:r>
            <a:r>
              <a:rPr lang="en-US" sz="1350" b="1" i="0" u="none" strike="noStrike" cap="none" dirty="0" err="1">
                <a:solidFill>
                  <a:srgbClr val="0F3570"/>
                </a:solidFill>
                <a:latin typeface="Overlock"/>
                <a:ea typeface="Overlock"/>
                <a:cs typeface="Overlock"/>
                <a:sym typeface="Overlock"/>
              </a:rPr>
              <a:t>tema</a:t>
            </a:r>
            <a:r>
              <a:rPr lang="en-US" sz="1350" b="1" i="0" u="none" strike="noStrike" cap="none" dirty="0">
                <a:solidFill>
                  <a:srgbClr val="0F3570"/>
                </a:solidFill>
                <a:latin typeface="Overlock"/>
                <a:ea typeface="Overlock"/>
                <a:cs typeface="Overlock"/>
                <a:sym typeface="Overlock"/>
              </a:rPr>
              <a:t> Machine Learning &amp; Cloud Computing</a:t>
            </a:r>
          </a:p>
        </p:txBody>
      </p:sp>
      <p:sp>
        <p:nvSpPr>
          <p:cNvPr id="31" name="Google Shape;113;p2">
            <a:extLst>
              <a:ext uri="{FF2B5EF4-FFF2-40B4-BE49-F238E27FC236}">
                <a16:creationId xmlns:a16="http://schemas.microsoft.com/office/drawing/2014/main" id="{40DF26A1-9AB3-4A80-9178-4113E9882C23}"/>
              </a:ext>
            </a:extLst>
          </p:cNvPr>
          <p:cNvSpPr txBox="1"/>
          <p:nvPr/>
        </p:nvSpPr>
        <p:spPr>
          <a:xfrm>
            <a:off x="184116" y="3288198"/>
            <a:ext cx="5771535" cy="80788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dirty="0">
                <a:solidFill>
                  <a:srgbClr val="0F3570"/>
                </a:solidFill>
                <a:latin typeface="Overlock"/>
                <a:ea typeface="Overlock"/>
                <a:cs typeface="Overlock"/>
                <a:sym typeface="Overlock"/>
              </a:rPr>
              <a:t>Contact </a:t>
            </a:r>
            <a:r>
              <a:rPr lang="en-US" sz="1350" b="1" i="0" u="none" strike="noStrike" cap="none" dirty="0" err="1">
                <a:solidFill>
                  <a:srgbClr val="0F3570"/>
                </a:solidFill>
                <a:latin typeface="Overlock"/>
                <a:ea typeface="Overlock"/>
                <a:cs typeface="Overlock"/>
                <a:sym typeface="Overlock"/>
              </a:rPr>
              <a:t>Pengajar</a:t>
            </a:r>
            <a:endParaRPr lang="en-US" sz="1350" b="1" i="0" u="none" strike="noStrike" cap="none" dirty="0">
              <a:solidFill>
                <a:srgbClr val="0F3570"/>
              </a:solidFill>
              <a:latin typeface="Overlock"/>
              <a:ea typeface="Overlock"/>
              <a:cs typeface="Overlock"/>
              <a:sym typeface="Overlock"/>
            </a:endParaRPr>
          </a:p>
          <a:p>
            <a:pPr marL="0" marR="0" lvl="0" indent="0" algn="l" rtl="0">
              <a:lnSpc>
                <a:spcPct val="100000"/>
              </a:lnSpc>
              <a:spcBef>
                <a:spcPts val="0"/>
              </a:spcBef>
              <a:spcAft>
                <a:spcPts val="0"/>
              </a:spcAft>
              <a:buClr>
                <a:srgbClr val="000000"/>
              </a:buClr>
              <a:buSzPts val="1350"/>
              <a:buFont typeface="Arial"/>
              <a:buNone/>
            </a:pPr>
            <a:r>
              <a:rPr lang="en-US" sz="1350" b="1" i="0" u="none" strike="noStrike" cap="none" dirty="0" err="1">
                <a:solidFill>
                  <a:srgbClr val="0F3570"/>
                </a:solidFill>
                <a:latin typeface="Overlock"/>
                <a:ea typeface="Overlock"/>
                <a:cs typeface="Overlock"/>
                <a:sym typeface="Overlock"/>
              </a:rPr>
              <a:t>Ponsel</a:t>
            </a:r>
            <a:r>
              <a:rPr lang="en-US" sz="1350" b="1" i="0" u="none" strike="noStrike" cap="none" dirty="0">
                <a:solidFill>
                  <a:srgbClr val="0F3570"/>
                </a:solidFill>
                <a:latin typeface="Overlock"/>
                <a:ea typeface="Overlock"/>
                <a:cs typeface="Overlock"/>
                <a:sym typeface="Overlock"/>
              </a:rPr>
              <a:t> : 085697965697</a:t>
            </a:r>
          </a:p>
          <a:p>
            <a:pPr marL="0" marR="0" lvl="0" indent="0" algn="l" rtl="0">
              <a:lnSpc>
                <a:spcPct val="100000"/>
              </a:lnSpc>
              <a:spcBef>
                <a:spcPts val="0"/>
              </a:spcBef>
              <a:spcAft>
                <a:spcPts val="0"/>
              </a:spcAft>
              <a:buClr>
                <a:srgbClr val="000000"/>
              </a:buClr>
              <a:buSzPts val="1350"/>
              <a:buFont typeface="Arial"/>
              <a:buNone/>
            </a:pPr>
            <a:r>
              <a:rPr lang="en-US" sz="1350" b="1" i="0" u="none" strike="noStrike" cap="none" dirty="0">
                <a:solidFill>
                  <a:srgbClr val="0F3570"/>
                </a:solidFill>
                <a:latin typeface="Overlock"/>
                <a:ea typeface="Overlock"/>
                <a:cs typeface="Overlock"/>
                <a:sym typeface="Overlock"/>
              </a:rPr>
              <a:t>Email   : tresna</a:t>
            </a:r>
            <a:r>
              <a:rPr lang="en-US" sz="1350" b="1" dirty="0">
                <a:solidFill>
                  <a:srgbClr val="0F3570"/>
                </a:solidFill>
                <a:latin typeface="Overlock"/>
                <a:ea typeface="Overlock"/>
                <a:cs typeface="Overlock"/>
                <a:sym typeface="Overlock"/>
              </a:rPr>
              <a:t>@staff.gunadarma.ac.id</a:t>
            </a:r>
            <a:endParaRPr lang="en-US" sz="1350" b="1" i="0" u="none" strike="noStrike" cap="none" dirty="0">
              <a:solidFill>
                <a:srgbClr val="0F3570"/>
              </a:solidFill>
              <a:latin typeface="Overlock"/>
              <a:ea typeface="Overlock"/>
              <a:cs typeface="Overlock"/>
              <a:sym typeface="Overlock"/>
            </a:endParaRPr>
          </a:p>
        </p:txBody>
      </p:sp>
      <p:pic>
        <p:nvPicPr>
          <p:cNvPr id="32" name="Picture 31" descr="A picture containing person, clothing, scarf, posing&#10;&#10;Description automatically generated">
            <a:extLst>
              <a:ext uri="{FF2B5EF4-FFF2-40B4-BE49-F238E27FC236}">
                <a16:creationId xmlns:a16="http://schemas.microsoft.com/office/drawing/2014/main" id="{F5FF219E-0D73-4788-AA3C-6702B2B3A9F1}"/>
              </a:ext>
            </a:extLst>
          </p:cNvPr>
          <p:cNvPicPr>
            <a:picLocks noChangeAspect="1"/>
          </p:cNvPicPr>
          <p:nvPr/>
        </p:nvPicPr>
        <p:blipFill>
          <a:blip r:embed="rId3"/>
          <a:stretch>
            <a:fillRect/>
          </a:stretch>
        </p:blipFill>
        <p:spPr>
          <a:xfrm>
            <a:off x="412982" y="1031052"/>
            <a:ext cx="1415817" cy="18723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1D76-3223-4569-940F-2694DDD9B620}"/>
              </a:ext>
            </a:extLst>
          </p:cNvPr>
          <p:cNvSpPr>
            <a:spLocks noGrp="1"/>
          </p:cNvSpPr>
          <p:nvPr>
            <p:ph type="title"/>
          </p:nvPr>
        </p:nvSpPr>
        <p:spPr/>
        <p:txBody>
          <a:bodyPr>
            <a:normAutofit fontScale="90000"/>
          </a:bodyPr>
          <a:lstStyle/>
          <a:p>
            <a:r>
              <a:rPr lang="en-US" dirty="0" err="1"/>
              <a:t>Sumber</a:t>
            </a:r>
            <a:r>
              <a:rPr lang="en-US" dirty="0"/>
              <a:t> data daring</a:t>
            </a:r>
          </a:p>
        </p:txBody>
      </p:sp>
      <p:sp>
        <p:nvSpPr>
          <p:cNvPr id="3" name="Text Placeholder 2">
            <a:extLst>
              <a:ext uri="{FF2B5EF4-FFF2-40B4-BE49-F238E27FC236}">
                <a16:creationId xmlns:a16="http://schemas.microsoft.com/office/drawing/2014/main" id="{C468176D-3B4B-4A9E-97C7-CA53D1D04900}"/>
              </a:ext>
            </a:extLst>
          </p:cNvPr>
          <p:cNvSpPr>
            <a:spLocks noGrp="1"/>
          </p:cNvSpPr>
          <p:nvPr>
            <p:ph type="body" idx="1"/>
          </p:nvPr>
        </p:nvSpPr>
        <p:spPr/>
        <p:txBody>
          <a:bodyPr/>
          <a:lstStyle/>
          <a:p>
            <a:r>
              <a:rPr lang="en-US" dirty="0"/>
              <a:t>Cari via Google Dataset Search: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https://datasetsearch.research.google.com</a:t>
            </a:r>
            <a:endParaRPr lang="en-US" dirty="0"/>
          </a:p>
        </p:txBody>
      </p:sp>
      <p:pic>
        <p:nvPicPr>
          <p:cNvPr id="5" name="Picture 4">
            <a:extLst>
              <a:ext uri="{FF2B5EF4-FFF2-40B4-BE49-F238E27FC236}">
                <a16:creationId xmlns:a16="http://schemas.microsoft.com/office/drawing/2014/main" id="{112FC79B-38C8-4589-AC2A-DA392E649136}"/>
              </a:ext>
            </a:extLst>
          </p:cNvPr>
          <p:cNvPicPr>
            <a:picLocks noChangeAspect="1"/>
          </p:cNvPicPr>
          <p:nvPr/>
        </p:nvPicPr>
        <p:blipFill>
          <a:blip r:embed="rId3"/>
          <a:stretch>
            <a:fillRect/>
          </a:stretch>
        </p:blipFill>
        <p:spPr>
          <a:xfrm>
            <a:off x="2008260" y="1935002"/>
            <a:ext cx="5127480" cy="2633873"/>
          </a:xfrm>
          <a:prstGeom prst="rect">
            <a:avLst/>
          </a:prstGeom>
        </p:spPr>
      </p:pic>
    </p:spTree>
    <p:extLst>
      <p:ext uri="{BB962C8B-B14F-4D97-AF65-F5344CB8AC3E}">
        <p14:creationId xmlns:p14="http://schemas.microsoft.com/office/powerpoint/2010/main" val="1317640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856B35-95F0-47D6-BCC0-2504D2E4CA3A}"/>
              </a:ext>
            </a:extLst>
          </p:cNvPr>
          <p:cNvSpPr>
            <a:spLocks noGrp="1"/>
          </p:cNvSpPr>
          <p:nvPr>
            <p:ph type="title"/>
          </p:nvPr>
        </p:nvSpPr>
        <p:spPr/>
        <p:txBody>
          <a:bodyPr>
            <a:normAutofit/>
          </a:bodyPr>
          <a:lstStyle/>
          <a:p>
            <a:r>
              <a:rPr lang="en-US" dirty="0" err="1"/>
              <a:t>Susunan</a:t>
            </a:r>
            <a:r>
              <a:rPr lang="en-US" dirty="0"/>
              <a:t> data</a:t>
            </a:r>
          </a:p>
        </p:txBody>
      </p:sp>
      <p:sp>
        <p:nvSpPr>
          <p:cNvPr id="7" name="Text Placeholder 6">
            <a:extLst>
              <a:ext uri="{FF2B5EF4-FFF2-40B4-BE49-F238E27FC236}">
                <a16:creationId xmlns:a16="http://schemas.microsoft.com/office/drawing/2014/main" id="{59F7DB91-F44A-43C8-B74D-F7159E4119AE}"/>
              </a:ext>
            </a:extLst>
          </p:cNvPr>
          <p:cNvSpPr>
            <a:spLocks noGrp="1"/>
          </p:cNvSpPr>
          <p:nvPr>
            <p:ph type="body" idx="1"/>
          </p:nvPr>
        </p:nvSpPr>
        <p:spPr>
          <a:xfrm>
            <a:off x="311699" y="1389599"/>
            <a:ext cx="3425414" cy="3198301"/>
          </a:xfrm>
        </p:spPr>
        <p:txBody>
          <a:bodyPr>
            <a:normAutofit lnSpcReduction="10000"/>
          </a:bodyPr>
          <a:lstStyle/>
          <a:p>
            <a:pPr marL="152400" indent="0">
              <a:buNone/>
            </a:pPr>
            <a:r>
              <a:rPr lang="en-US" sz="1400" b="1" dirty="0" err="1"/>
              <a:t>Butir</a:t>
            </a:r>
            <a:r>
              <a:rPr lang="en-US" sz="1400" b="1" dirty="0"/>
              <a:t> data</a:t>
            </a:r>
            <a:r>
              <a:rPr lang="en-US" sz="1400" dirty="0"/>
              <a:t> (</a:t>
            </a:r>
            <a:r>
              <a:rPr lang="en-US" sz="1400" i="1" dirty="0"/>
              <a:t>datum</a:t>
            </a:r>
            <a:r>
              <a:rPr lang="en-US" sz="1400" dirty="0"/>
              <a:t>): </a:t>
            </a:r>
            <a:r>
              <a:rPr lang="en-US" sz="1400" dirty="0" err="1"/>
              <a:t>satuan</a:t>
            </a:r>
            <a:r>
              <a:rPr lang="en-US" sz="1400" dirty="0"/>
              <a:t> </a:t>
            </a:r>
            <a:r>
              <a:rPr lang="en-US" sz="1400" dirty="0" err="1"/>
              <a:t>terkecil</a:t>
            </a:r>
            <a:r>
              <a:rPr lang="en-US" sz="1400" dirty="0"/>
              <a:t> data; </a:t>
            </a:r>
            <a:r>
              <a:rPr lang="en-US" sz="1400" dirty="0" err="1"/>
              <a:t>satu</a:t>
            </a:r>
            <a:r>
              <a:rPr lang="en-US" sz="1400" dirty="0"/>
              <a:t> </a:t>
            </a:r>
            <a:r>
              <a:rPr lang="en-US" sz="1400" dirty="0" err="1"/>
              <a:t>nilai</a:t>
            </a:r>
            <a:r>
              <a:rPr lang="en-US" sz="1400" dirty="0"/>
              <a:t> </a:t>
            </a:r>
            <a:r>
              <a:rPr lang="en-US" sz="1400" dirty="0" err="1"/>
              <a:t>untuk</a:t>
            </a:r>
            <a:r>
              <a:rPr lang="en-US" sz="1400" dirty="0"/>
              <a:t> </a:t>
            </a:r>
            <a:r>
              <a:rPr lang="en-US" sz="1400" dirty="0" err="1"/>
              <a:t>satu</a:t>
            </a:r>
            <a:r>
              <a:rPr lang="en-US" sz="1400" dirty="0"/>
              <a:t> variable </a:t>
            </a:r>
            <a:r>
              <a:rPr lang="en-US" sz="1400" dirty="0" err="1"/>
              <a:t>tertentu</a:t>
            </a:r>
            <a:endParaRPr lang="en-US" sz="1400" dirty="0"/>
          </a:p>
          <a:p>
            <a:pPr marL="152400" indent="0">
              <a:buNone/>
            </a:pPr>
            <a:endParaRPr lang="en-US" sz="1400" dirty="0"/>
          </a:p>
          <a:p>
            <a:pPr marL="152400" indent="0">
              <a:buNone/>
            </a:pPr>
            <a:r>
              <a:rPr lang="en-US" sz="1400" b="1" dirty="0"/>
              <a:t>Data</a:t>
            </a:r>
            <a:r>
              <a:rPr lang="en-US" sz="1400" dirty="0"/>
              <a:t>: </a:t>
            </a:r>
            <a:r>
              <a:rPr lang="en-US" sz="1400" dirty="0" err="1"/>
              <a:t>kumpulan</a:t>
            </a:r>
            <a:r>
              <a:rPr lang="en-US" sz="1400" dirty="0"/>
              <a:t> </a:t>
            </a:r>
            <a:r>
              <a:rPr lang="en-US" sz="1400" dirty="0" err="1"/>
              <a:t>butir</a:t>
            </a:r>
            <a:r>
              <a:rPr lang="en-US" sz="1400" dirty="0"/>
              <a:t> data yang </a:t>
            </a:r>
            <a:r>
              <a:rPr lang="en-US" sz="1400" dirty="0" err="1"/>
              <a:t>membawa</a:t>
            </a:r>
            <a:r>
              <a:rPr lang="en-US" sz="1400" dirty="0"/>
              <a:t> </a:t>
            </a:r>
            <a:r>
              <a:rPr lang="en-US" sz="1400" dirty="0" err="1"/>
              <a:t>satu</a:t>
            </a:r>
            <a:r>
              <a:rPr lang="en-US" sz="1400" dirty="0"/>
              <a:t> </a:t>
            </a:r>
            <a:r>
              <a:rPr lang="en-US" sz="1400" dirty="0" err="1"/>
              <a:t>kesatuan</a:t>
            </a:r>
            <a:r>
              <a:rPr lang="en-US" sz="1400" dirty="0"/>
              <a:t> </a:t>
            </a:r>
            <a:r>
              <a:rPr lang="en-US" sz="1400" dirty="0" err="1"/>
              <a:t>makna</a:t>
            </a:r>
            <a:r>
              <a:rPr lang="en-US" sz="1400" dirty="0"/>
              <a:t> (</a:t>
            </a:r>
            <a:r>
              <a:rPr lang="en-US" sz="1400" dirty="0" err="1"/>
              <a:t>mendeskripsikan</a:t>
            </a:r>
            <a:r>
              <a:rPr lang="en-US" sz="1400" dirty="0"/>
              <a:t> </a:t>
            </a:r>
            <a:r>
              <a:rPr lang="en-US" sz="1400" dirty="0" err="1"/>
              <a:t>satu</a:t>
            </a:r>
            <a:r>
              <a:rPr lang="en-US" sz="1400" dirty="0"/>
              <a:t> </a:t>
            </a:r>
            <a:r>
              <a:rPr lang="en-US" sz="1400" dirty="0" err="1"/>
              <a:t>objek</a:t>
            </a:r>
            <a:r>
              <a:rPr lang="en-US" sz="1400" dirty="0"/>
              <a:t>) </a:t>
            </a:r>
            <a:r>
              <a:rPr lang="en-US" sz="1400" dirty="0" err="1"/>
              <a:t>tertentu</a:t>
            </a:r>
            <a:r>
              <a:rPr lang="en-US" sz="1400" dirty="0"/>
              <a:t>.</a:t>
            </a:r>
          </a:p>
          <a:p>
            <a:pPr marL="152400" indent="0">
              <a:buNone/>
            </a:pPr>
            <a:endParaRPr lang="en-US" sz="1400" dirty="0"/>
          </a:p>
          <a:p>
            <a:pPr marL="152400" indent="0">
              <a:buNone/>
            </a:pPr>
            <a:r>
              <a:rPr lang="en-US" sz="1400" b="1" dirty="0" err="1"/>
              <a:t>Himpunan</a:t>
            </a:r>
            <a:r>
              <a:rPr lang="en-US" sz="1400" b="1" dirty="0"/>
              <a:t> data</a:t>
            </a:r>
            <a:r>
              <a:rPr lang="en-US" sz="1400" dirty="0"/>
              <a:t> (</a:t>
            </a:r>
            <a:r>
              <a:rPr lang="en-US" sz="1400" i="1" dirty="0"/>
              <a:t>dataset</a:t>
            </a:r>
            <a:r>
              <a:rPr lang="en-US" sz="1400" dirty="0"/>
              <a:t>): </a:t>
            </a:r>
            <a:r>
              <a:rPr lang="en-US" sz="1400" dirty="0" err="1"/>
              <a:t>kumpulan</a:t>
            </a:r>
            <a:r>
              <a:rPr lang="en-US" sz="1400" dirty="0"/>
              <a:t> data.</a:t>
            </a:r>
          </a:p>
          <a:p>
            <a:pPr marL="152400" indent="0">
              <a:buNone/>
            </a:pPr>
            <a:endParaRPr lang="en-US" sz="1400" b="1" dirty="0"/>
          </a:p>
          <a:p>
            <a:pPr marL="152400" indent="0">
              <a:buNone/>
            </a:pPr>
            <a:r>
              <a:rPr lang="en-US" sz="1400" b="1" dirty="0"/>
              <a:t>Metadata</a:t>
            </a:r>
            <a:r>
              <a:rPr lang="en-US" sz="1400" dirty="0"/>
              <a:t>: data yang </a:t>
            </a:r>
            <a:r>
              <a:rPr lang="en-US" sz="1400" dirty="0" err="1"/>
              <a:t>menjelaskan</a:t>
            </a:r>
            <a:r>
              <a:rPr lang="en-US" sz="1400" dirty="0"/>
              <a:t> data yang lain.</a:t>
            </a:r>
            <a:endParaRPr lang="en-US" sz="1400" b="1" dirty="0"/>
          </a:p>
        </p:txBody>
      </p:sp>
      <p:pic>
        <p:nvPicPr>
          <p:cNvPr id="3" name="Picture 2">
            <a:extLst>
              <a:ext uri="{FF2B5EF4-FFF2-40B4-BE49-F238E27FC236}">
                <a16:creationId xmlns:a16="http://schemas.microsoft.com/office/drawing/2014/main" id="{41904226-8D78-4472-AC12-97BB8172EBBA}"/>
              </a:ext>
            </a:extLst>
          </p:cNvPr>
          <p:cNvPicPr>
            <a:picLocks noChangeAspect="1"/>
          </p:cNvPicPr>
          <p:nvPr/>
        </p:nvPicPr>
        <p:blipFill>
          <a:blip r:embed="rId2"/>
          <a:stretch>
            <a:fillRect/>
          </a:stretch>
        </p:blipFill>
        <p:spPr>
          <a:xfrm>
            <a:off x="4395748" y="1320104"/>
            <a:ext cx="4032636" cy="1251646"/>
          </a:xfrm>
          <a:prstGeom prst="rect">
            <a:avLst/>
          </a:prstGeom>
        </p:spPr>
      </p:pic>
      <p:sp>
        <p:nvSpPr>
          <p:cNvPr id="5" name="Rectangle 4">
            <a:extLst>
              <a:ext uri="{FF2B5EF4-FFF2-40B4-BE49-F238E27FC236}">
                <a16:creationId xmlns:a16="http://schemas.microsoft.com/office/drawing/2014/main" id="{58DB22EA-5583-409A-821D-E26687D944A7}"/>
              </a:ext>
            </a:extLst>
          </p:cNvPr>
          <p:cNvSpPr/>
          <p:nvPr/>
        </p:nvSpPr>
        <p:spPr>
          <a:xfrm>
            <a:off x="5271715" y="2178657"/>
            <a:ext cx="1264257" cy="18288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978B4F3-44F4-4FE5-A4C6-60802C0E9961}"/>
              </a:ext>
            </a:extLst>
          </p:cNvPr>
          <p:cNvSpPr/>
          <p:nvPr/>
        </p:nvSpPr>
        <p:spPr>
          <a:xfrm>
            <a:off x="4395748" y="1948070"/>
            <a:ext cx="4032636" cy="18288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2" name="Connector: Elbow 21">
            <a:extLst>
              <a:ext uri="{FF2B5EF4-FFF2-40B4-BE49-F238E27FC236}">
                <a16:creationId xmlns:a16="http://schemas.microsoft.com/office/drawing/2014/main" id="{2357F520-41B9-4029-A271-C0663FFB92EB}"/>
              </a:ext>
            </a:extLst>
          </p:cNvPr>
          <p:cNvCxnSpPr/>
          <p:nvPr/>
        </p:nvCxnSpPr>
        <p:spPr>
          <a:xfrm>
            <a:off x="3307743" y="1709530"/>
            <a:ext cx="2250219" cy="556592"/>
          </a:xfrm>
          <a:prstGeom prst="bentConnector3">
            <a:avLst>
              <a:gd name="adj1" fmla="val 20318"/>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27" name="Connector: Elbow 26">
            <a:extLst>
              <a:ext uri="{FF2B5EF4-FFF2-40B4-BE49-F238E27FC236}">
                <a16:creationId xmlns:a16="http://schemas.microsoft.com/office/drawing/2014/main" id="{A5791B5F-0EC5-472D-A6DF-363B22EF90A0}"/>
              </a:ext>
            </a:extLst>
          </p:cNvPr>
          <p:cNvCxnSpPr/>
          <p:nvPr/>
        </p:nvCxnSpPr>
        <p:spPr>
          <a:xfrm flipV="1">
            <a:off x="3181845" y="2035534"/>
            <a:ext cx="1088005" cy="620014"/>
          </a:xfrm>
          <a:prstGeom prst="bentConnector3">
            <a:avLst>
              <a:gd name="adj1" fmla="val 18575"/>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Left Brace 28">
            <a:extLst>
              <a:ext uri="{FF2B5EF4-FFF2-40B4-BE49-F238E27FC236}">
                <a16:creationId xmlns:a16="http://schemas.microsoft.com/office/drawing/2014/main" id="{9B8095E9-07CE-4E05-A0E2-BF11A32FC94E}"/>
              </a:ext>
            </a:extLst>
          </p:cNvPr>
          <p:cNvSpPr/>
          <p:nvPr/>
        </p:nvSpPr>
        <p:spPr>
          <a:xfrm>
            <a:off x="-477078" y="1781092"/>
            <a:ext cx="155448"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5FA4653E-D593-4C3D-8670-824A9221C722}"/>
              </a:ext>
            </a:extLst>
          </p:cNvPr>
          <p:cNvSpPr/>
          <p:nvPr/>
        </p:nvSpPr>
        <p:spPr>
          <a:xfrm>
            <a:off x="3991555" y="1057524"/>
            <a:ext cx="4731026" cy="1765190"/>
          </a:xfrm>
          <a:prstGeom prst="roundRect">
            <a:avLst/>
          </a:prstGeom>
          <a:noFill/>
          <a:ln w="28575"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33" name="Connector: Elbow 32">
            <a:extLst>
              <a:ext uri="{FF2B5EF4-FFF2-40B4-BE49-F238E27FC236}">
                <a16:creationId xmlns:a16="http://schemas.microsoft.com/office/drawing/2014/main" id="{BC2B9E27-AD4E-4D00-94D3-19ED9CF758E4}"/>
              </a:ext>
            </a:extLst>
          </p:cNvPr>
          <p:cNvCxnSpPr>
            <a:cxnSpLocks/>
            <a:endCxn id="31" idx="2"/>
          </p:cNvCxnSpPr>
          <p:nvPr/>
        </p:nvCxnSpPr>
        <p:spPr>
          <a:xfrm flipV="1">
            <a:off x="3119700" y="2822714"/>
            <a:ext cx="3237368" cy="795130"/>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E904F22D-9B67-4972-BFCD-DB4221301355}"/>
              </a:ext>
            </a:extLst>
          </p:cNvPr>
          <p:cNvSpPr txBox="1"/>
          <p:nvPr/>
        </p:nvSpPr>
        <p:spPr>
          <a:xfrm>
            <a:off x="4269850" y="3816626"/>
            <a:ext cx="4158534" cy="73866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"make": </a:t>
            </a:r>
          </a:p>
          <a:p>
            <a:pPr marL="285750" indent="-285750">
              <a:buFont typeface="Arial" panose="020B0604020202020204" pitchFamily="34" charset="0"/>
              <a:buChar char="•"/>
            </a:pPr>
            <a:r>
              <a:rPr lang="en-US" dirty="0" err="1"/>
              <a:t>tipe</a:t>
            </a:r>
            <a:r>
              <a:rPr lang="en-US" dirty="0"/>
              <a:t>: string, </a:t>
            </a:r>
          </a:p>
          <a:p>
            <a:pPr marL="285750" indent="-285750">
              <a:buFont typeface="Arial" panose="020B0604020202020204" pitchFamily="34" charset="0"/>
              <a:buChar char="•"/>
            </a:pPr>
            <a:r>
              <a:rPr lang="en-US" dirty="0" err="1"/>
              <a:t>deskripsi</a:t>
            </a:r>
            <a:r>
              <a:rPr lang="en-US" dirty="0"/>
              <a:t>: </a:t>
            </a:r>
            <a:r>
              <a:rPr lang="en-US" dirty="0" err="1"/>
              <a:t>nama</a:t>
            </a:r>
            <a:r>
              <a:rPr lang="en-US" dirty="0"/>
              <a:t> </a:t>
            </a:r>
            <a:r>
              <a:rPr lang="en-US" dirty="0" err="1"/>
              <a:t>pabrikan</a:t>
            </a:r>
            <a:r>
              <a:rPr lang="en-US" dirty="0"/>
              <a:t> </a:t>
            </a:r>
            <a:r>
              <a:rPr lang="en-US" dirty="0" err="1"/>
              <a:t>merek</a:t>
            </a:r>
            <a:r>
              <a:rPr lang="en-US" dirty="0"/>
              <a:t> </a:t>
            </a:r>
            <a:r>
              <a:rPr lang="en-US" dirty="0" err="1"/>
              <a:t>kendaraan</a:t>
            </a:r>
            <a:endParaRPr lang="en-US" dirty="0"/>
          </a:p>
        </p:txBody>
      </p:sp>
      <p:cxnSp>
        <p:nvCxnSpPr>
          <p:cNvPr id="40" name="Connector: Elbow 39">
            <a:extLst>
              <a:ext uri="{FF2B5EF4-FFF2-40B4-BE49-F238E27FC236}">
                <a16:creationId xmlns:a16="http://schemas.microsoft.com/office/drawing/2014/main" id="{8D9BA4D6-1492-419A-8C6D-1DCC2FA1B475}"/>
              </a:ext>
            </a:extLst>
          </p:cNvPr>
          <p:cNvCxnSpPr/>
          <p:nvPr/>
        </p:nvCxnSpPr>
        <p:spPr>
          <a:xfrm>
            <a:off x="2027583" y="4245997"/>
            <a:ext cx="2154803" cy="151074"/>
          </a:xfrm>
          <a:prstGeom prst="bentConnector3">
            <a:avLst>
              <a:gd name="adj1" fmla="val 554"/>
            </a:avLst>
          </a:prstGeom>
          <a:ln w="3810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178187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B9DC1-1779-4A62-92D4-69FD78200283}"/>
              </a:ext>
            </a:extLst>
          </p:cNvPr>
          <p:cNvSpPr>
            <a:spLocks noGrp="1"/>
          </p:cNvSpPr>
          <p:nvPr>
            <p:ph type="title"/>
          </p:nvPr>
        </p:nvSpPr>
        <p:spPr/>
        <p:txBody>
          <a:bodyPr>
            <a:normAutofit fontScale="90000"/>
          </a:bodyPr>
          <a:lstStyle/>
          <a:p>
            <a:r>
              <a:rPr lang="en-US" dirty="0" err="1"/>
              <a:t>Tipe</a:t>
            </a:r>
            <a:r>
              <a:rPr lang="en-US" dirty="0"/>
              <a:t> data </a:t>
            </a:r>
            <a:r>
              <a:rPr lang="en-US" dirty="0" err="1"/>
              <a:t>berdasarkan</a:t>
            </a:r>
            <a:r>
              <a:rPr lang="en-US" dirty="0"/>
              <a:t> </a:t>
            </a:r>
            <a:r>
              <a:rPr lang="en-US" dirty="0" err="1"/>
              <a:t>susunannya</a:t>
            </a:r>
            <a:endParaRPr lang="en-US" dirty="0"/>
          </a:p>
        </p:txBody>
      </p:sp>
      <p:graphicFrame>
        <p:nvGraphicFramePr>
          <p:cNvPr id="6" name="Table 6">
            <a:extLst>
              <a:ext uri="{FF2B5EF4-FFF2-40B4-BE49-F238E27FC236}">
                <a16:creationId xmlns:a16="http://schemas.microsoft.com/office/drawing/2014/main" id="{6D744864-9205-42B8-8D7F-73E998A59664}"/>
              </a:ext>
            </a:extLst>
          </p:cNvPr>
          <p:cNvGraphicFramePr>
            <a:graphicFrameLocks noGrp="1"/>
          </p:cNvGraphicFramePr>
          <p:nvPr>
            <p:extLst>
              <p:ext uri="{D42A27DB-BD31-4B8C-83A1-F6EECF244321}">
                <p14:modId xmlns:p14="http://schemas.microsoft.com/office/powerpoint/2010/main" val="4221501644"/>
              </p:ext>
            </p:extLst>
          </p:nvPr>
        </p:nvGraphicFramePr>
        <p:xfrm>
          <a:off x="311699" y="1138130"/>
          <a:ext cx="8450637" cy="2623458"/>
        </p:xfrm>
        <a:graphic>
          <a:graphicData uri="http://schemas.openxmlformats.org/drawingml/2006/table">
            <a:tbl>
              <a:tblPr firstRow="1" bandRow="1">
                <a:tableStyleId>{7DF18680-E054-41AD-8BC1-D1AEF772440D}</a:tableStyleId>
              </a:tblPr>
              <a:tblGrid>
                <a:gridCol w="880996">
                  <a:extLst>
                    <a:ext uri="{9D8B030D-6E8A-4147-A177-3AD203B41FA5}">
                      <a16:colId xmlns:a16="http://schemas.microsoft.com/office/drawing/2014/main" val="3108702626"/>
                    </a:ext>
                  </a:extLst>
                </a:gridCol>
                <a:gridCol w="3427012">
                  <a:extLst>
                    <a:ext uri="{9D8B030D-6E8A-4147-A177-3AD203B41FA5}">
                      <a16:colId xmlns:a16="http://schemas.microsoft.com/office/drawing/2014/main" val="3833937936"/>
                    </a:ext>
                  </a:extLst>
                </a:gridCol>
                <a:gridCol w="4142629">
                  <a:extLst>
                    <a:ext uri="{9D8B030D-6E8A-4147-A177-3AD203B41FA5}">
                      <a16:colId xmlns:a16="http://schemas.microsoft.com/office/drawing/2014/main" val="724024778"/>
                    </a:ext>
                  </a:extLst>
                </a:gridCol>
              </a:tblGrid>
              <a:tr h="383178">
                <a:tc>
                  <a:txBody>
                    <a:bodyPr/>
                    <a:lstStyle/>
                    <a:p>
                      <a:endParaRPr lang="en-US" sz="1500" dirty="0"/>
                    </a:p>
                  </a:txBody>
                  <a:tcPr/>
                </a:tc>
                <a:tc>
                  <a:txBody>
                    <a:bodyPr/>
                    <a:lstStyle/>
                    <a:p>
                      <a:r>
                        <a:rPr lang="en-US" sz="1500" dirty="0"/>
                        <a:t>Data </a:t>
                      </a:r>
                      <a:r>
                        <a:rPr lang="en-US" sz="1500" dirty="0" err="1"/>
                        <a:t>terstruktur</a:t>
                      </a:r>
                      <a:r>
                        <a:rPr lang="en-US" sz="1500" dirty="0"/>
                        <a:t> (structured data)</a:t>
                      </a:r>
                    </a:p>
                  </a:txBody>
                  <a:tcPr/>
                </a:tc>
                <a:tc>
                  <a:txBody>
                    <a:bodyPr/>
                    <a:lstStyle/>
                    <a:p>
                      <a:r>
                        <a:rPr lang="en-US" sz="1500" dirty="0"/>
                        <a:t>Data </a:t>
                      </a:r>
                      <a:r>
                        <a:rPr lang="en-US" sz="1500" dirty="0" err="1"/>
                        <a:t>takterstruktur</a:t>
                      </a:r>
                      <a:r>
                        <a:rPr lang="en-US" sz="1500" dirty="0"/>
                        <a:t> (unstructured data)</a:t>
                      </a:r>
                    </a:p>
                  </a:txBody>
                  <a:tcPr/>
                </a:tc>
                <a:extLst>
                  <a:ext uri="{0D108BD9-81ED-4DB2-BD59-A6C34878D82A}">
                    <a16:rowId xmlns:a16="http://schemas.microsoft.com/office/drawing/2014/main" val="1297401280"/>
                  </a:ext>
                </a:extLst>
              </a:tr>
              <a:tr h="1351207">
                <a:tc>
                  <a:txBody>
                    <a:bodyPr/>
                    <a:lstStyle/>
                    <a:p>
                      <a:r>
                        <a:rPr lang="en-US" sz="1500" dirty="0"/>
                        <a:t>Sifat</a:t>
                      </a:r>
                    </a:p>
                  </a:txBody>
                  <a:tcPr/>
                </a:tc>
                <a:tc>
                  <a:txBody>
                    <a:bodyPr/>
                    <a:lstStyle/>
                    <a:p>
                      <a:pPr marL="91440" indent="-91440">
                        <a:buFont typeface="Arial" panose="020B0604020202020204" pitchFamily="34" charset="0"/>
                        <a:buChar char="•"/>
                      </a:pPr>
                      <a:r>
                        <a:rPr lang="en-US" sz="1500" dirty="0"/>
                        <a:t>Model data </a:t>
                      </a:r>
                      <a:r>
                        <a:rPr lang="en-US" sz="1500" dirty="0" err="1"/>
                        <a:t>terdefinisikan</a:t>
                      </a:r>
                      <a:r>
                        <a:rPr lang="en-US" sz="1500" dirty="0"/>
                        <a:t> </a:t>
                      </a:r>
                      <a:r>
                        <a:rPr lang="en-US" sz="1500" dirty="0" err="1"/>
                        <a:t>sebelumnya</a:t>
                      </a:r>
                      <a:endParaRPr lang="en-US" sz="1500" dirty="0"/>
                    </a:p>
                    <a:p>
                      <a:pPr marL="91440" indent="-91440">
                        <a:buFont typeface="Arial" panose="020B0604020202020204" pitchFamily="34" charset="0"/>
                        <a:buChar char="•"/>
                      </a:pPr>
                      <a:r>
                        <a:rPr lang="en-US" sz="1500" dirty="0"/>
                        <a:t>Format </a:t>
                      </a:r>
                      <a:r>
                        <a:rPr lang="en-US" sz="1500" dirty="0" err="1"/>
                        <a:t>butir</a:t>
                      </a:r>
                      <a:r>
                        <a:rPr lang="en-US" sz="1500" dirty="0"/>
                        <a:t> data (</a:t>
                      </a:r>
                      <a:r>
                        <a:rPr lang="en-US" sz="1500" dirty="0" err="1"/>
                        <a:t>biasanya</a:t>
                      </a:r>
                      <a:r>
                        <a:rPr lang="en-US" sz="1500" dirty="0"/>
                        <a:t>) </a:t>
                      </a:r>
                      <a:r>
                        <a:rPr lang="en-US" sz="1500" dirty="0" err="1"/>
                        <a:t>teks</a:t>
                      </a:r>
                      <a:r>
                        <a:rPr lang="en-US" sz="1500" dirty="0"/>
                        <a:t>.</a:t>
                      </a:r>
                    </a:p>
                    <a:p>
                      <a:pPr marL="91440" indent="-91440">
                        <a:buFont typeface="Arial" panose="020B0604020202020204" pitchFamily="34" charset="0"/>
                        <a:buChar char="•"/>
                      </a:pPr>
                      <a:r>
                        <a:rPr lang="en-US" sz="1500" dirty="0" err="1"/>
                        <a:t>Antar</a:t>
                      </a:r>
                      <a:r>
                        <a:rPr lang="en-US" sz="1500" dirty="0"/>
                        <a:t> </a:t>
                      </a:r>
                      <a:r>
                        <a:rPr lang="en-US" sz="1500" dirty="0" err="1"/>
                        <a:t>butir</a:t>
                      </a:r>
                      <a:r>
                        <a:rPr lang="en-US" sz="1500" dirty="0"/>
                        <a:t> data </a:t>
                      </a:r>
                      <a:r>
                        <a:rPr lang="en-US" sz="1500" dirty="0" err="1"/>
                        <a:t>terbedakan</a:t>
                      </a:r>
                      <a:r>
                        <a:rPr lang="en-US" sz="1500" dirty="0"/>
                        <a:t> </a:t>
                      </a:r>
                      <a:r>
                        <a:rPr lang="en-US" sz="1500" dirty="0" err="1"/>
                        <a:t>dengan</a:t>
                      </a:r>
                      <a:r>
                        <a:rPr lang="en-US" sz="1500" dirty="0"/>
                        <a:t> </a:t>
                      </a:r>
                      <a:r>
                        <a:rPr lang="en-US" sz="1500" dirty="0" err="1"/>
                        <a:t>jelas</a:t>
                      </a:r>
                      <a:r>
                        <a:rPr lang="en-US" sz="1500" dirty="0"/>
                        <a:t>.</a:t>
                      </a:r>
                    </a:p>
                    <a:p>
                      <a:pPr marL="91440" indent="-91440">
                        <a:buFont typeface="Arial" panose="020B0604020202020204" pitchFamily="34" charset="0"/>
                        <a:buChar char="•"/>
                      </a:pPr>
                      <a:r>
                        <a:rPr lang="en-US" sz="1500" dirty="0" err="1"/>
                        <a:t>Ekstraksi</a:t>
                      </a:r>
                      <a:r>
                        <a:rPr lang="en-US" sz="1500" dirty="0"/>
                        <a:t>/</a:t>
                      </a:r>
                      <a:r>
                        <a:rPr lang="en-US" sz="1500" dirty="0" err="1"/>
                        <a:t>kueri</a:t>
                      </a:r>
                      <a:r>
                        <a:rPr lang="en-US" sz="1500" dirty="0"/>
                        <a:t> </a:t>
                      </a:r>
                      <a:r>
                        <a:rPr lang="en-US" sz="1500" dirty="0" err="1"/>
                        <a:t>langsung</a:t>
                      </a:r>
                      <a:r>
                        <a:rPr lang="en-US" sz="1500" dirty="0"/>
                        <a:t> </a:t>
                      </a:r>
                      <a:r>
                        <a:rPr lang="en-US" sz="1500" dirty="0" err="1"/>
                        <a:t>cukup</a:t>
                      </a:r>
                      <a:r>
                        <a:rPr lang="en-US" sz="1500" dirty="0"/>
                        <a:t> </a:t>
                      </a:r>
                      <a:r>
                        <a:rPr lang="en-US" sz="1500" dirty="0" err="1"/>
                        <a:t>mudah</a:t>
                      </a:r>
                      <a:r>
                        <a:rPr lang="en-US" sz="1500" dirty="0"/>
                        <a:t>.</a:t>
                      </a:r>
                    </a:p>
                  </a:txBody>
                  <a:tcPr/>
                </a:tc>
                <a:tc>
                  <a:txBody>
                    <a:bodyPr/>
                    <a:lstStyle/>
                    <a:p>
                      <a:pPr marL="91440" indent="-91440">
                        <a:buFont typeface="Arial" panose="020B0604020202020204" pitchFamily="34" charset="0"/>
                        <a:buChar char="•"/>
                      </a:pPr>
                      <a:r>
                        <a:rPr lang="en-US" sz="1500" dirty="0"/>
                        <a:t>Model data </a:t>
                      </a:r>
                      <a:r>
                        <a:rPr lang="en-US" sz="1500" dirty="0" err="1"/>
                        <a:t>tidak</a:t>
                      </a:r>
                      <a:r>
                        <a:rPr lang="en-US" sz="1500" dirty="0"/>
                        <a:t> </a:t>
                      </a:r>
                      <a:r>
                        <a:rPr lang="en-US" sz="1500" dirty="0" err="1"/>
                        <a:t>terdefinisikan</a:t>
                      </a:r>
                      <a:r>
                        <a:rPr lang="en-US" sz="1500" dirty="0"/>
                        <a:t> </a:t>
                      </a:r>
                      <a:r>
                        <a:rPr lang="en-US" sz="1500" dirty="0" err="1"/>
                        <a:t>sebelumnya</a:t>
                      </a:r>
                      <a:endParaRPr lang="en-US" sz="1500" dirty="0"/>
                    </a:p>
                    <a:p>
                      <a:pPr marL="91440" indent="-91440">
                        <a:buFont typeface="Arial" panose="020B0604020202020204" pitchFamily="34" charset="0"/>
                        <a:buChar char="•"/>
                      </a:pPr>
                      <a:r>
                        <a:rPr lang="en-US" sz="1500" dirty="0"/>
                        <a:t>Format </a:t>
                      </a:r>
                      <a:r>
                        <a:rPr lang="en-US" sz="1500" dirty="0" err="1"/>
                        <a:t>butir</a:t>
                      </a:r>
                      <a:r>
                        <a:rPr lang="en-US" sz="1500" dirty="0"/>
                        <a:t> data (</a:t>
                      </a:r>
                      <a:r>
                        <a:rPr lang="en-US" sz="1500" dirty="0" err="1"/>
                        <a:t>biasanya</a:t>
                      </a:r>
                      <a:r>
                        <a:rPr lang="en-US" sz="1500" dirty="0"/>
                        <a:t>) </a:t>
                      </a:r>
                      <a:r>
                        <a:rPr lang="en-US" sz="1500" dirty="0" err="1"/>
                        <a:t>teks</a:t>
                      </a:r>
                      <a:r>
                        <a:rPr lang="en-US" sz="1500" dirty="0"/>
                        <a:t>, </a:t>
                      </a:r>
                      <a:r>
                        <a:rPr lang="en-US" sz="1500" dirty="0" err="1"/>
                        <a:t>citra</a:t>
                      </a:r>
                      <a:r>
                        <a:rPr lang="en-US" sz="1500" dirty="0"/>
                        <a:t>, </a:t>
                      </a:r>
                      <a:r>
                        <a:rPr lang="en-US" sz="1500" dirty="0" err="1"/>
                        <a:t>suara</a:t>
                      </a:r>
                      <a:r>
                        <a:rPr lang="en-US" sz="1500" dirty="0"/>
                        <a:t>, video, dan format </a:t>
                      </a:r>
                      <a:r>
                        <a:rPr lang="en-US" sz="1500" dirty="0" err="1"/>
                        <a:t>lainnya</a:t>
                      </a:r>
                      <a:r>
                        <a:rPr lang="en-US" sz="1500" dirty="0"/>
                        <a:t>.</a:t>
                      </a:r>
                    </a:p>
                    <a:p>
                      <a:pPr marL="91440" indent="-91440">
                        <a:buFont typeface="Arial" panose="020B0604020202020204" pitchFamily="34" charset="0"/>
                        <a:buChar char="•"/>
                      </a:pPr>
                      <a:r>
                        <a:rPr lang="en-US" sz="1500" dirty="0" err="1"/>
                        <a:t>Antar</a:t>
                      </a:r>
                      <a:r>
                        <a:rPr lang="en-US" sz="1500" dirty="0"/>
                        <a:t> </a:t>
                      </a:r>
                      <a:r>
                        <a:rPr lang="en-US" sz="1500" dirty="0" err="1"/>
                        <a:t>butir</a:t>
                      </a:r>
                      <a:r>
                        <a:rPr lang="en-US" sz="1500" dirty="0"/>
                        <a:t> data </a:t>
                      </a:r>
                      <a:r>
                        <a:rPr lang="en-US" sz="1500" dirty="0" err="1"/>
                        <a:t>tidak</a:t>
                      </a:r>
                      <a:r>
                        <a:rPr lang="en-US" sz="1500" dirty="0"/>
                        <a:t> </a:t>
                      </a:r>
                      <a:r>
                        <a:rPr lang="en-US" sz="1500" dirty="0" err="1"/>
                        <a:t>cukup</a:t>
                      </a:r>
                      <a:r>
                        <a:rPr lang="en-US" sz="1500" dirty="0"/>
                        <a:t> </a:t>
                      </a:r>
                      <a:r>
                        <a:rPr lang="en-US" sz="1500" dirty="0" err="1"/>
                        <a:t>jelas</a:t>
                      </a:r>
                      <a:r>
                        <a:rPr lang="en-US" sz="1500" dirty="0"/>
                        <a:t> </a:t>
                      </a:r>
                      <a:r>
                        <a:rPr lang="en-US" sz="1500" dirty="0" err="1"/>
                        <a:t>terbedakan</a:t>
                      </a:r>
                      <a:r>
                        <a:rPr lang="en-US" sz="1500" dirty="0"/>
                        <a:t> </a:t>
                      </a:r>
                      <a:r>
                        <a:rPr lang="en-US" sz="1500" dirty="0" err="1"/>
                        <a:t>karena</a:t>
                      </a:r>
                      <a:r>
                        <a:rPr lang="en-US" sz="1500" dirty="0"/>
                        <a:t> </a:t>
                      </a:r>
                      <a:r>
                        <a:rPr lang="en-US" sz="1500" dirty="0" err="1"/>
                        <a:t>ketidakteraturan</a:t>
                      </a:r>
                      <a:r>
                        <a:rPr lang="en-US" sz="1500" dirty="0"/>
                        <a:t> dan </a:t>
                      </a:r>
                      <a:r>
                        <a:rPr lang="en-US" sz="1500" dirty="0" err="1"/>
                        <a:t>ambiguitas</a:t>
                      </a:r>
                      <a:r>
                        <a:rPr lang="en-US" sz="1500" dirty="0"/>
                        <a:t>.</a:t>
                      </a:r>
                    </a:p>
                    <a:p>
                      <a:pPr marL="91440" indent="-91440">
                        <a:buFont typeface="Arial" panose="020B0604020202020204" pitchFamily="34" charset="0"/>
                        <a:buChar char="•"/>
                      </a:pPr>
                      <a:r>
                        <a:rPr lang="en-US" sz="1500" dirty="0" err="1"/>
                        <a:t>Ekstraksi</a:t>
                      </a:r>
                      <a:r>
                        <a:rPr lang="en-US" sz="1500" dirty="0"/>
                        <a:t>/</a:t>
                      </a:r>
                      <a:r>
                        <a:rPr lang="en-US" sz="1500" dirty="0" err="1"/>
                        <a:t>kueri</a:t>
                      </a:r>
                      <a:r>
                        <a:rPr lang="en-US" sz="1500" dirty="0"/>
                        <a:t> </a:t>
                      </a:r>
                      <a:r>
                        <a:rPr lang="en-US" sz="1500" dirty="0" err="1"/>
                        <a:t>langsung</a:t>
                      </a:r>
                      <a:r>
                        <a:rPr lang="en-US" sz="1500" dirty="0"/>
                        <a:t> </a:t>
                      </a:r>
                      <a:r>
                        <a:rPr lang="en-US" sz="1500" dirty="0" err="1"/>
                        <a:t>cukup</a:t>
                      </a:r>
                      <a:r>
                        <a:rPr lang="en-US" sz="1500" dirty="0"/>
                        <a:t> </a:t>
                      </a:r>
                      <a:r>
                        <a:rPr lang="en-US" sz="1500" dirty="0" err="1"/>
                        <a:t>sulit</a:t>
                      </a:r>
                      <a:r>
                        <a:rPr lang="en-US" sz="1500" dirty="0"/>
                        <a:t>.</a:t>
                      </a:r>
                    </a:p>
                  </a:txBody>
                  <a:tcPr/>
                </a:tc>
                <a:extLst>
                  <a:ext uri="{0D108BD9-81ED-4DB2-BD59-A6C34878D82A}">
                    <a16:rowId xmlns:a16="http://schemas.microsoft.com/office/drawing/2014/main" val="1891154998"/>
                  </a:ext>
                </a:extLst>
              </a:tr>
              <a:tr h="461114">
                <a:tc>
                  <a:txBody>
                    <a:bodyPr/>
                    <a:lstStyle/>
                    <a:p>
                      <a:r>
                        <a:rPr lang="en-US" sz="1500" dirty="0" err="1"/>
                        <a:t>Contoh</a:t>
                      </a:r>
                      <a:endParaRPr lang="en-US" sz="1500" dirty="0"/>
                    </a:p>
                  </a:txBody>
                  <a:tcPr/>
                </a:tc>
                <a:tc>
                  <a:txBody>
                    <a:bodyPr/>
                    <a:lstStyle/>
                    <a:p>
                      <a:r>
                        <a:rPr lang="en-US" sz="1500" dirty="0"/>
                        <a:t>Data tabular, data </a:t>
                      </a:r>
                      <a:r>
                        <a:rPr lang="en-US" sz="1500" dirty="0" err="1"/>
                        <a:t>berorientasi</a:t>
                      </a:r>
                      <a:r>
                        <a:rPr lang="en-US" sz="1500" dirty="0"/>
                        <a:t> </a:t>
                      </a:r>
                      <a:r>
                        <a:rPr lang="en-US" sz="1500" dirty="0" err="1"/>
                        <a:t>objek</a:t>
                      </a:r>
                      <a:r>
                        <a:rPr lang="en-US" sz="1500" dirty="0"/>
                        <a:t>, </a:t>
                      </a:r>
                      <a:r>
                        <a:rPr lang="en-US" sz="1500" i="1" dirty="0"/>
                        <a:t>time series</a:t>
                      </a:r>
                      <a:endParaRPr lang="en-US" sz="1500" dirty="0"/>
                    </a:p>
                  </a:txBody>
                  <a:tcPr/>
                </a:tc>
                <a:tc>
                  <a:txBody>
                    <a:bodyPr/>
                    <a:lstStyle/>
                    <a:p>
                      <a:r>
                        <a:rPr lang="en-US" sz="1500" dirty="0"/>
                        <a:t>Data </a:t>
                      </a:r>
                      <a:r>
                        <a:rPr lang="en-US" sz="1500" dirty="0" err="1"/>
                        <a:t>teks</a:t>
                      </a:r>
                      <a:r>
                        <a:rPr lang="en-US" sz="1500" dirty="0"/>
                        <a:t> </a:t>
                      </a:r>
                      <a:r>
                        <a:rPr lang="en-US" sz="1500" dirty="0" err="1"/>
                        <a:t>dalam</a:t>
                      </a:r>
                      <a:r>
                        <a:rPr lang="en-US" sz="1500" dirty="0"/>
                        <a:t> </a:t>
                      </a:r>
                      <a:r>
                        <a:rPr lang="en-US" sz="1500" dirty="0" err="1"/>
                        <a:t>dokumen</a:t>
                      </a:r>
                      <a:r>
                        <a:rPr lang="en-US" sz="1500" dirty="0"/>
                        <a:t> </a:t>
                      </a:r>
                      <a:r>
                        <a:rPr lang="en-US" sz="1500" dirty="0" err="1"/>
                        <a:t>teks</a:t>
                      </a:r>
                      <a:r>
                        <a:rPr lang="en-US" sz="1500" dirty="0"/>
                        <a:t> </a:t>
                      </a:r>
                      <a:r>
                        <a:rPr lang="en-US" sz="1500" dirty="0" err="1"/>
                        <a:t>bebas</a:t>
                      </a:r>
                      <a:r>
                        <a:rPr lang="en-US" sz="1500" dirty="0"/>
                        <a:t>, data audio, data video.</a:t>
                      </a:r>
                    </a:p>
                  </a:txBody>
                  <a:tcPr/>
                </a:tc>
                <a:extLst>
                  <a:ext uri="{0D108BD9-81ED-4DB2-BD59-A6C34878D82A}">
                    <a16:rowId xmlns:a16="http://schemas.microsoft.com/office/drawing/2014/main" val="803514807"/>
                  </a:ext>
                </a:extLst>
              </a:tr>
            </a:tbl>
          </a:graphicData>
        </a:graphic>
      </p:graphicFrame>
      <p:sp>
        <p:nvSpPr>
          <p:cNvPr id="8" name="TextBox 7">
            <a:extLst>
              <a:ext uri="{FF2B5EF4-FFF2-40B4-BE49-F238E27FC236}">
                <a16:creationId xmlns:a16="http://schemas.microsoft.com/office/drawing/2014/main" id="{B80D96E9-7691-48D0-8054-4287D187588F}"/>
              </a:ext>
            </a:extLst>
          </p:cNvPr>
          <p:cNvSpPr txBox="1"/>
          <p:nvPr/>
        </p:nvSpPr>
        <p:spPr>
          <a:xfrm>
            <a:off x="469127" y="3881993"/>
            <a:ext cx="8205746" cy="954107"/>
          </a:xfrm>
          <a:prstGeom prst="rect">
            <a:avLst/>
          </a:prstGeom>
          <a:noFill/>
        </p:spPr>
        <p:txBody>
          <a:bodyPr wrap="square" rtlCol="0">
            <a:spAutoFit/>
          </a:bodyPr>
          <a:lstStyle/>
          <a:p>
            <a:r>
              <a:rPr lang="en-US" b="1" dirty="0"/>
              <a:t>Data semi-</a:t>
            </a:r>
            <a:r>
              <a:rPr lang="en-US" b="1" dirty="0" err="1"/>
              <a:t>terstruktur</a:t>
            </a:r>
            <a:r>
              <a:rPr lang="en-US" b="1" dirty="0"/>
              <a:t> (</a:t>
            </a:r>
            <a:r>
              <a:rPr lang="en-US" b="1" i="1" dirty="0"/>
              <a:t>semi-structured data</a:t>
            </a:r>
            <a:r>
              <a:rPr lang="en-US" b="1" dirty="0"/>
              <a:t>)</a:t>
            </a:r>
            <a:r>
              <a:rPr lang="en-US" dirty="0"/>
              <a:t>: Data </a:t>
            </a:r>
            <a:r>
              <a:rPr lang="en-US" dirty="0" err="1"/>
              <a:t>terstruktur</a:t>
            </a:r>
            <a:r>
              <a:rPr lang="en-US" dirty="0"/>
              <a:t> yang </a:t>
            </a:r>
            <a:r>
              <a:rPr lang="en-US" dirty="0" err="1"/>
              <a:t>tidak</a:t>
            </a:r>
            <a:r>
              <a:rPr lang="en-US" dirty="0"/>
              <a:t> </a:t>
            </a:r>
            <a:r>
              <a:rPr lang="en-US" dirty="0" err="1"/>
              <a:t>mengikuti</a:t>
            </a:r>
            <a:r>
              <a:rPr lang="en-US" dirty="0"/>
              <a:t> model </a:t>
            </a:r>
            <a:r>
              <a:rPr lang="en-US" dirty="0" err="1"/>
              <a:t>struktur</a:t>
            </a:r>
            <a:r>
              <a:rPr lang="en-US" dirty="0"/>
              <a:t> tabular yang </a:t>
            </a:r>
            <a:r>
              <a:rPr lang="en-US" dirty="0" err="1"/>
              <a:t>seperti</a:t>
            </a:r>
            <a:r>
              <a:rPr lang="en-US" dirty="0"/>
              <a:t> pada basis data </a:t>
            </a:r>
            <a:r>
              <a:rPr lang="en-US" dirty="0" err="1"/>
              <a:t>relasional</a:t>
            </a:r>
            <a:r>
              <a:rPr lang="en-US" dirty="0"/>
              <a:t>, </a:t>
            </a:r>
            <a:r>
              <a:rPr lang="en-US" dirty="0" err="1"/>
              <a:t>namun</a:t>
            </a:r>
            <a:r>
              <a:rPr lang="en-US" dirty="0"/>
              <a:t> </a:t>
            </a:r>
            <a:r>
              <a:rPr lang="en-US" dirty="0" err="1"/>
              <a:t>tetap</a:t>
            </a:r>
            <a:r>
              <a:rPr lang="en-US" dirty="0"/>
              <a:t> </a:t>
            </a:r>
            <a:r>
              <a:rPr lang="en-US" dirty="0" err="1"/>
              <a:t>mengandung</a:t>
            </a:r>
            <a:r>
              <a:rPr lang="en-US" dirty="0"/>
              <a:t> </a:t>
            </a:r>
            <a:r>
              <a:rPr lang="en-US" i="1" dirty="0"/>
              <a:t>tags</a:t>
            </a:r>
            <a:r>
              <a:rPr lang="en-US" dirty="0"/>
              <a:t> </a:t>
            </a:r>
            <a:r>
              <a:rPr lang="en-US" dirty="0" err="1"/>
              <a:t>atau</a:t>
            </a:r>
            <a:r>
              <a:rPr lang="en-US" dirty="0"/>
              <a:t> </a:t>
            </a:r>
            <a:r>
              <a:rPr lang="en-US" dirty="0" err="1"/>
              <a:t>penanda</a:t>
            </a:r>
            <a:r>
              <a:rPr lang="en-US" dirty="0"/>
              <a:t> </a:t>
            </a:r>
            <a:r>
              <a:rPr lang="en-US" dirty="0" err="1"/>
              <a:t>lainnya</a:t>
            </a:r>
            <a:r>
              <a:rPr lang="en-US" dirty="0"/>
              <a:t> yang </a:t>
            </a:r>
            <a:r>
              <a:rPr lang="en-US" dirty="0" err="1"/>
              <a:t>dapat</a:t>
            </a:r>
            <a:r>
              <a:rPr lang="en-US" dirty="0"/>
              <a:t> </a:t>
            </a:r>
            <a:r>
              <a:rPr lang="en-US" dirty="0" err="1"/>
              <a:t>memisahkan</a:t>
            </a:r>
            <a:r>
              <a:rPr lang="en-US" dirty="0"/>
              <a:t> </a:t>
            </a:r>
            <a:r>
              <a:rPr lang="en-US" dirty="0" err="1"/>
              <a:t>elemen-elemen</a:t>
            </a:r>
            <a:r>
              <a:rPr lang="en-US" dirty="0"/>
              <a:t> </a:t>
            </a:r>
            <a:r>
              <a:rPr lang="en-US" dirty="0" err="1"/>
              <a:t>semantik</a:t>
            </a:r>
            <a:r>
              <a:rPr lang="en-US" dirty="0"/>
              <a:t> pada data </a:t>
            </a:r>
            <a:r>
              <a:rPr lang="en-US" dirty="0" err="1"/>
              <a:t>serta</a:t>
            </a:r>
            <a:r>
              <a:rPr lang="en-US" dirty="0"/>
              <a:t> </a:t>
            </a:r>
            <a:r>
              <a:rPr lang="en-US" dirty="0" err="1"/>
              <a:t>mengatur</a:t>
            </a:r>
            <a:r>
              <a:rPr lang="en-US" dirty="0"/>
              <a:t> </a:t>
            </a:r>
            <a:r>
              <a:rPr lang="en-US" dirty="0" err="1"/>
              <a:t>hierarki</a:t>
            </a:r>
            <a:r>
              <a:rPr lang="en-US" dirty="0"/>
              <a:t> </a:t>
            </a:r>
            <a:r>
              <a:rPr lang="en-US" dirty="0" err="1"/>
              <a:t>antara</a:t>
            </a:r>
            <a:r>
              <a:rPr lang="en-US" dirty="0"/>
              <a:t> </a:t>
            </a:r>
            <a:r>
              <a:rPr lang="en-US" dirty="0" err="1"/>
              <a:t>butir-butir</a:t>
            </a:r>
            <a:r>
              <a:rPr lang="en-US" dirty="0"/>
              <a:t> </a:t>
            </a:r>
            <a:r>
              <a:rPr lang="en-US" dirty="0" err="1"/>
              <a:t>datanya</a:t>
            </a:r>
            <a:r>
              <a:rPr lang="en-US" dirty="0"/>
              <a:t>.</a:t>
            </a:r>
          </a:p>
        </p:txBody>
      </p:sp>
    </p:spTree>
    <p:extLst>
      <p:ext uri="{BB962C8B-B14F-4D97-AF65-F5344CB8AC3E}">
        <p14:creationId xmlns:p14="http://schemas.microsoft.com/office/powerpoint/2010/main" val="1729492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solidFill>
                  <a:srgbClr val="0F3570"/>
                </a:solidFill>
                <a:latin typeface="Overlock" panose="02000506030000020004" pitchFamily="2" charset="0"/>
              </a:rPr>
              <a:t>Structured vs Unstructured Data </a:t>
            </a:r>
            <a:r>
              <a:rPr lang="en-US" baseline="30000">
                <a:solidFill>
                  <a:srgbClr val="0F3570"/>
                </a:solidFill>
                <a:latin typeface="Overlock" panose="02000506030000020004" pitchFamily="2" charset="0"/>
              </a:rPr>
              <a:t>(modul 8/9) </a:t>
            </a:r>
          </a:p>
        </p:txBody>
      </p:sp>
      <p:pic>
        <p:nvPicPr>
          <p:cNvPr id="4" name="Content Placeholder 6"/>
          <p:cNvPicPr>
            <a:picLocks noChangeAspect="1"/>
          </p:cNvPicPr>
          <p:nvPr/>
        </p:nvPicPr>
        <p:blipFill>
          <a:blip r:embed="rId2"/>
          <a:stretch>
            <a:fillRect/>
          </a:stretch>
        </p:blipFill>
        <p:spPr>
          <a:xfrm>
            <a:off x="2111191" y="1315109"/>
            <a:ext cx="4921617" cy="3150590"/>
          </a:xfrm>
          <a:prstGeom prst="rect">
            <a:avLst/>
          </a:prstGeom>
          <a:noFill/>
          <a:ln>
            <a:noFill/>
          </a:ln>
        </p:spPr>
      </p:pic>
      <p:sp>
        <p:nvSpPr>
          <p:cNvPr id="5" name="Text Box 7"/>
          <p:cNvSpPr txBox="1"/>
          <p:nvPr/>
        </p:nvSpPr>
        <p:spPr>
          <a:xfrm>
            <a:off x="5563320" y="4560680"/>
            <a:ext cx="3268980" cy="275590"/>
          </a:xfrm>
          <a:prstGeom prst="rect">
            <a:avLst/>
          </a:prstGeom>
          <a:noFill/>
        </p:spPr>
        <p:txBody>
          <a:bodyPr wrap="square" rtlCol="0">
            <a:spAutoFit/>
          </a:bodyPr>
          <a:lstStyle/>
          <a:p>
            <a:r>
              <a:rPr lang="en-US" sz="600">
                <a:solidFill>
                  <a:schemeClr val="bg1">
                    <a:lumMod val="65000"/>
                  </a:schemeClr>
                </a:solidFill>
              </a:rPr>
              <a:t>sumber:</a:t>
            </a:r>
          </a:p>
          <a:p>
            <a:r>
              <a:rPr lang="en-US" sz="600">
                <a:solidFill>
                  <a:schemeClr val="bg1">
                    <a:lumMod val="65000"/>
                  </a:schemeClr>
                </a:solidFill>
              </a:rPr>
              <a:t>https://www.knowledgehut.com/blog/data-science/role-of-unstructured-data-in-data-science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951" y="445025"/>
            <a:ext cx="8520600" cy="572700"/>
          </a:xfrm>
        </p:spPr>
        <p:txBody>
          <a:bodyPr>
            <a:normAutofit fontScale="90000"/>
          </a:bodyPr>
          <a:lstStyle/>
          <a:p>
            <a:r>
              <a:rPr lang="en-US">
                <a:solidFill>
                  <a:srgbClr val="0F3570"/>
                </a:solidFill>
                <a:latin typeface="Overlock" panose="02000506030000020004" pitchFamily="2" charset="0"/>
              </a:rPr>
              <a:t>Contoh Unstructured Data</a:t>
            </a:r>
            <a:r>
              <a:rPr lang="en-US" baseline="30000">
                <a:solidFill>
                  <a:srgbClr val="0F3570"/>
                </a:solidFill>
                <a:latin typeface="Overlock" panose="02000506030000020004" pitchFamily="2" charset="0"/>
                <a:sym typeface="+mn-ea"/>
              </a:rPr>
              <a:t>(modul 8/9) </a:t>
            </a:r>
            <a:endParaRPr lang="en-US">
              <a:solidFill>
                <a:srgbClr val="0F3570"/>
              </a:solidFill>
              <a:latin typeface="Overlock" panose="02000506030000020004" pitchFamily="2" charset="0"/>
            </a:endParaRPr>
          </a:p>
        </p:txBody>
      </p:sp>
      <p:pic>
        <p:nvPicPr>
          <p:cNvPr id="4" name="Content Placeholder 4"/>
          <p:cNvPicPr>
            <a:picLocks noChangeAspect="1"/>
          </p:cNvPicPr>
          <p:nvPr/>
        </p:nvPicPr>
        <p:blipFill>
          <a:blip r:embed="rId2"/>
          <a:stretch>
            <a:fillRect/>
          </a:stretch>
        </p:blipFill>
        <p:spPr>
          <a:xfrm>
            <a:off x="322951" y="1516337"/>
            <a:ext cx="4507807" cy="548008"/>
          </a:xfrm>
          <a:prstGeom prst="rect">
            <a:avLst/>
          </a:prstGeom>
          <a:noFill/>
          <a:ln>
            <a:noFill/>
          </a:ln>
        </p:spPr>
      </p:pic>
      <p:sp>
        <p:nvSpPr>
          <p:cNvPr id="5" name="Text Box 5"/>
          <p:cNvSpPr txBox="1"/>
          <p:nvPr/>
        </p:nvSpPr>
        <p:spPr>
          <a:xfrm>
            <a:off x="311700" y="2122149"/>
            <a:ext cx="4507806" cy="306705"/>
          </a:xfrm>
          <a:prstGeom prst="rect">
            <a:avLst/>
          </a:prstGeom>
          <a:noFill/>
        </p:spPr>
        <p:txBody>
          <a:bodyPr wrap="square" rtlCol="0">
            <a:spAutoFit/>
          </a:bodyPr>
          <a:lstStyle/>
          <a:p>
            <a:r>
              <a:rPr lang="en-US" sz="1400">
                <a:solidFill>
                  <a:srgbClr val="0F3570"/>
                </a:solidFill>
                <a:latin typeface="Overlock" panose="02000506030000020004" pitchFamily="2" charset="0"/>
              </a:rPr>
              <a:t>email: semi-structured data; isi email: unstructured data</a:t>
            </a:r>
          </a:p>
        </p:txBody>
      </p:sp>
      <p:sp>
        <p:nvSpPr>
          <p:cNvPr id="6" name="Rectangles 6"/>
          <p:cNvSpPr/>
          <p:nvPr/>
        </p:nvSpPr>
        <p:spPr>
          <a:xfrm>
            <a:off x="334202" y="1069676"/>
            <a:ext cx="712054" cy="369332"/>
          </a:xfrm>
          <a:prstGeom prst="rect">
            <a:avLst/>
          </a:prstGeom>
          <a:noFill/>
          <a:ln>
            <a:noFill/>
          </a:ln>
        </p:spPr>
        <p:txBody>
          <a:bodyPr wrap="none" rtlCol="0" anchor="t">
            <a:spAutoFit/>
          </a:bodyPr>
          <a:lstStyle/>
          <a:p>
            <a:r>
              <a:rPr lang="en-US" altLang="zh-CN" sz="1800" b="1">
                <a:ln w="9525">
                  <a:solidFill>
                    <a:schemeClr val="bg1"/>
                  </a:solidFill>
                  <a:prstDash val="solid"/>
                </a:ln>
                <a:solidFill>
                  <a:srgbClr val="0F3570"/>
                </a:solidFill>
                <a:effectLst>
                  <a:outerShdw blurRad="12700" dist="38100" dir="2700000" algn="tl" rotWithShape="0">
                    <a:schemeClr val="accent5">
                      <a:lumMod val="60000"/>
                      <a:lumOff val="40000"/>
                    </a:schemeClr>
                  </a:outerShdw>
                </a:effectLst>
                <a:latin typeface="Overlock" panose="02000506030000020004" pitchFamily="2" charset="0"/>
              </a:rPr>
              <a:t>email</a:t>
            </a:r>
          </a:p>
        </p:txBody>
      </p:sp>
      <p:pic>
        <p:nvPicPr>
          <p:cNvPr id="7" name="Content Placeholder 7"/>
          <p:cNvPicPr>
            <a:picLocks noChangeAspect="1"/>
          </p:cNvPicPr>
          <p:nvPr/>
        </p:nvPicPr>
        <p:blipFill>
          <a:blip r:embed="rId3"/>
          <a:stretch>
            <a:fillRect/>
          </a:stretch>
        </p:blipFill>
        <p:spPr>
          <a:xfrm>
            <a:off x="5236453" y="3505654"/>
            <a:ext cx="3592023" cy="1036668"/>
          </a:xfrm>
          <a:prstGeom prst="rect">
            <a:avLst/>
          </a:prstGeom>
        </p:spPr>
      </p:pic>
      <p:sp>
        <p:nvSpPr>
          <p:cNvPr id="8" name="Rectangles 8"/>
          <p:cNvSpPr/>
          <p:nvPr/>
        </p:nvSpPr>
        <p:spPr>
          <a:xfrm>
            <a:off x="5229026" y="3119722"/>
            <a:ext cx="937069" cy="369332"/>
          </a:xfrm>
          <a:prstGeom prst="rect">
            <a:avLst/>
          </a:prstGeom>
          <a:noFill/>
          <a:ln>
            <a:noFill/>
          </a:ln>
        </p:spPr>
        <p:txBody>
          <a:bodyPr wrap="square" rtlCol="0" anchor="t">
            <a:spAutoFit/>
          </a:bodyPr>
          <a:lstStyle/>
          <a:p>
            <a:pPr algn="ctr"/>
            <a:r>
              <a:rPr lang="en-US" altLang="zh-CN" sz="1800" b="1">
                <a:ln w="9525">
                  <a:solidFill>
                    <a:schemeClr val="bg1"/>
                  </a:solidFill>
                  <a:prstDash val="solid"/>
                </a:ln>
                <a:solidFill>
                  <a:srgbClr val="0F3570"/>
                </a:solidFill>
                <a:effectLst>
                  <a:outerShdw blurRad="12700" dist="38100" dir="2700000" algn="tl" rotWithShape="0">
                    <a:schemeClr val="accent5">
                      <a:lumMod val="60000"/>
                      <a:lumOff val="40000"/>
                    </a:schemeClr>
                  </a:outerShdw>
                </a:effectLst>
                <a:latin typeface="Overlock" panose="02000506030000020004" pitchFamily="2" charset="0"/>
              </a:rPr>
              <a:t>sosmed</a:t>
            </a:r>
          </a:p>
        </p:txBody>
      </p:sp>
      <p:sp>
        <p:nvSpPr>
          <p:cNvPr id="9" name="Rectangles 10"/>
          <p:cNvSpPr/>
          <p:nvPr/>
        </p:nvSpPr>
        <p:spPr>
          <a:xfrm>
            <a:off x="5238250" y="1069676"/>
            <a:ext cx="1157688" cy="369332"/>
          </a:xfrm>
          <a:prstGeom prst="rect">
            <a:avLst/>
          </a:prstGeom>
          <a:noFill/>
          <a:ln>
            <a:noFill/>
          </a:ln>
        </p:spPr>
        <p:txBody>
          <a:bodyPr wrap="none" rtlCol="0" anchor="t">
            <a:spAutoFit/>
          </a:bodyPr>
          <a:lstStyle/>
          <a:p>
            <a:pPr algn="ctr"/>
            <a:r>
              <a:rPr lang="en-US" altLang="zh-CN" sz="1800" b="1">
                <a:ln w="9525">
                  <a:solidFill>
                    <a:schemeClr val="bg1"/>
                  </a:solidFill>
                  <a:prstDash val="solid"/>
                </a:ln>
                <a:solidFill>
                  <a:srgbClr val="0F3570"/>
                </a:solidFill>
                <a:effectLst>
                  <a:outerShdw blurRad="12700" dist="38100" dir="2700000" algn="tl" rotWithShape="0">
                    <a:schemeClr val="accent5">
                      <a:lumMod val="60000"/>
                      <a:lumOff val="40000"/>
                    </a:schemeClr>
                  </a:outerShdw>
                </a:effectLst>
                <a:latin typeface="Overlock" panose="02000506030000020004" pitchFamily="2" charset="0"/>
              </a:rPr>
              <a:t>webpages</a:t>
            </a:r>
          </a:p>
        </p:txBody>
      </p:sp>
      <p:pic>
        <p:nvPicPr>
          <p:cNvPr id="10" name="Picture 9"/>
          <p:cNvPicPr>
            <a:picLocks noChangeAspect="1"/>
          </p:cNvPicPr>
          <p:nvPr/>
        </p:nvPicPr>
        <p:blipFill>
          <a:blip r:embed="rId4"/>
          <a:stretch>
            <a:fillRect/>
          </a:stretch>
        </p:blipFill>
        <p:spPr>
          <a:xfrm>
            <a:off x="5229026" y="1516337"/>
            <a:ext cx="3121598" cy="1586785"/>
          </a:xfrm>
          <a:prstGeom prst="rect">
            <a:avLst/>
          </a:prstGeom>
        </p:spPr>
      </p:pic>
      <p:pic>
        <p:nvPicPr>
          <p:cNvPr id="11" name="Picture 10"/>
          <p:cNvPicPr>
            <a:picLocks noChangeAspect="1"/>
          </p:cNvPicPr>
          <p:nvPr/>
        </p:nvPicPr>
        <p:blipFill>
          <a:blip r:embed="rId5"/>
          <a:srcRect l="8539" t="9242" r="20115" b="10682"/>
          <a:stretch>
            <a:fillRect/>
          </a:stretch>
        </p:blipFill>
        <p:spPr>
          <a:xfrm>
            <a:off x="322951" y="3093153"/>
            <a:ext cx="2770240" cy="1449169"/>
          </a:xfrm>
          <a:prstGeom prst="rect">
            <a:avLst/>
          </a:prstGeom>
        </p:spPr>
      </p:pic>
      <p:sp>
        <p:nvSpPr>
          <p:cNvPr id="12" name="Rectangles 13"/>
          <p:cNvSpPr/>
          <p:nvPr/>
        </p:nvSpPr>
        <p:spPr>
          <a:xfrm>
            <a:off x="322952" y="2640547"/>
            <a:ext cx="2775258" cy="369332"/>
          </a:xfrm>
          <a:prstGeom prst="rect">
            <a:avLst/>
          </a:prstGeom>
          <a:noFill/>
          <a:ln>
            <a:noFill/>
          </a:ln>
        </p:spPr>
        <p:txBody>
          <a:bodyPr wrap="square" rtlCol="0" anchor="t">
            <a:spAutoFit/>
          </a:bodyPr>
          <a:lstStyle/>
          <a:p>
            <a:r>
              <a:rPr lang="en-US" altLang="zh-CN" sz="1800" b="1">
                <a:ln w="9525">
                  <a:solidFill>
                    <a:schemeClr val="bg1"/>
                  </a:solidFill>
                  <a:prstDash val="solid"/>
                </a:ln>
                <a:solidFill>
                  <a:srgbClr val="0F3570"/>
                </a:solidFill>
                <a:effectLst>
                  <a:outerShdw blurRad="12700" dist="38100" dir="2700000" algn="tl" rotWithShape="0">
                    <a:schemeClr val="accent5">
                      <a:lumMod val="60000"/>
                      <a:lumOff val="40000"/>
                    </a:schemeClr>
                  </a:outerShdw>
                </a:effectLst>
                <a:latin typeface="Overlock" panose="02000506030000020004" pitchFamily="2" charset="0"/>
              </a:rPr>
              <a:t>review pelanggan</a:t>
            </a:r>
          </a:p>
        </p:txBody>
      </p:sp>
      <p:sp>
        <p:nvSpPr>
          <p:cNvPr id="13" name="Text Box 14"/>
          <p:cNvSpPr txBox="1"/>
          <p:nvPr/>
        </p:nvSpPr>
        <p:spPr>
          <a:xfrm>
            <a:off x="5805843" y="4791198"/>
            <a:ext cx="1749998" cy="275590"/>
          </a:xfrm>
          <a:prstGeom prst="rect">
            <a:avLst/>
          </a:prstGeom>
          <a:noFill/>
        </p:spPr>
        <p:txBody>
          <a:bodyPr wrap="square" rtlCol="0">
            <a:spAutoFit/>
          </a:bodyPr>
          <a:lstStyle/>
          <a:p>
            <a:r>
              <a:rPr lang="en-US" sz="600">
                <a:solidFill>
                  <a:schemeClr val="bg1">
                    <a:lumMod val="65000"/>
                  </a:schemeClr>
                </a:solidFill>
              </a:rPr>
              <a:t>sumber:</a:t>
            </a:r>
          </a:p>
          <a:p>
            <a:r>
              <a:rPr lang="en-US" sz="600">
                <a:solidFill>
                  <a:schemeClr val="bg1">
                    <a:lumMod val="65000"/>
                  </a:schemeClr>
                </a:solidFill>
              </a:rPr>
              <a:t>https://monkeylearn.com/unstructured-data/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Tipe data berdasarkan Sifatnya</a:t>
            </a:r>
          </a:p>
        </p:txBody>
      </p:sp>
      <p:sp>
        <p:nvSpPr>
          <p:cNvPr id="3" name="Text Placeholder 2"/>
          <p:cNvSpPr>
            <a:spLocks noGrp="1"/>
          </p:cNvSpPr>
          <p:nvPr>
            <p:ph type="body" idx="1"/>
          </p:nvPr>
        </p:nvSpPr>
        <p:spPr/>
        <p:txBody>
          <a:bodyPr/>
          <a:lstStyle/>
          <a:p>
            <a:r>
              <a:rPr lang="en-US" b="1"/>
              <a:t>Data dikotomi</a:t>
            </a:r>
            <a:r>
              <a:rPr lang="en-US"/>
              <a:t>, merupakan data yang bersifat pilah satu sama lain, misalnya suku, agama, jenis kelamin, pendidikan, dan lain sebagainya.</a:t>
            </a:r>
          </a:p>
          <a:p>
            <a:r>
              <a:rPr lang="en-US" b="1"/>
              <a:t>Data diskrit</a:t>
            </a:r>
            <a:r>
              <a:rPr lang="en-US"/>
              <a:t>, merupakan data yang proses pengumpulan datanya dijalankan dengan cara menghitung atau membilang. Seperti, jumlah anak, jumlah penduduk, jumlah kematian dan sebagainya.</a:t>
            </a:r>
          </a:p>
          <a:p>
            <a:r>
              <a:rPr lang="en-US" b="1"/>
              <a:t>Data kontinum</a:t>
            </a:r>
            <a:r>
              <a:rPr lang="en-US"/>
              <a:t>, merupakan data pengumpulan datanya didapatkan dengan cara mengukur dengan alat ukur yang memakai skala tertentu. Seperti misalnya, Suhu, berat, bakat, kecerdasan, dan lainnya.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sym typeface="+mn-ea"/>
              </a:rPr>
              <a:t>Tipe data berdasarkan Cara Pengumpulan</a:t>
            </a:r>
            <a:endParaRPr lang="en-US"/>
          </a:p>
        </p:txBody>
      </p:sp>
      <p:sp>
        <p:nvSpPr>
          <p:cNvPr id="3" name="Text Placeholder 2"/>
          <p:cNvSpPr>
            <a:spLocks noGrp="1"/>
          </p:cNvSpPr>
          <p:nvPr>
            <p:ph type="body" idx="1"/>
          </p:nvPr>
        </p:nvSpPr>
        <p:spPr/>
        <p:txBody>
          <a:bodyPr>
            <a:normAutofit/>
          </a:bodyPr>
          <a:lstStyle/>
          <a:p>
            <a:r>
              <a:rPr lang="en-US" b="1"/>
              <a:t>Data primer</a:t>
            </a:r>
            <a:r>
              <a:rPr lang="en-US"/>
              <a:t>, merupakan data yang didapatkan darisumber pertama, atau depat dikatakan pengumpulannya dilakukan senduru oleh si peneliti secara langsung, swperti hasil wawancara dan hasil pengisian kuesioner (angket). </a:t>
            </a:r>
          </a:p>
          <a:p>
            <a:r>
              <a:rPr lang="en-US" b="1"/>
              <a:t>Data sekunder</a:t>
            </a:r>
            <a:r>
              <a:rPr lang="en-US"/>
              <a:t>, merupakan data yang didapatkan dari sumber kedua. Menurut </a:t>
            </a:r>
            <a:r>
              <a:rPr lang="en-US" sz="1200"/>
              <a:t>Purwanto (2007)</a:t>
            </a:r>
            <a:r>
              <a:rPr lang="en-US"/>
              <a:t>, data sekunder yaitu data yang dikumpulkan oleh orang atau lembaga lain. Data sekunder adalah data yang digunakan atau diterbitkan oleh organisasi yang bukan pengolahnya </a:t>
            </a:r>
            <a:r>
              <a:rPr lang="en-US" sz="1400"/>
              <a:t>(</a:t>
            </a:r>
            <a:r>
              <a:rPr lang="en-US" sz="1400">
                <a:sym typeface="+mn-ea"/>
              </a:rPr>
              <a:t>Soeratno dan Arsyad (2003;76)</a:t>
            </a:r>
            <a:r>
              <a:rPr lang="en-US"/>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7BE8-B784-4826-9288-656E356F3290}"/>
              </a:ext>
            </a:extLst>
          </p:cNvPr>
          <p:cNvSpPr>
            <a:spLocks noGrp="1"/>
          </p:cNvSpPr>
          <p:nvPr>
            <p:ph type="title"/>
          </p:nvPr>
        </p:nvSpPr>
        <p:spPr/>
        <p:txBody>
          <a:bodyPr>
            <a:normAutofit fontScale="90000"/>
          </a:bodyPr>
          <a:lstStyle/>
          <a:p>
            <a:r>
              <a:rPr lang="en-US" dirty="0" err="1"/>
              <a:t>Tipe</a:t>
            </a:r>
            <a:r>
              <a:rPr lang="en-US" dirty="0"/>
              <a:t> </a:t>
            </a:r>
            <a:r>
              <a:rPr lang="en-US" dirty="0" err="1"/>
              <a:t>Butir</a:t>
            </a:r>
            <a:r>
              <a:rPr lang="en-US" dirty="0"/>
              <a:t> Data </a:t>
            </a:r>
            <a:r>
              <a:rPr lang="en-US" dirty="0" err="1"/>
              <a:t>Berdasarkan</a:t>
            </a:r>
            <a:r>
              <a:rPr lang="en-US" dirty="0"/>
              <a:t> kala </a:t>
            </a:r>
            <a:r>
              <a:rPr lang="en-US" dirty="0" err="1"/>
              <a:t>Pengukurannya</a:t>
            </a:r>
            <a:r>
              <a:rPr lang="en-US" dirty="0"/>
              <a:t>(1)</a:t>
            </a:r>
          </a:p>
        </p:txBody>
      </p:sp>
      <p:graphicFrame>
        <p:nvGraphicFramePr>
          <p:cNvPr id="3" name="Table 3">
            <a:extLst>
              <a:ext uri="{FF2B5EF4-FFF2-40B4-BE49-F238E27FC236}">
                <a16:creationId xmlns:a16="http://schemas.microsoft.com/office/drawing/2014/main" id="{3707F368-0490-4C07-85D3-70278FA9D975}"/>
              </a:ext>
            </a:extLst>
          </p:cNvPr>
          <p:cNvGraphicFramePr>
            <a:graphicFrameLocks noGrp="1"/>
          </p:cNvGraphicFramePr>
          <p:nvPr>
            <p:extLst>
              <p:ext uri="{D42A27DB-BD31-4B8C-83A1-F6EECF244321}">
                <p14:modId xmlns:p14="http://schemas.microsoft.com/office/powerpoint/2010/main" val="4187219431"/>
              </p:ext>
            </p:extLst>
          </p:nvPr>
        </p:nvGraphicFramePr>
        <p:xfrm>
          <a:off x="394914" y="1088390"/>
          <a:ext cx="8437385" cy="3383280"/>
        </p:xfrm>
        <a:graphic>
          <a:graphicData uri="http://schemas.openxmlformats.org/drawingml/2006/table">
            <a:tbl>
              <a:tblPr firstRow="1" bandRow="1">
                <a:tableStyleId>{7DF18680-E054-41AD-8BC1-D1AEF772440D}</a:tableStyleId>
              </a:tblPr>
              <a:tblGrid>
                <a:gridCol w="1513399">
                  <a:extLst>
                    <a:ext uri="{9D8B030D-6E8A-4147-A177-3AD203B41FA5}">
                      <a16:colId xmlns:a16="http://schemas.microsoft.com/office/drawing/2014/main" val="3716053355"/>
                    </a:ext>
                  </a:extLst>
                </a:gridCol>
                <a:gridCol w="1502797">
                  <a:extLst>
                    <a:ext uri="{9D8B030D-6E8A-4147-A177-3AD203B41FA5}">
                      <a16:colId xmlns:a16="http://schemas.microsoft.com/office/drawing/2014/main" val="2728698435"/>
                    </a:ext>
                  </a:extLst>
                </a:gridCol>
                <a:gridCol w="1765189">
                  <a:extLst>
                    <a:ext uri="{9D8B030D-6E8A-4147-A177-3AD203B41FA5}">
                      <a16:colId xmlns:a16="http://schemas.microsoft.com/office/drawing/2014/main" val="3562815269"/>
                    </a:ext>
                  </a:extLst>
                </a:gridCol>
                <a:gridCol w="1968523">
                  <a:extLst>
                    <a:ext uri="{9D8B030D-6E8A-4147-A177-3AD203B41FA5}">
                      <a16:colId xmlns:a16="http://schemas.microsoft.com/office/drawing/2014/main" val="2928783353"/>
                    </a:ext>
                  </a:extLst>
                </a:gridCol>
                <a:gridCol w="1687477">
                  <a:extLst>
                    <a:ext uri="{9D8B030D-6E8A-4147-A177-3AD203B41FA5}">
                      <a16:colId xmlns:a16="http://schemas.microsoft.com/office/drawing/2014/main" val="36317694"/>
                    </a:ext>
                  </a:extLst>
                </a:gridCol>
              </a:tblGrid>
              <a:tr h="370840">
                <a:tc>
                  <a:txBody>
                    <a:bodyPr/>
                    <a:lstStyle/>
                    <a:p>
                      <a:endParaRPr lang="en-US" sz="1200" dirty="0"/>
                    </a:p>
                  </a:txBody>
                  <a:tcPr/>
                </a:tc>
                <a:tc>
                  <a:txBody>
                    <a:bodyPr/>
                    <a:lstStyle/>
                    <a:p>
                      <a:r>
                        <a:rPr lang="en-US" sz="1200" dirty="0"/>
                        <a:t>Nominal/</a:t>
                      </a:r>
                      <a:r>
                        <a:rPr lang="en-US" sz="1200" dirty="0" err="1"/>
                        <a:t>kategorikal</a:t>
                      </a:r>
                      <a:endParaRPr lang="en-US" sz="1200" dirty="0"/>
                    </a:p>
                  </a:txBody>
                  <a:tcPr/>
                </a:tc>
                <a:tc>
                  <a:txBody>
                    <a:bodyPr/>
                    <a:lstStyle/>
                    <a:p>
                      <a:r>
                        <a:rPr lang="en-US" sz="1200" dirty="0"/>
                        <a:t>Ordinal</a:t>
                      </a:r>
                    </a:p>
                  </a:txBody>
                  <a:tcPr/>
                </a:tc>
                <a:tc>
                  <a:txBody>
                    <a:bodyPr/>
                    <a:lstStyle/>
                    <a:p>
                      <a:r>
                        <a:rPr lang="en-US" sz="1200" dirty="0"/>
                        <a:t>Interval</a:t>
                      </a:r>
                    </a:p>
                  </a:txBody>
                  <a:tcPr/>
                </a:tc>
                <a:tc>
                  <a:txBody>
                    <a:bodyPr/>
                    <a:lstStyle/>
                    <a:p>
                      <a:r>
                        <a:rPr lang="en-US" sz="1200" dirty="0" err="1"/>
                        <a:t>Rasio</a:t>
                      </a:r>
                      <a:endParaRPr lang="en-US" sz="1200" dirty="0"/>
                    </a:p>
                  </a:txBody>
                  <a:tcPr/>
                </a:tc>
                <a:extLst>
                  <a:ext uri="{0D108BD9-81ED-4DB2-BD59-A6C34878D82A}">
                    <a16:rowId xmlns:a16="http://schemas.microsoft.com/office/drawing/2014/main" val="3958091402"/>
                  </a:ext>
                </a:extLst>
              </a:tr>
              <a:tr h="370840">
                <a:tc>
                  <a:txBody>
                    <a:bodyPr/>
                    <a:lstStyle/>
                    <a:p>
                      <a:r>
                        <a:rPr lang="en-US" sz="1200" dirty="0"/>
                        <a:t>Sifat </a:t>
                      </a:r>
                      <a:r>
                        <a:rPr lang="en-US" sz="1200" dirty="0" err="1"/>
                        <a:t>himpunan</a:t>
                      </a:r>
                      <a:r>
                        <a:rPr lang="en-US" sz="1200" dirty="0"/>
                        <a:t> </a:t>
                      </a:r>
                      <a:r>
                        <a:rPr lang="en-US" sz="1200" dirty="0" err="1"/>
                        <a:t>asal</a:t>
                      </a:r>
                      <a:endParaRPr lang="en-US" sz="1200" dirty="0"/>
                    </a:p>
                  </a:txBody>
                  <a:tcPr/>
                </a:tc>
                <a:tc>
                  <a:txBody>
                    <a:bodyPr/>
                    <a:lstStyle/>
                    <a:p>
                      <a:r>
                        <a:rPr lang="en-US" sz="1200" dirty="0" err="1"/>
                        <a:t>Diskret</a:t>
                      </a:r>
                      <a:r>
                        <a:rPr lang="en-US" sz="1200" dirty="0"/>
                        <a:t>, </a:t>
                      </a:r>
                      <a:r>
                        <a:rPr lang="en-US" sz="1200" dirty="0" err="1"/>
                        <a:t>tidak</a:t>
                      </a:r>
                      <a:r>
                        <a:rPr lang="en-US" sz="1200" dirty="0"/>
                        <a:t> </a:t>
                      </a:r>
                      <a:r>
                        <a:rPr lang="en-US" sz="1200" dirty="0" err="1"/>
                        <a:t>terurut</a:t>
                      </a:r>
                      <a:endParaRPr lang="en-US" sz="1200" dirty="0"/>
                    </a:p>
                  </a:txBody>
                  <a:tcPr/>
                </a:tc>
                <a:tc>
                  <a:txBody>
                    <a:bodyPr/>
                    <a:lstStyle/>
                    <a:p>
                      <a:r>
                        <a:rPr lang="en-US" sz="1200" dirty="0" err="1"/>
                        <a:t>Diskret</a:t>
                      </a:r>
                      <a:r>
                        <a:rPr lang="en-US" sz="1200" dirty="0"/>
                        <a:t>, </a:t>
                      </a:r>
                      <a:r>
                        <a:rPr lang="en-US" sz="1200" dirty="0" err="1"/>
                        <a:t>terurut</a:t>
                      </a:r>
                      <a:endParaRPr lang="en-US" sz="1200" dirty="0"/>
                    </a:p>
                  </a:txBody>
                  <a:tcPr/>
                </a:tc>
                <a:tc>
                  <a:txBody>
                    <a:bodyPr/>
                    <a:lstStyle/>
                    <a:p>
                      <a:r>
                        <a:rPr lang="en-US" sz="1200" dirty="0" err="1"/>
                        <a:t>Kontinu</a:t>
                      </a:r>
                      <a:r>
                        <a:rPr lang="en-US" sz="1200" dirty="0"/>
                        <a:t>/</a:t>
                      </a:r>
                      <a:r>
                        <a:rPr lang="en-US" sz="1200" dirty="0" err="1"/>
                        <a:t>numerik</a:t>
                      </a:r>
                      <a:r>
                        <a:rPr lang="en-US" sz="1200" dirty="0"/>
                        <a:t>, </a:t>
                      </a:r>
                      <a:r>
                        <a:rPr lang="en-US" sz="1200" dirty="0" err="1"/>
                        <a:t>terurut</a:t>
                      </a:r>
                      <a:r>
                        <a:rPr lang="en-US" sz="1200" dirty="0"/>
                        <a:t>, </a:t>
                      </a:r>
                      <a:r>
                        <a:rPr lang="en-US" sz="1200" dirty="0" err="1"/>
                        <a:t>perbedaan</a:t>
                      </a:r>
                      <a:r>
                        <a:rPr lang="en-US" sz="1200" dirty="0"/>
                        <a:t> </a:t>
                      </a:r>
                      <a:r>
                        <a:rPr lang="en-US" sz="1200" dirty="0" err="1"/>
                        <a:t>menunjukkan</a:t>
                      </a:r>
                      <a:r>
                        <a:rPr lang="en-US" sz="1200" dirty="0"/>
                        <a:t> </a:t>
                      </a:r>
                      <a:r>
                        <a:rPr lang="en-US" sz="1200" dirty="0" err="1"/>
                        <a:t>selisih</a:t>
                      </a:r>
                      <a:endParaRPr lang="en-US" sz="1200" dirty="0"/>
                    </a:p>
                  </a:txBody>
                  <a:tcPr/>
                </a:tc>
                <a:tc>
                  <a:txBody>
                    <a:bodyPr/>
                    <a:lstStyle/>
                    <a:p>
                      <a:r>
                        <a:rPr lang="en-US" sz="1200" dirty="0" err="1"/>
                        <a:t>Kontinu</a:t>
                      </a:r>
                      <a:r>
                        <a:rPr lang="en-US" sz="1200" dirty="0"/>
                        <a:t>/</a:t>
                      </a:r>
                      <a:r>
                        <a:rPr lang="en-US" sz="1200" dirty="0" err="1"/>
                        <a:t>numerik</a:t>
                      </a:r>
                      <a:r>
                        <a:rPr lang="en-US" sz="1200" dirty="0"/>
                        <a:t>, </a:t>
                      </a:r>
                      <a:r>
                        <a:rPr lang="en-US" sz="1200" dirty="0" err="1"/>
                        <a:t>terurut</a:t>
                      </a:r>
                      <a:r>
                        <a:rPr lang="en-US" sz="1200" dirty="0"/>
                        <a:t>, </a:t>
                      </a:r>
                      <a:r>
                        <a:rPr lang="en-US" sz="1200" dirty="0" err="1"/>
                        <a:t>nilai</a:t>
                      </a:r>
                      <a:r>
                        <a:rPr lang="en-US" sz="1200" dirty="0"/>
                        <a:t> </a:t>
                      </a:r>
                      <a:r>
                        <a:rPr lang="en-US" sz="1200" dirty="0" err="1"/>
                        <a:t>menunjukkan</a:t>
                      </a:r>
                      <a:r>
                        <a:rPr lang="en-US" sz="1200" dirty="0"/>
                        <a:t> </a:t>
                      </a:r>
                      <a:r>
                        <a:rPr lang="en-US" sz="1200" dirty="0" err="1"/>
                        <a:t>rasio</a:t>
                      </a:r>
                      <a:r>
                        <a:rPr lang="en-US" sz="1200" dirty="0"/>
                        <a:t> </a:t>
                      </a:r>
                      <a:r>
                        <a:rPr lang="en-US" sz="1200" dirty="0" err="1"/>
                        <a:t>terhadap</a:t>
                      </a:r>
                      <a:r>
                        <a:rPr lang="en-US" sz="1200" dirty="0"/>
                        <a:t> </a:t>
                      </a:r>
                      <a:r>
                        <a:rPr lang="en-US" sz="1200" dirty="0" err="1"/>
                        <a:t>kuantitas</a:t>
                      </a:r>
                      <a:r>
                        <a:rPr lang="en-US" sz="1200" dirty="0"/>
                        <a:t> </a:t>
                      </a:r>
                      <a:r>
                        <a:rPr lang="en-US" sz="1200" dirty="0" err="1"/>
                        <a:t>satuan</a:t>
                      </a:r>
                      <a:r>
                        <a:rPr lang="en-US" sz="1200" dirty="0"/>
                        <a:t>/unit di </a:t>
                      </a:r>
                      <a:r>
                        <a:rPr lang="en-US" sz="1200" dirty="0" err="1"/>
                        <a:t>jenis</a:t>
                      </a:r>
                      <a:r>
                        <a:rPr lang="en-US" sz="1200" dirty="0"/>
                        <a:t> yang </a:t>
                      </a:r>
                      <a:r>
                        <a:rPr lang="en-US" sz="1200" dirty="0" err="1"/>
                        <a:t>sama</a:t>
                      </a:r>
                      <a:endParaRPr lang="en-US" sz="1200" dirty="0"/>
                    </a:p>
                  </a:txBody>
                  <a:tcPr/>
                </a:tc>
                <a:extLst>
                  <a:ext uri="{0D108BD9-81ED-4DB2-BD59-A6C34878D82A}">
                    <a16:rowId xmlns:a16="http://schemas.microsoft.com/office/drawing/2014/main" val="1231763625"/>
                  </a:ext>
                </a:extLst>
              </a:tr>
              <a:tr h="370840">
                <a:tc>
                  <a:txBody>
                    <a:bodyPr/>
                    <a:lstStyle/>
                    <a:p>
                      <a:r>
                        <a:rPr lang="en-US" sz="1200" dirty="0" err="1"/>
                        <a:t>Contoh</a:t>
                      </a:r>
                      <a:endParaRPr lang="en-US" sz="1200" dirty="0"/>
                    </a:p>
                  </a:txBody>
                  <a:tcPr/>
                </a:tc>
                <a:tc>
                  <a:txBody>
                    <a:bodyPr/>
                    <a:lstStyle/>
                    <a:p>
                      <a:r>
                        <a:rPr lang="en-US" sz="1200" dirty="0" err="1"/>
                        <a:t>Warna</a:t>
                      </a:r>
                      <a:r>
                        <a:rPr lang="en-US" sz="1200" dirty="0"/>
                        <a:t> (</a:t>
                      </a:r>
                      <a:r>
                        <a:rPr lang="en-US" sz="1200" dirty="0" err="1"/>
                        <a:t>merah</a:t>
                      </a:r>
                      <a:r>
                        <a:rPr lang="en-US" sz="1200" dirty="0"/>
                        <a:t>, </a:t>
                      </a:r>
                      <a:r>
                        <a:rPr lang="en-US" sz="1200" dirty="0" err="1"/>
                        <a:t>hijau</a:t>
                      </a:r>
                      <a:r>
                        <a:rPr lang="en-US" sz="1200" dirty="0"/>
                        <a:t>, </a:t>
                      </a:r>
                      <a:r>
                        <a:rPr lang="en-US" sz="1200" dirty="0" err="1"/>
                        <a:t>biru</a:t>
                      </a:r>
                      <a:r>
                        <a:rPr lang="en-US" sz="1200" dirty="0"/>
                        <a:t>)</a:t>
                      </a:r>
                    </a:p>
                  </a:txBody>
                  <a:tcPr/>
                </a:tc>
                <a:tc>
                  <a:txBody>
                    <a:bodyPr/>
                    <a:lstStyle/>
                    <a:p>
                      <a:r>
                        <a:rPr lang="en-US" sz="1200" dirty="0"/>
                        <a:t>Nilai </a:t>
                      </a:r>
                      <a:r>
                        <a:rPr lang="en-US" sz="1200" dirty="0" err="1"/>
                        <a:t>huruf</a:t>
                      </a:r>
                      <a:r>
                        <a:rPr lang="en-US" sz="1200" dirty="0"/>
                        <a:t> </a:t>
                      </a:r>
                      <a:r>
                        <a:rPr lang="en-US" sz="1200" dirty="0" err="1"/>
                        <a:t>mahasiswa</a:t>
                      </a:r>
                      <a:r>
                        <a:rPr lang="en-US" sz="1200" dirty="0"/>
                        <a:t> (A, B, C, D, E)</a:t>
                      </a:r>
                    </a:p>
                  </a:txBody>
                  <a:tcPr/>
                </a:tc>
                <a:tc>
                  <a:txBody>
                    <a:bodyPr/>
                    <a:lstStyle/>
                    <a:p>
                      <a:r>
                        <a:rPr lang="en-US" sz="1200" dirty="0" err="1"/>
                        <a:t>Suhu</a:t>
                      </a:r>
                      <a:r>
                        <a:rPr lang="en-US" sz="1200" dirty="0"/>
                        <a:t> </a:t>
                      </a:r>
                      <a:r>
                        <a:rPr lang="en-US" sz="1200" dirty="0" err="1"/>
                        <a:t>dalam</a:t>
                      </a:r>
                      <a:r>
                        <a:rPr lang="en-US" sz="1200" dirty="0"/>
                        <a:t> </a:t>
                      </a:r>
                      <a:r>
                        <a:rPr lang="en-US" sz="1200" dirty="0" err="1"/>
                        <a:t>Celcius</a:t>
                      </a:r>
                      <a:r>
                        <a:rPr lang="en-US" sz="1200" dirty="0"/>
                        <a:t>, </a:t>
                      </a:r>
                      <a:r>
                        <a:rPr lang="en-US" sz="1200" dirty="0" err="1"/>
                        <a:t>tanggal</a:t>
                      </a:r>
                      <a:r>
                        <a:rPr lang="en-US" sz="1200" dirty="0"/>
                        <a:t> </a:t>
                      </a:r>
                      <a:r>
                        <a:rPr lang="en-US" sz="1200" dirty="0" err="1"/>
                        <a:t>dalam</a:t>
                      </a:r>
                      <a:r>
                        <a:rPr lang="en-US" sz="1200" dirty="0"/>
                        <a:t> </a:t>
                      </a:r>
                      <a:r>
                        <a:rPr lang="en-US" sz="1200" dirty="0" err="1"/>
                        <a:t>kalender</a:t>
                      </a:r>
                      <a:r>
                        <a:rPr lang="en-US" sz="1200" dirty="0"/>
                        <a:t> </a:t>
                      </a:r>
                      <a:r>
                        <a:rPr lang="en-US" sz="1200" dirty="0" err="1"/>
                        <a:t>tertentu</a:t>
                      </a:r>
                      <a:endParaRPr lang="en-US" sz="1200" dirty="0"/>
                    </a:p>
                  </a:txBody>
                  <a:tcPr/>
                </a:tc>
                <a:tc>
                  <a:txBody>
                    <a:bodyPr/>
                    <a:lstStyle/>
                    <a:p>
                      <a:r>
                        <a:rPr lang="en-US" sz="1200" dirty="0"/>
                        <a:t>Panjang </a:t>
                      </a:r>
                      <a:r>
                        <a:rPr lang="en-US" sz="1200" dirty="0" err="1"/>
                        <a:t>jalan</a:t>
                      </a:r>
                      <a:r>
                        <a:rPr lang="en-US" sz="1200" dirty="0"/>
                        <a:t>, </a:t>
                      </a:r>
                      <a:r>
                        <a:rPr lang="en-US" sz="1200" dirty="0" err="1"/>
                        <a:t>suhu</a:t>
                      </a:r>
                      <a:r>
                        <a:rPr lang="en-US" sz="1200" dirty="0"/>
                        <a:t> </a:t>
                      </a:r>
                      <a:r>
                        <a:rPr lang="en-US" sz="1200" dirty="0" err="1"/>
                        <a:t>dalam</a:t>
                      </a:r>
                      <a:r>
                        <a:rPr lang="en-US" sz="1200" dirty="0"/>
                        <a:t> Kelvin</a:t>
                      </a:r>
                    </a:p>
                  </a:txBody>
                  <a:tcPr/>
                </a:tc>
                <a:extLst>
                  <a:ext uri="{0D108BD9-81ED-4DB2-BD59-A6C34878D82A}">
                    <a16:rowId xmlns:a16="http://schemas.microsoft.com/office/drawing/2014/main" val="1233380818"/>
                  </a:ext>
                </a:extLst>
              </a:tr>
              <a:tr h="370840">
                <a:tc>
                  <a:txBody>
                    <a:bodyPr/>
                    <a:lstStyle/>
                    <a:p>
                      <a:r>
                        <a:rPr lang="en-US" sz="1200" dirty="0" err="1"/>
                        <a:t>Ukuran</a:t>
                      </a:r>
                      <a:r>
                        <a:rPr lang="en-US" sz="1200" dirty="0"/>
                        <a:t> data </a:t>
                      </a:r>
                      <a:r>
                        <a:rPr lang="en-US" sz="1200" dirty="0" err="1"/>
                        <a:t>menyatakan</a:t>
                      </a:r>
                      <a:r>
                        <a:rPr lang="en-US" sz="1200" dirty="0"/>
                        <a:t> …</a:t>
                      </a:r>
                    </a:p>
                  </a:txBody>
                  <a:tcPr/>
                </a:tc>
                <a:tc>
                  <a:txBody>
                    <a:bodyPr/>
                    <a:lstStyle/>
                    <a:p>
                      <a:r>
                        <a:rPr lang="en-US" sz="1200" dirty="0"/>
                        <a:t>Membership</a:t>
                      </a:r>
                    </a:p>
                  </a:txBody>
                  <a:tcPr/>
                </a:tc>
                <a:tc>
                  <a:txBody>
                    <a:bodyPr/>
                    <a:lstStyle/>
                    <a:p>
                      <a:r>
                        <a:rPr lang="en-US" sz="1200" dirty="0"/>
                        <a:t>Membership, comparison</a:t>
                      </a:r>
                    </a:p>
                  </a:txBody>
                  <a:tcPr/>
                </a:tc>
                <a:tc>
                  <a:txBody>
                    <a:bodyPr/>
                    <a:lstStyle/>
                    <a:p>
                      <a:r>
                        <a:rPr lang="en-US" sz="1200" dirty="0"/>
                        <a:t>Membership, comparison, difference</a:t>
                      </a:r>
                    </a:p>
                  </a:txBody>
                  <a:tcPr/>
                </a:tc>
                <a:tc>
                  <a:txBody>
                    <a:bodyPr/>
                    <a:lstStyle/>
                    <a:p>
                      <a:r>
                        <a:rPr lang="en-US" sz="1200" dirty="0"/>
                        <a:t>Membership, comparison, difference, magnitude</a:t>
                      </a:r>
                    </a:p>
                  </a:txBody>
                  <a:tcPr/>
                </a:tc>
                <a:extLst>
                  <a:ext uri="{0D108BD9-81ED-4DB2-BD59-A6C34878D82A}">
                    <a16:rowId xmlns:a16="http://schemas.microsoft.com/office/drawing/2014/main" val="3018645845"/>
                  </a:ext>
                </a:extLst>
              </a:tr>
              <a:tr h="370840">
                <a:tc>
                  <a:txBody>
                    <a:bodyPr/>
                    <a:lstStyle/>
                    <a:p>
                      <a:r>
                        <a:rPr lang="en-US" sz="1200" dirty="0" err="1"/>
                        <a:t>Operasi</a:t>
                      </a:r>
                      <a:r>
                        <a:rPr lang="en-US" sz="1200" dirty="0"/>
                        <a:t> </a:t>
                      </a:r>
                      <a:r>
                        <a:rPr lang="en-US" sz="1200" dirty="0" err="1"/>
                        <a:t>matematika</a:t>
                      </a:r>
                      <a:endParaRPr lang="en-US" sz="1200" dirty="0"/>
                    </a:p>
                  </a:txBody>
                  <a:tcPr/>
                </a:tc>
                <a:tc>
                  <a:txBody>
                    <a:bodyPr/>
                    <a:lstStyle/>
                    <a:p>
                      <a:r>
                        <a:rPr lang="en-US" sz="1200" i="1" dirty="0"/>
                        <a:t>=, ≠</a:t>
                      </a:r>
                    </a:p>
                  </a:txBody>
                  <a:tcPr/>
                </a:tc>
                <a:tc>
                  <a:txBody>
                    <a:bodyPr/>
                    <a:lstStyle/>
                    <a:p>
                      <a:r>
                        <a:rPr lang="en-US" sz="1200" i="1" dirty="0"/>
                        <a:t>=, ≠, </a:t>
                      </a:r>
                      <a:r>
                        <a:rPr lang="en-US" sz="1200" dirty="0"/>
                        <a:t>&lt;, &gt;</a:t>
                      </a:r>
                    </a:p>
                  </a:txBody>
                  <a:tcPr/>
                </a:tc>
                <a:tc>
                  <a:txBody>
                    <a:bodyPr/>
                    <a:lstStyle/>
                    <a:p>
                      <a:r>
                        <a:rPr lang="en-US" sz="1200" i="1" dirty="0"/>
                        <a:t>=, ≠, </a:t>
                      </a:r>
                      <a:r>
                        <a:rPr lang="en-US" sz="1200" dirty="0"/>
                        <a:t>&lt;, &gt;, +,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i="1" dirty="0"/>
                        <a:t>=, ≠, </a:t>
                      </a:r>
                      <a:r>
                        <a:rPr lang="en-US" sz="1200" dirty="0"/>
                        <a:t>&lt;, &gt;, +, -, </a:t>
                      </a:r>
                      <a:r>
                        <a:rPr lang="en-US" sz="1200" dirty="0">
                          <a:sym typeface="Symbol" panose="05050102010706020507" pitchFamily="18" charset="2"/>
                        </a:rPr>
                        <a:t>, </a:t>
                      </a:r>
                      <a:endParaRPr lang="en-US" sz="1200" dirty="0"/>
                    </a:p>
                  </a:txBody>
                  <a:tcPr/>
                </a:tc>
                <a:extLst>
                  <a:ext uri="{0D108BD9-81ED-4DB2-BD59-A6C34878D82A}">
                    <a16:rowId xmlns:a16="http://schemas.microsoft.com/office/drawing/2014/main" val="1324815327"/>
                  </a:ext>
                </a:extLst>
              </a:tr>
            </a:tbl>
          </a:graphicData>
        </a:graphic>
      </p:graphicFrame>
    </p:spTree>
    <p:extLst>
      <p:ext uri="{BB962C8B-B14F-4D97-AF65-F5344CB8AC3E}">
        <p14:creationId xmlns:p14="http://schemas.microsoft.com/office/powerpoint/2010/main" val="2612476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7BE8-B784-4826-9288-656E356F3290}"/>
              </a:ext>
            </a:extLst>
          </p:cNvPr>
          <p:cNvSpPr>
            <a:spLocks noGrp="1"/>
          </p:cNvSpPr>
          <p:nvPr>
            <p:ph type="title"/>
          </p:nvPr>
        </p:nvSpPr>
        <p:spPr/>
        <p:txBody>
          <a:bodyPr>
            <a:normAutofit fontScale="90000"/>
          </a:bodyPr>
          <a:lstStyle/>
          <a:p>
            <a:r>
              <a:rPr lang="en-US" dirty="0" err="1"/>
              <a:t>Tipe</a:t>
            </a:r>
            <a:r>
              <a:rPr lang="en-US" dirty="0"/>
              <a:t> </a:t>
            </a:r>
            <a:r>
              <a:rPr lang="en-US" dirty="0" err="1"/>
              <a:t>Butir</a:t>
            </a:r>
            <a:r>
              <a:rPr lang="en-US" dirty="0"/>
              <a:t> Data </a:t>
            </a:r>
            <a:r>
              <a:rPr lang="en-US" dirty="0" err="1"/>
              <a:t>Berdasarkan</a:t>
            </a:r>
            <a:r>
              <a:rPr lang="en-US" dirty="0"/>
              <a:t> kala </a:t>
            </a:r>
            <a:r>
              <a:rPr lang="en-US" dirty="0" err="1"/>
              <a:t>Pengukurannya</a:t>
            </a:r>
            <a:r>
              <a:rPr lang="en-US" dirty="0"/>
              <a:t>(2)</a:t>
            </a:r>
          </a:p>
        </p:txBody>
      </p:sp>
      <p:graphicFrame>
        <p:nvGraphicFramePr>
          <p:cNvPr id="3" name="Table 3">
            <a:extLst>
              <a:ext uri="{FF2B5EF4-FFF2-40B4-BE49-F238E27FC236}">
                <a16:creationId xmlns:a16="http://schemas.microsoft.com/office/drawing/2014/main" id="{3707F368-0490-4C07-85D3-70278FA9D975}"/>
              </a:ext>
            </a:extLst>
          </p:cNvPr>
          <p:cNvGraphicFramePr>
            <a:graphicFrameLocks noGrp="1"/>
          </p:cNvGraphicFramePr>
          <p:nvPr>
            <p:extLst>
              <p:ext uri="{D42A27DB-BD31-4B8C-83A1-F6EECF244321}">
                <p14:modId xmlns:p14="http://schemas.microsoft.com/office/powerpoint/2010/main" val="4150613965"/>
              </p:ext>
            </p:extLst>
          </p:nvPr>
        </p:nvGraphicFramePr>
        <p:xfrm>
          <a:off x="394914" y="1088390"/>
          <a:ext cx="8437385" cy="2926080"/>
        </p:xfrm>
        <a:graphic>
          <a:graphicData uri="http://schemas.openxmlformats.org/drawingml/2006/table">
            <a:tbl>
              <a:tblPr firstRow="1" bandRow="1">
                <a:tableStyleId>{7DF18680-E054-41AD-8BC1-D1AEF772440D}</a:tableStyleId>
              </a:tblPr>
              <a:tblGrid>
                <a:gridCol w="2268773">
                  <a:extLst>
                    <a:ext uri="{9D8B030D-6E8A-4147-A177-3AD203B41FA5}">
                      <a16:colId xmlns:a16="http://schemas.microsoft.com/office/drawing/2014/main" val="3716053355"/>
                    </a:ext>
                  </a:extLst>
                </a:gridCol>
                <a:gridCol w="1248355">
                  <a:extLst>
                    <a:ext uri="{9D8B030D-6E8A-4147-A177-3AD203B41FA5}">
                      <a16:colId xmlns:a16="http://schemas.microsoft.com/office/drawing/2014/main" val="2728698435"/>
                    </a:ext>
                  </a:extLst>
                </a:gridCol>
                <a:gridCol w="1545303">
                  <a:extLst>
                    <a:ext uri="{9D8B030D-6E8A-4147-A177-3AD203B41FA5}">
                      <a16:colId xmlns:a16="http://schemas.microsoft.com/office/drawing/2014/main" val="3562815269"/>
                    </a:ext>
                  </a:extLst>
                </a:gridCol>
                <a:gridCol w="1687477">
                  <a:extLst>
                    <a:ext uri="{9D8B030D-6E8A-4147-A177-3AD203B41FA5}">
                      <a16:colId xmlns:a16="http://schemas.microsoft.com/office/drawing/2014/main" val="2928783353"/>
                    </a:ext>
                  </a:extLst>
                </a:gridCol>
                <a:gridCol w="1687477">
                  <a:extLst>
                    <a:ext uri="{9D8B030D-6E8A-4147-A177-3AD203B41FA5}">
                      <a16:colId xmlns:a16="http://schemas.microsoft.com/office/drawing/2014/main" val="36317694"/>
                    </a:ext>
                  </a:extLst>
                </a:gridCol>
              </a:tblGrid>
              <a:tr h="370840">
                <a:tc>
                  <a:txBody>
                    <a:bodyPr/>
                    <a:lstStyle/>
                    <a:p>
                      <a:endParaRPr lang="en-US" sz="1200" dirty="0"/>
                    </a:p>
                  </a:txBody>
                  <a:tcPr/>
                </a:tc>
                <a:tc>
                  <a:txBody>
                    <a:bodyPr/>
                    <a:lstStyle/>
                    <a:p>
                      <a:r>
                        <a:rPr lang="en-US" sz="1200" dirty="0"/>
                        <a:t>Nominal/</a:t>
                      </a:r>
                      <a:r>
                        <a:rPr lang="en-US" sz="1200" dirty="0" err="1"/>
                        <a:t>kategorikal</a:t>
                      </a:r>
                      <a:endParaRPr lang="en-US" sz="1200" dirty="0"/>
                    </a:p>
                  </a:txBody>
                  <a:tcPr/>
                </a:tc>
                <a:tc>
                  <a:txBody>
                    <a:bodyPr/>
                    <a:lstStyle/>
                    <a:p>
                      <a:r>
                        <a:rPr lang="en-US" sz="1200" dirty="0"/>
                        <a:t>Ordinal</a:t>
                      </a:r>
                    </a:p>
                  </a:txBody>
                  <a:tcPr/>
                </a:tc>
                <a:tc>
                  <a:txBody>
                    <a:bodyPr/>
                    <a:lstStyle/>
                    <a:p>
                      <a:r>
                        <a:rPr lang="en-US" sz="1200" dirty="0"/>
                        <a:t>Interval</a:t>
                      </a:r>
                    </a:p>
                  </a:txBody>
                  <a:tcPr/>
                </a:tc>
                <a:tc>
                  <a:txBody>
                    <a:bodyPr/>
                    <a:lstStyle/>
                    <a:p>
                      <a:r>
                        <a:rPr lang="en-US" sz="1200" dirty="0" err="1"/>
                        <a:t>Rasio</a:t>
                      </a:r>
                      <a:endParaRPr lang="en-US" sz="1200" dirty="0"/>
                    </a:p>
                  </a:txBody>
                  <a:tcPr/>
                </a:tc>
                <a:extLst>
                  <a:ext uri="{0D108BD9-81ED-4DB2-BD59-A6C34878D82A}">
                    <a16:rowId xmlns:a16="http://schemas.microsoft.com/office/drawing/2014/main" val="3958091402"/>
                  </a:ext>
                </a:extLst>
              </a:tr>
              <a:tr h="370840">
                <a:tc>
                  <a:txBody>
                    <a:bodyPr/>
                    <a:lstStyle/>
                    <a:p>
                      <a:r>
                        <a:rPr lang="en-US" sz="1200" dirty="0" err="1"/>
                        <a:t>Representasi</a:t>
                      </a:r>
                      <a:r>
                        <a:rPr lang="en-US" sz="1200" dirty="0"/>
                        <a:t> </a:t>
                      </a:r>
                      <a:r>
                        <a:rPr lang="en-US" sz="1200" dirty="0" err="1"/>
                        <a:t>nilai</a:t>
                      </a:r>
                      <a:r>
                        <a:rPr lang="en-US" sz="1200" dirty="0"/>
                        <a:t> </a:t>
                      </a:r>
                      <a:r>
                        <a:rPr lang="en-US" sz="1200" dirty="0" err="1"/>
                        <a:t>tipikal</a:t>
                      </a:r>
                      <a:endParaRPr lang="en-US" sz="1200" dirty="0"/>
                    </a:p>
                  </a:txBody>
                  <a:tcPr/>
                </a:tc>
                <a:tc>
                  <a:txBody>
                    <a:bodyPr/>
                    <a:lstStyle/>
                    <a:p>
                      <a:r>
                        <a:rPr lang="en-US" sz="1200" i="0" dirty="0"/>
                        <a:t>Modus</a:t>
                      </a:r>
                    </a:p>
                  </a:txBody>
                  <a:tcPr/>
                </a:tc>
                <a:tc>
                  <a:txBody>
                    <a:bodyPr/>
                    <a:lstStyle/>
                    <a:p>
                      <a:r>
                        <a:rPr lang="en-US" sz="1200" dirty="0"/>
                        <a:t>Modus, median</a:t>
                      </a:r>
                    </a:p>
                  </a:txBody>
                  <a:tcPr/>
                </a:tc>
                <a:tc>
                  <a:txBody>
                    <a:bodyPr/>
                    <a:lstStyle/>
                    <a:p>
                      <a:r>
                        <a:rPr lang="en-US" sz="1200" dirty="0"/>
                        <a:t>Modus, median, </a:t>
                      </a:r>
                      <a:r>
                        <a:rPr lang="en-US" sz="1200" dirty="0" err="1"/>
                        <a:t>rerata</a:t>
                      </a:r>
                      <a:r>
                        <a:rPr lang="en-US" sz="1200" dirty="0"/>
                        <a:t> </a:t>
                      </a:r>
                      <a:r>
                        <a:rPr lang="en-US" sz="1200" dirty="0" err="1"/>
                        <a:t>aritmetis</a:t>
                      </a:r>
                      <a:endParaRPr lang="en-US" sz="1200" dirty="0"/>
                    </a:p>
                  </a:txBody>
                  <a:tcPr/>
                </a:tc>
                <a:tc>
                  <a:txBody>
                    <a:bodyPr/>
                    <a:lstStyle/>
                    <a:p>
                      <a:r>
                        <a:rPr lang="en-US" sz="1200" dirty="0"/>
                        <a:t>Modus, median, </a:t>
                      </a:r>
                      <a:r>
                        <a:rPr lang="en-US" sz="1200" dirty="0" err="1"/>
                        <a:t>rerata</a:t>
                      </a:r>
                      <a:r>
                        <a:rPr lang="en-US" sz="1200" dirty="0"/>
                        <a:t> </a:t>
                      </a:r>
                      <a:r>
                        <a:rPr lang="en-US" sz="1200" dirty="0" err="1"/>
                        <a:t>aritmetik</a:t>
                      </a:r>
                      <a:r>
                        <a:rPr lang="en-US" sz="1200" dirty="0"/>
                        <a:t>, </a:t>
                      </a:r>
                      <a:r>
                        <a:rPr lang="en-US" sz="1200" dirty="0" err="1"/>
                        <a:t>rerata</a:t>
                      </a:r>
                      <a:r>
                        <a:rPr lang="en-US" sz="1200" dirty="0"/>
                        <a:t> </a:t>
                      </a:r>
                      <a:r>
                        <a:rPr lang="en-US" sz="1200" dirty="0" err="1"/>
                        <a:t>geometrik</a:t>
                      </a:r>
                      <a:r>
                        <a:rPr lang="en-US" sz="1200" dirty="0"/>
                        <a:t>, </a:t>
                      </a:r>
                      <a:r>
                        <a:rPr lang="en-US" sz="1200" dirty="0" err="1"/>
                        <a:t>rerata</a:t>
                      </a:r>
                      <a:r>
                        <a:rPr lang="en-US" sz="1200" dirty="0"/>
                        <a:t> </a:t>
                      </a:r>
                      <a:r>
                        <a:rPr lang="en-US" sz="1200" dirty="0" err="1"/>
                        <a:t>harmonik</a:t>
                      </a:r>
                      <a:endParaRPr lang="en-US" sz="1200" dirty="0"/>
                    </a:p>
                  </a:txBody>
                  <a:tcPr/>
                </a:tc>
                <a:extLst>
                  <a:ext uri="{0D108BD9-81ED-4DB2-BD59-A6C34878D82A}">
                    <a16:rowId xmlns:a16="http://schemas.microsoft.com/office/drawing/2014/main" val="1413309606"/>
                  </a:ext>
                </a:extLst>
              </a:tr>
              <a:tr h="370840">
                <a:tc>
                  <a:txBody>
                    <a:bodyPr/>
                    <a:lstStyle/>
                    <a:p>
                      <a:r>
                        <a:rPr lang="en-US" sz="1200" dirty="0" err="1"/>
                        <a:t>Representasi</a:t>
                      </a:r>
                      <a:r>
                        <a:rPr lang="en-US" sz="1200" dirty="0"/>
                        <a:t> </a:t>
                      </a:r>
                      <a:r>
                        <a:rPr lang="en-US" sz="1200" dirty="0" err="1"/>
                        <a:t>sebaran</a:t>
                      </a:r>
                      <a:endParaRPr lang="en-US" sz="1200" dirty="0"/>
                    </a:p>
                  </a:txBody>
                  <a:tcPr/>
                </a:tc>
                <a:tc>
                  <a:txBody>
                    <a:bodyPr/>
                    <a:lstStyle/>
                    <a:p>
                      <a:r>
                        <a:rPr lang="en-US" sz="1200" i="0" dirty="0"/>
                        <a:t>Grouping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i="0" dirty="0"/>
                        <a:t>Grouping, </a:t>
                      </a:r>
                      <a:r>
                        <a:rPr lang="en-US" sz="1200" dirty="0" err="1"/>
                        <a:t>rentang</a:t>
                      </a:r>
                      <a:r>
                        <a:rPr lang="en-US" sz="1200" dirty="0"/>
                        <a:t> (</a:t>
                      </a:r>
                      <a:r>
                        <a:rPr lang="en-US" sz="1200" i="1" dirty="0"/>
                        <a:t>range</a:t>
                      </a:r>
                      <a:r>
                        <a:rPr lang="en-US" sz="1200" i="0" dirty="0"/>
                        <a:t>), </a:t>
                      </a:r>
                      <a:r>
                        <a:rPr lang="en-US" sz="1200" i="0" dirty="0" err="1"/>
                        <a:t>rentang</a:t>
                      </a:r>
                      <a:r>
                        <a:rPr lang="en-US" sz="1200" i="0" dirty="0"/>
                        <a:t> </a:t>
                      </a:r>
                      <a:r>
                        <a:rPr lang="en-US" sz="1200" i="0" dirty="0" err="1"/>
                        <a:t>antarkuartil</a:t>
                      </a:r>
                      <a:endParaRPr lang="en-US" sz="1200" dirty="0"/>
                    </a:p>
                  </a:txBody>
                  <a:tcPr/>
                </a:tc>
                <a:tc>
                  <a:txBody>
                    <a:bodyPr/>
                    <a:lstStyle/>
                    <a:p>
                      <a:r>
                        <a:rPr lang="en-US" sz="1200" i="0" dirty="0"/>
                        <a:t>Grouping, </a:t>
                      </a:r>
                      <a:r>
                        <a:rPr lang="en-US" sz="1200" dirty="0" err="1"/>
                        <a:t>rentang</a:t>
                      </a:r>
                      <a:r>
                        <a:rPr lang="en-US" sz="1200" dirty="0"/>
                        <a:t> (</a:t>
                      </a:r>
                      <a:r>
                        <a:rPr lang="en-US" sz="1200" i="1" dirty="0"/>
                        <a:t>range</a:t>
                      </a:r>
                      <a:r>
                        <a:rPr lang="en-US" sz="1200" i="0" dirty="0"/>
                        <a:t>), </a:t>
                      </a:r>
                      <a:r>
                        <a:rPr lang="en-US" sz="1200" i="0" dirty="0" err="1"/>
                        <a:t>rentang</a:t>
                      </a:r>
                      <a:r>
                        <a:rPr lang="en-US" sz="1200" i="0" dirty="0"/>
                        <a:t> </a:t>
                      </a:r>
                      <a:r>
                        <a:rPr lang="en-US" sz="1200" i="0" dirty="0" err="1"/>
                        <a:t>antarkuartil</a:t>
                      </a:r>
                      <a:r>
                        <a:rPr lang="en-US" sz="1200" i="0" dirty="0"/>
                        <a:t>, </a:t>
                      </a:r>
                      <a:r>
                        <a:rPr lang="en-US" sz="1200" i="0" dirty="0" err="1"/>
                        <a:t>varians</a:t>
                      </a:r>
                      <a:r>
                        <a:rPr lang="en-US" sz="1200" i="0" dirty="0"/>
                        <a:t>, </a:t>
                      </a:r>
                      <a:r>
                        <a:rPr lang="en-US" sz="1200" i="0" dirty="0" err="1"/>
                        <a:t>simpangan</a:t>
                      </a:r>
                      <a:r>
                        <a:rPr lang="en-US" sz="1200" i="0" dirty="0"/>
                        <a:t> </a:t>
                      </a:r>
                      <a:r>
                        <a:rPr lang="en-US" sz="1200" i="0" dirty="0" err="1"/>
                        <a:t>baku</a:t>
                      </a:r>
                      <a:endParaRPr lang="en-US" sz="1200" dirty="0"/>
                    </a:p>
                  </a:txBody>
                  <a:tcPr/>
                </a:tc>
                <a:tc>
                  <a:txBody>
                    <a:bodyPr/>
                    <a:lstStyle/>
                    <a:p>
                      <a:r>
                        <a:rPr lang="en-US" sz="1200" i="0" dirty="0"/>
                        <a:t>Grouping, </a:t>
                      </a:r>
                      <a:r>
                        <a:rPr lang="en-US" sz="1200" dirty="0" err="1"/>
                        <a:t>rentang</a:t>
                      </a:r>
                      <a:r>
                        <a:rPr lang="en-US" sz="1200" dirty="0"/>
                        <a:t> (</a:t>
                      </a:r>
                      <a:r>
                        <a:rPr lang="en-US" sz="1200" i="1" dirty="0"/>
                        <a:t>range</a:t>
                      </a:r>
                      <a:r>
                        <a:rPr lang="en-US" sz="1200" i="0" dirty="0"/>
                        <a:t>), </a:t>
                      </a:r>
                      <a:r>
                        <a:rPr lang="en-US" sz="1200" i="0" dirty="0" err="1"/>
                        <a:t>rentang</a:t>
                      </a:r>
                      <a:r>
                        <a:rPr lang="en-US" sz="1200" i="0" dirty="0"/>
                        <a:t> </a:t>
                      </a:r>
                      <a:r>
                        <a:rPr lang="en-US" sz="1200" i="0" dirty="0" err="1"/>
                        <a:t>antarkuartil</a:t>
                      </a:r>
                      <a:r>
                        <a:rPr lang="en-US" sz="1200" i="0" dirty="0"/>
                        <a:t>, </a:t>
                      </a:r>
                      <a:r>
                        <a:rPr lang="en-US" sz="1200" i="0" dirty="0" err="1"/>
                        <a:t>varians</a:t>
                      </a:r>
                      <a:r>
                        <a:rPr lang="en-US" sz="1200" i="0" dirty="0"/>
                        <a:t>, </a:t>
                      </a:r>
                      <a:r>
                        <a:rPr lang="en-US" sz="1200" i="0" dirty="0" err="1"/>
                        <a:t>simpangan</a:t>
                      </a:r>
                      <a:r>
                        <a:rPr lang="en-US" sz="1200" i="0" dirty="0"/>
                        <a:t> </a:t>
                      </a:r>
                      <a:r>
                        <a:rPr lang="en-US" sz="1200" i="0" dirty="0" err="1"/>
                        <a:t>baku</a:t>
                      </a:r>
                      <a:r>
                        <a:rPr lang="en-US" sz="1200" i="0" dirty="0"/>
                        <a:t>, </a:t>
                      </a:r>
                      <a:r>
                        <a:rPr lang="en-US" sz="1200" i="0" dirty="0" err="1"/>
                        <a:t>koefisien</a:t>
                      </a:r>
                      <a:r>
                        <a:rPr lang="en-US" sz="1200" i="0" dirty="0"/>
                        <a:t> </a:t>
                      </a:r>
                      <a:r>
                        <a:rPr lang="en-US" sz="1200" i="0" dirty="0" err="1"/>
                        <a:t>variasi</a:t>
                      </a:r>
                      <a:endParaRPr lang="en-US" sz="1200" dirty="0"/>
                    </a:p>
                  </a:txBody>
                  <a:tcPr/>
                </a:tc>
                <a:extLst>
                  <a:ext uri="{0D108BD9-81ED-4DB2-BD59-A6C34878D82A}">
                    <a16:rowId xmlns:a16="http://schemas.microsoft.com/office/drawing/2014/main" val="2067061556"/>
                  </a:ext>
                </a:extLst>
              </a:tr>
              <a:tr h="370840">
                <a:tc>
                  <a:txBody>
                    <a:bodyPr/>
                    <a:lstStyle/>
                    <a:p>
                      <a:r>
                        <a:rPr lang="en-US" sz="1200" dirty="0" err="1"/>
                        <a:t>Memiliki</a:t>
                      </a:r>
                      <a:r>
                        <a:rPr lang="en-US" sz="1200" dirty="0"/>
                        <a:t> </a:t>
                      </a:r>
                      <a:r>
                        <a:rPr lang="en-US" sz="1200" dirty="0" err="1"/>
                        <a:t>nol</a:t>
                      </a:r>
                      <a:r>
                        <a:rPr lang="en-US" sz="1200" dirty="0"/>
                        <a:t> </a:t>
                      </a:r>
                      <a:r>
                        <a:rPr lang="en-US" sz="1200" dirty="0" err="1"/>
                        <a:t>sejati</a:t>
                      </a:r>
                      <a:r>
                        <a:rPr lang="en-US" sz="1200" dirty="0"/>
                        <a:t> yang </a:t>
                      </a:r>
                      <a:r>
                        <a:rPr lang="en-US" sz="1200" dirty="0" err="1"/>
                        <a:t>menyatakan</a:t>
                      </a:r>
                      <a:r>
                        <a:rPr lang="en-US" sz="1200" dirty="0"/>
                        <a:t> </a:t>
                      </a:r>
                      <a:r>
                        <a:rPr lang="en-US" sz="1200" dirty="0" err="1"/>
                        <a:t>nilai</a:t>
                      </a:r>
                      <a:r>
                        <a:rPr lang="en-US" sz="1200" dirty="0"/>
                        <a:t> </a:t>
                      </a:r>
                      <a:r>
                        <a:rPr lang="en-US" sz="1200" dirty="0" err="1"/>
                        <a:t>mutlak</a:t>
                      </a:r>
                      <a:r>
                        <a:rPr lang="en-US" sz="1200" dirty="0"/>
                        <a:t> </a:t>
                      </a:r>
                      <a:r>
                        <a:rPr lang="en-US" sz="1200" dirty="0" err="1"/>
                        <a:t>terbawah</a:t>
                      </a:r>
                      <a:r>
                        <a:rPr lang="en-US" sz="1200" dirty="0"/>
                        <a:t>.</a:t>
                      </a:r>
                    </a:p>
                  </a:txBody>
                  <a:tcPr/>
                </a:tc>
                <a:tc>
                  <a:txBody>
                    <a:bodyPr/>
                    <a:lstStyle/>
                    <a:p>
                      <a:r>
                        <a:rPr lang="en-US" sz="1200" i="0" dirty="0" err="1"/>
                        <a:t>Tidak</a:t>
                      </a:r>
                      <a:endParaRPr lang="en-US" sz="1200" i="0" dirty="0"/>
                    </a:p>
                  </a:txBody>
                  <a:tcPr/>
                </a:tc>
                <a:tc>
                  <a:txBody>
                    <a:bodyPr/>
                    <a:lstStyle/>
                    <a:p>
                      <a:r>
                        <a:rPr lang="en-US" sz="1200" dirty="0" err="1"/>
                        <a:t>Tidak</a:t>
                      </a:r>
                      <a:endParaRPr lang="en-US" sz="1200" dirty="0"/>
                    </a:p>
                  </a:txBody>
                  <a:tcPr/>
                </a:tc>
                <a:tc>
                  <a:txBody>
                    <a:bodyPr/>
                    <a:lstStyle/>
                    <a:p>
                      <a:r>
                        <a:rPr lang="en-US" sz="1200" dirty="0" err="1"/>
                        <a:t>Tidak</a:t>
                      </a:r>
                      <a:endParaRPr lang="en-US" sz="1200" dirty="0"/>
                    </a:p>
                  </a:txBody>
                  <a:tcPr/>
                </a:tc>
                <a:tc>
                  <a:txBody>
                    <a:bodyPr/>
                    <a:lstStyle/>
                    <a:p>
                      <a:r>
                        <a:rPr lang="en-US" sz="1200" dirty="0" err="1"/>
                        <a:t>Ya</a:t>
                      </a:r>
                      <a:endParaRPr lang="en-US" sz="1200" dirty="0"/>
                    </a:p>
                  </a:txBody>
                  <a:tcPr/>
                </a:tc>
                <a:extLst>
                  <a:ext uri="{0D108BD9-81ED-4DB2-BD59-A6C34878D82A}">
                    <a16:rowId xmlns:a16="http://schemas.microsoft.com/office/drawing/2014/main" val="3546390083"/>
                  </a:ext>
                </a:extLst>
              </a:tr>
            </a:tbl>
          </a:graphicData>
        </a:graphic>
      </p:graphicFrame>
    </p:spTree>
    <p:extLst>
      <p:ext uri="{BB962C8B-B14F-4D97-AF65-F5344CB8AC3E}">
        <p14:creationId xmlns:p14="http://schemas.microsoft.com/office/powerpoint/2010/main" val="1255680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sym typeface="+mn-ea"/>
              </a:rPr>
              <a:t>Tipe data berdasarkan Waktunya</a:t>
            </a:r>
            <a:endParaRPr lang="en-US"/>
          </a:p>
        </p:txBody>
      </p:sp>
      <p:sp>
        <p:nvSpPr>
          <p:cNvPr id="5" name="Text Placeholder 4"/>
          <p:cNvSpPr>
            <a:spLocks noGrp="1"/>
          </p:cNvSpPr>
          <p:nvPr>
            <p:ph type="body" idx="1"/>
          </p:nvPr>
        </p:nvSpPr>
        <p:spPr/>
        <p:txBody>
          <a:bodyPr/>
          <a:lstStyle/>
          <a:p>
            <a:r>
              <a:rPr lang="en-US"/>
              <a:t>Data Cross Section</a:t>
            </a:r>
          </a:p>
          <a:p>
            <a:pPr marL="114300" indent="0">
              <a:buNone/>
            </a:pPr>
            <a:r>
              <a:rPr lang="en-US"/>
              <a:t>      Data cross-section adalah data yang menunjukkan titik waktu tertentu.       </a:t>
            </a:r>
          </a:p>
          <a:p>
            <a:pPr marL="114300" indent="0">
              <a:buNone/>
            </a:pPr>
            <a:r>
              <a:rPr lang="en-US"/>
              <a:t>      Contohnya laporan keuangan per 31 Desember 2020, data pelanggan PT.   </a:t>
            </a:r>
          </a:p>
          <a:p>
            <a:pPr marL="114300" indent="0">
              <a:buNone/>
            </a:pPr>
            <a:r>
              <a:rPr lang="en-US"/>
              <a:t>      Data Indah bulan mei 2004, dan lain sebagainya.</a:t>
            </a:r>
          </a:p>
          <a:p>
            <a:r>
              <a:rPr lang="en-US"/>
              <a:t>Data Time Series / Berkala</a:t>
            </a:r>
          </a:p>
          <a:p>
            <a:pPr marL="114300" indent="0">
              <a:buNone/>
            </a:pPr>
            <a:r>
              <a:rPr lang="en-US"/>
              <a:t>     Data berkala adalah data yang datanya menggambarkan sesuatu dari waktu </a:t>
            </a:r>
          </a:p>
          <a:p>
            <a:pPr marL="114300" indent="0">
              <a:buNone/>
            </a:pPr>
            <a:r>
              <a:rPr lang="en-US"/>
              <a:t>     ke waktu atau periode secara historis. Contoh data time series adalah data</a:t>
            </a:r>
          </a:p>
          <a:p>
            <a:pPr marL="114300" indent="0">
              <a:buNone/>
            </a:pPr>
            <a:r>
              <a:rPr lang="en-US"/>
              <a:t>      perkembangan nilai tukar dollar amerika terhadap rupiah tahun 2016 - 2020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689D-8B18-4D7D-A82A-2A0F0BFF93AD}"/>
              </a:ext>
            </a:extLst>
          </p:cNvPr>
          <p:cNvSpPr>
            <a:spLocks noGrp="1"/>
          </p:cNvSpPr>
          <p:nvPr>
            <p:ph type="title"/>
          </p:nvPr>
        </p:nvSpPr>
        <p:spPr/>
        <p:txBody>
          <a:bodyPr>
            <a:normAutofit fontScale="90000"/>
          </a:bodyPr>
          <a:lstStyle/>
          <a:p>
            <a:r>
              <a:rPr lang="en-US" dirty="0" err="1"/>
              <a:t>Bahan</a:t>
            </a:r>
            <a:r>
              <a:rPr lang="en-US" dirty="0"/>
              <a:t> </a:t>
            </a:r>
            <a:r>
              <a:rPr lang="en-US" dirty="0" err="1"/>
              <a:t>Bacaan</a:t>
            </a:r>
            <a:endParaRPr lang="en-US" dirty="0"/>
          </a:p>
        </p:txBody>
      </p:sp>
      <p:sp>
        <p:nvSpPr>
          <p:cNvPr id="3" name="Text Placeholder 2">
            <a:extLst>
              <a:ext uri="{FF2B5EF4-FFF2-40B4-BE49-F238E27FC236}">
                <a16:creationId xmlns:a16="http://schemas.microsoft.com/office/drawing/2014/main" id="{195F0977-8371-4199-8AE0-EB2B245E8B03}"/>
              </a:ext>
            </a:extLst>
          </p:cNvPr>
          <p:cNvSpPr>
            <a:spLocks noGrp="1"/>
          </p:cNvSpPr>
          <p:nvPr>
            <p:ph type="body" idx="1"/>
          </p:nvPr>
        </p:nvSpPr>
        <p:spPr/>
        <p:txBody>
          <a:bodyPr/>
          <a:lstStyle/>
          <a:p>
            <a:r>
              <a:rPr lang="en-US" dirty="0"/>
              <a:t>Modul </a:t>
            </a:r>
            <a:r>
              <a:rPr lang="en-US" dirty="0" err="1"/>
              <a:t>Pembelajaran</a:t>
            </a:r>
            <a:r>
              <a:rPr lang="en-US" dirty="0"/>
              <a:t> Data Understanding</a:t>
            </a:r>
          </a:p>
          <a:p>
            <a:r>
              <a:rPr lang="en-US" dirty="0"/>
              <a:t>Joel Grus, “Data Science from Scratch: First Principles with Python”, 2nd Edition, O’Reilly 2019.</a:t>
            </a:r>
          </a:p>
          <a:p>
            <a:r>
              <a:rPr lang="en-US" dirty="0" err="1"/>
              <a:t>Charu</a:t>
            </a:r>
            <a:r>
              <a:rPr lang="en-US" dirty="0"/>
              <a:t> C. Aggarwal, “Data Mining: The Textbook”, Springer, 2015.</a:t>
            </a:r>
          </a:p>
          <a:p>
            <a:r>
              <a:rPr lang="en-US" dirty="0"/>
              <a:t>Matt </a:t>
            </a:r>
            <a:r>
              <a:rPr lang="en-US" dirty="0" err="1"/>
              <a:t>Taddy</a:t>
            </a:r>
            <a:r>
              <a:rPr lang="en-US" dirty="0"/>
              <a:t>, “Business Data Science", McGraw-Hill, 2019.</a:t>
            </a:r>
          </a:p>
        </p:txBody>
      </p:sp>
    </p:spTree>
    <p:extLst>
      <p:ext uri="{BB962C8B-B14F-4D97-AF65-F5344CB8AC3E}">
        <p14:creationId xmlns:p14="http://schemas.microsoft.com/office/powerpoint/2010/main" val="697472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DD84A-9B52-4CEA-9696-9138DFEA4355}"/>
              </a:ext>
            </a:extLst>
          </p:cNvPr>
          <p:cNvSpPr>
            <a:spLocks noGrp="1"/>
          </p:cNvSpPr>
          <p:nvPr>
            <p:ph type="title"/>
          </p:nvPr>
        </p:nvSpPr>
        <p:spPr/>
        <p:txBody>
          <a:bodyPr>
            <a:normAutofit fontScale="90000"/>
          </a:bodyPr>
          <a:lstStyle/>
          <a:p>
            <a:r>
              <a:rPr lang="en-US" dirty="0" err="1"/>
              <a:t>Contoh</a:t>
            </a:r>
            <a:r>
              <a:rPr lang="en-US" dirty="0"/>
              <a:t> model data: Tabular</a:t>
            </a:r>
          </a:p>
        </p:txBody>
      </p:sp>
      <p:sp>
        <p:nvSpPr>
          <p:cNvPr id="3" name="Text Placeholder 2">
            <a:extLst>
              <a:ext uri="{FF2B5EF4-FFF2-40B4-BE49-F238E27FC236}">
                <a16:creationId xmlns:a16="http://schemas.microsoft.com/office/drawing/2014/main" id="{2143E8FF-904B-4A11-AA97-A977BD9B8BBE}"/>
              </a:ext>
            </a:extLst>
          </p:cNvPr>
          <p:cNvSpPr>
            <a:spLocks noGrp="1"/>
          </p:cNvSpPr>
          <p:nvPr>
            <p:ph type="body" idx="1"/>
          </p:nvPr>
        </p:nvSpPr>
        <p:spPr>
          <a:xfrm>
            <a:off x="311699" y="1152475"/>
            <a:ext cx="5246263" cy="3416400"/>
          </a:xfrm>
        </p:spPr>
        <p:txBody>
          <a:bodyPr>
            <a:normAutofit fontScale="92500" lnSpcReduction="10000"/>
          </a:bodyPr>
          <a:lstStyle/>
          <a:p>
            <a:r>
              <a:rPr lang="en-US" dirty="0" err="1"/>
              <a:t>Terdiri</a:t>
            </a:r>
            <a:r>
              <a:rPr lang="en-US" dirty="0"/>
              <a:t> </a:t>
            </a:r>
            <a:r>
              <a:rPr lang="en-US" dirty="0" err="1"/>
              <a:t>dari</a:t>
            </a:r>
            <a:r>
              <a:rPr lang="en-US" dirty="0"/>
              <a:t> N </a:t>
            </a:r>
            <a:r>
              <a:rPr lang="en-US" dirty="0" err="1"/>
              <a:t>buah</a:t>
            </a:r>
            <a:r>
              <a:rPr lang="en-US" dirty="0"/>
              <a:t> </a:t>
            </a:r>
            <a:r>
              <a:rPr lang="en-US" dirty="0" err="1"/>
              <a:t>rekord</a:t>
            </a:r>
            <a:r>
              <a:rPr lang="en-US" dirty="0"/>
              <a:t> (</a:t>
            </a:r>
            <a:r>
              <a:rPr lang="en-US" i="1" dirty="0"/>
              <a:t>record</a:t>
            </a:r>
            <a:r>
              <a:rPr lang="en-US" dirty="0"/>
              <a:t>)</a:t>
            </a:r>
          </a:p>
          <a:p>
            <a:r>
              <a:rPr lang="en-US" dirty="0"/>
              <a:t>Masing-masing </a:t>
            </a:r>
            <a:r>
              <a:rPr lang="en-US" dirty="0" err="1"/>
              <a:t>rekord</a:t>
            </a:r>
            <a:r>
              <a:rPr lang="en-US" dirty="0"/>
              <a:t> </a:t>
            </a:r>
            <a:r>
              <a:rPr lang="en-US" dirty="0" err="1"/>
              <a:t>mengandung</a:t>
            </a:r>
            <a:r>
              <a:rPr lang="en-US" dirty="0"/>
              <a:t> D </a:t>
            </a:r>
            <a:r>
              <a:rPr lang="en-US" dirty="0" err="1"/>
              <a:t>buah</a:t>
            </a:r>
            <a:r>
              <a:rPr lang="en-US" dirty="0"/>
              <a:t> </a:t>
            </a:r>
            <a:r>
              <a:rPr lang="en-US" dirty="0" err="1"/>
              <a:t>atribut</a:t>
            </a:r>
            <a:endParaRPr lang="en-US" dirty="0"/>
          </a:p>
          <a:p>
            <a:r>
              <a:rPr lang="en-US" dirty="0" err="1"/>
              <a:t>Rekord</a:t>
            </a:r>
            <a:r>
              <a:rPr lang="en-US" dirty="0"/>
              <a:t> = baris, </a:t>
            </a:r>
            <a:r>
              <a:rPr lang="en-US" i="1" dirty="0"/>
              <a:t>data point</a:t>
            </a:r>
            <a:r>
              <a:rPr lang="en-US" dirty="0"/>
              <a:t>, </a:t>
            </a:r>
            <a:r>
              <a:rPr lang="en-US" dirty="0" err="1"/>
              <a:t>instans</a:t>
            </a:r>
            <a:r>
              <a:rPr lang="en-US" dirty="0"/>
              <a:t>, </a:t>
            </a:r>
            <a:r>
              <a:rPr lang="en-US" i="1" dirty="0"/>
              <a:t>example</a:t>
            </a:r>
            <a:r>
              <a:rPr lang="en-US" dirty="0"/>
              <a:t>, </a:t>
            </a:r>
            <a:r>
              <a:rPr lang="en-US" dirty="0" err="1"/>
              <a:t>transaksi</a:t>
            </a:r>
            <a:r>
              <a:rPr lang="en-US" dirty="0"/>
              <a:t>, </a:t>
            </a:r>
            <a:r>
              <a:rPr lang="en-US" dirty="0" err="1"/>
              <a:t>tupel</a:t>
            </a:r>
            <a:r>
              <a:rPr lang="en-US" dirty="0"/>
              <a:t>, </a:t>
            </a:r>
            <a:r>
              <a:rPr lang="en-US" dirty="0" err="1"/>
              <a:t>entitas</a:t>
            </a:r>
            <a:r>
              <a:rPr lang="en-US" dirty="0"/>
              <a:t>, </a:t>
            </a:r>
            <a:r>
              <a:rPr lang="en-US" dirty="0" err="1"/>
              <a:t>objek</a:t>
            </a:r>
            <a:r>
              <a:rPr lang="en-US" dirty="0"/>
              <a:t>, vector </a:t>
            </a:r>
            <a:r>
              <a:rPr lang="en-US" dirty="0" err="1"/>
              <a:t>fitur</a:t>
            </a:r>
            <a:r>
              <a:rPr lang="en-US" dirty="0"/>
              <a:t>.</a:t>
            </a:r>
          </a:p>
          <a:p>
            <a:r>
              <a:rPr lang="en-US" dirty="0" err="1"/>
              <a:t>Atribut</a:t>
            </a:r>
            <a:r>
              <a:rPr lang="en-US" dirty="0"/>
              <a:t> = </a:t>
            </a:r>
            <a:r>
              <a:rPr lang="en-US" dirty="0" err="1"/>
              <a:t>kolom</a:t>
            </a:r>
            <a:r>
              <a:rPr lang="en-US" dirty="0"/>
              <a:t>, </a:t>
            </a:r>
            <a:r>
              <a:rPr lang="en-US" i="1" dirty="0"/>
              <a:t>field</a:t>
            </a:r>
            <a:r>
              <a:rPr lang="en-US" dirty="0"/>
              <a:t>, </a:t>
            </a:r>
            <a:r>
              <a:rPr lang="en-US" dirty="0" err="1"/>
              <a:t>dimensi</a:t>
            </a:r>
            <a:r>
              <a:rPr lang="en-US" dirty="0"/>
              <a:t>, </a:t>
            </a:r>
            <a:r>
              <a:rPr lang="en-US" dirty="0" err="1"/>
              <a:t>fitur</a:t>
            </a:r>
            <a:r>
              <a:rPr lang="en-US" dirty="0"/>
              <a:t>.</a:t>
            </a:r>
          </a:p>
          <a:p>
            <a:r>
              <a:rPr lang="en-US" dirty="0" err="1"/>
              <a:t>Atribut</a:t>
            </a:r>
            <a:r>
              <a:rPr lang="en-US" dirty="0"/>
              <a:t> yang </a:t>
            </a:r>
            <a:r>
              <a:rPr lang="en-US" dirty="0" err="1"/>
              <a:t>sama</a:t>
            </a:r>
            <a:r>
              <a:rPr lang="en-US" dirty="0"/>
              <a:t> </a:t>
            </a:r>
            <a:r>
              <a:rPr lang="en-US" dirty="0" err="1"/>
              <a:t>untuk</a:t>
            </a:r>
            <a:r>
              <a:rPr lang="en-US" dirty="0"/>
              <a:t> </a:t>
            </a:r>
            <a:r>
              <a:rPr lang="en-US" dirty="0" err="1"/>
              <a:t>setiap</a:t>
            </a:r>
            <a:r>
              <a:rPr lang="en-US" dirty="0"/>
              <a:t> </a:t>
            </a:r>
            <a:r>
              <a:rPr lang="en-US" dirty="0" err="1"/>
              <a:t>rekord</a:t>
            </a:r>
            <a:r>
              <a:rPr lang="en-US" dirty="0"/>
              <a:t> </a:t>
            </a:r>
            <a:r>
              <a:rPr lang="en-US" dirty="0" err="1"/>
              <a:t>biasanya</a:t>
            </a:r>
            <a:r>
              <a:rPr lang="en-US" dirty="0"/>
              <a:t> </a:t>
            </a:r>
            <a:r>
              <a:rPr lang="en-US" dirty="0" err="1"/>
              <a:t>diasumsikan</a:t>
            </a:r>
            <a:r>
              <a:rPr lang="en-US" dirty="0"/>
              <a:t> </a:t>
            </a:r>
            <a:r>
              <a:rPr lang="en-US" dirty="0" err="1"/>
              <a:t>memiliki</a:t>
            </a:r>
            <a:r>
              <a:rPr lang="en-US" dirty="0"/>
              <a:t> </a:t>
            </a:r>
            <a:r>
              <a:rPr lang="en-US" dirty="0" err="1"/>
              <a:t>tipe</a:t>
            </a:r>
            <a:r>
              <a:rPr lang="en-US" dirty="0"/>
              <a:t> </a:t>
            </a:r>
            <a:r>
              <a:rPr lang="en-US" dirty="0" err="1"/>
              <a:t>butir</a:t>
            </a:r>
            <a:r>
              <a:rPr lang="en-US" dirty="0"/>
              <a:t> data yang </a:t>
            </a:r>
            <a:r>
              <a:rPr lang="en-US" dirty="0" err="1"/>
              <a:t>sama</a:t>
            </a:r>
            <a:r>
              <a:rPr lang="en-US" dirty="0"/>
              <a:t>.</a:t>
            </a:r>
          </a:p>
          <a:p>
            <a:r>
              <a:rPr lang="en-US" dirty="0" err="1"/>
              <a:t>Struktur</a:t>
            </a:r>
            <a:r>
              <a:rPr lang="en-US" dirty="0"/>
              <a:t> </a:t>
            </a:r>
            <a:r>
              <a:rPr lang="en-US" dirty="0" err="1"/>
              <a:t>dapat</a:t>
            </a:r>
            <a:r>
              <a:rPr lang="en-US" dirty="0"/>
              <a:t> </a:t>
            </a:r>
            <a:r>
              <a:rPr lang="en-US" dirty="0" err="1"/>
              <a:t>bersifat</a:t>
            </a:r>
            <a:r>
              <a:rPr lang="en-US" dirty="0"/>
              <a:t> </a:t>
            </a:r>
            <a:r>
              <a:rPr lang="en-US" dirty="0" err="1"/>
              <a:t>ketat</a:t>
            </a:r>
            <a:r>
              <a:rPr lang="en-US" dirty="0"/>
              <a:t>/strict (</a:t>
            </a:r>
            <a:r>
              <a:rPr lang="en-US" dirty="0" err="1"/>
              <a:t>contoh</a:t>
            </a:r>
            <a:r>
              <a:rPr lang="en-US" dirty="0"/>
              <a:t>: basis data </a:t>
            </a:r>
            <a:r>
              <a:rPr lang="en-US" dirty="0" err="1"/>
              <a:t>relasional</a:t>
            </a:r>
            <a:r>
              <a:rPr lang="en-US" dirty="0"/>
              <a:t>) </a:t>
            </a:r>
            <a:r>
              <a:rPr lang="en-US" dirty="0" err="1"/>
              <a:t>atau</a:t>
            </a:r>
            <a:r>
              <a:rPr lang="en-US" dirty="0"/>
              <a:t> </a:t>
            </a:r>
            <a:r>
              <a:rPr lang="en-US" dirty="0" err="1"/>
              <a:t>longgar</a:t>
            </a:r>
            <a:r>
              <a:rPr lang="en-US" dirty="0"/>
              <a:t>/loose (</a:t>
            </a:r>
            <a:r>
              <a:rPr lang="en-US" dirty="0" err="1"/>
              <a:t>contoh</a:t>
            </a:r>
            <a:r>
              <a:rPr lang="en-US" dirty="0"/>
              <a:t>: Excel </a:t>
            </a:r>
            <a:r>
              <a:rPr lang="en-US" i="1" dirty="0"/>
              <a:t>spreadsheet</a:t>
            </a:r>
            <a:r>
              <a:rPr lang="en-US" dirty="0"/>
              <a:t>).</a:t>
            </a:r>
          </a:p>
          <a:p>
            <a:r>
              <a:rPr lang="en-US" dirty="0" err="1"/>
              <a:t>Tergantung</a:t>
            </a:r>
            <a:r>
              <a:rPr lang="en-US" dirty="0"/>
              <a:t> </a:t>
            </a:r>
            <a:r>
              <a:rPr lang="en-US" dirty="0" err="1"/>
              <a:t>keketatan</a:t>
            </a:r>
            <a:r>
              <a:rPr lang="en-US" dirty="0"/>
              <a:t> </a:t>
            </a:r>
            <a:r>
              <a:rPr lang="en-US" dirty="0" err="1"/>
              <a:t>strukturnya</a:t>
            </a:r>
            <a:r>
              <a:rPr lang="en-US" dirty="0"/>
              <a:t>, </a:t>
            </a:r>
            <a:r>
              <a:rPr lang="en-US" dirty="0" err="1"/>
              <a:t>bisa</a:t>
            </a:r>
            <a:r>
              <a:rPr lang="en-US" dirty="0"/>
              <a:t> </a:t>
            </a:r>
            <a:r>
              <a:rPr lang="en-US" dirty="0" err="1"/>
              <a:t>ada</a:t>
            </a:r>
            <a:r>
              <a:rPr lang="en-US" dirty="0"/>
              <a:t> </a:t>
            </a:r>
            <a:r>
              <a:rPr lang="en-US" dirty="0" err="1"/>
              <a:t>bahasa</a:t>
            </a:r>
            <a:r>
              <a:rPr lang="en-US" dirty="0"/>
              <a:t> </a:t>
            </a:r>
            <a:r>
              <a:rPr lang="en-US" dirty="0" err="1"/>
              <a:t>kueri</a:t>
            </a:r>
            <a:r>
              <a:rPr lang="en-US" dirty="0"/>
              <a:t> formal </a:t>
            </a:r>
            <a:r>
              <a:rPr lang="en-US" dirty="0" err="1"/>
              <a:t>untuk</a:t>
            </a:r>
            <a:r>
              <a:rPr lang="en-US" dirty="0"/>
              <a:t> </a:t>
            </a:r>
            <a:r>
              <a:rPr lang="en-US" dirty="0" err="1"/>
              <a:t>mengakses</a:t>
            </a:r>
            <a:r>
              <a:rPr lang="en-US" dirty="0"/>
              <a:t> </a:t>
            </a:r>
            <a:r>
              <a:rPr lang="en-US" dirty="0" err="1"/>
              <a:t>butir-butir</a:t>
            </a:r>
            <a:r>
              <a:rPr lang="en-US" dirty="0"/>
              <a:t> data di </a:t>
            </a:r>
            <a:r>
              <a:rPr lang="en-US" dirty="0" err="1"/>
              <a:t>dalamnya</a:t>
            </a:r>
            <a:r>
              <a:rPr lang="en-US" dirty="0"/>
              <a:t> (</a:t>
            </a:r>
            <a:r>
              <a:rPr lang="en-US" dirty="0" err="1"/>
              <a:t>contoh</a:t>
            </a:r>
            <a:r>
              <a:rPr lang="en-US" dirty="0"/>
              <a:t>: SQL).</a:t>
            </a:r>
          </a:p>
        </p:txBody>
      </p:sp>
      <p:pic>
        <p:nvPicPr>
          <p:cNvPr id="5" name="Picture 4">
            <a:extLst>
              <a:ext uri="{FF2B5EF4-FFF2-40B4-BE49-F238E27FC236}">
                <a16:creationId xmlns:a16="http://schemas.microsoft.com/office/drawing/2014/main" id="{E96AC793-E879-4CA3-A0D4-A78A4B37AB49}"/>
              </a:ext>
            </a:extLst>
          </p:cNvPr>
          <p:cNvPicPr>
            <a:picLocks noChangeAspect="1"/>
          </p:cNvPicPr>
          <p:nvPr/>
        </p:nvPicPr>
        <p:blipFill rotWithShape="1">
          <a:blip r:embed="rId2"/>
          <a:srcRect r="20901"/>
          <a:stretch/>
        </p:blipFill>
        <p:spPr>
          <a:xfrm>
            <a:off x="5642504" y="1496711"/>
            <a:ext cx="3189796" cy="1251646"/>
          </a:xfrm>
          <a:prstGeom prst="rect">
            <a:avLst/>
          </a:prstGeom>
        </p:spPr>
      </p:pic>
    </p:spTree>
    <p:extLst>
      <p:ext uri="{BB962C8B-B14F-4D97-AF65-F5344CB8AC3E}">
        <p14:creationId xmlns:p14="http://schemas.microsoft.com/office/powerpoint/2010/main" val="835139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67A2-60C4-4064-83E4-EF91503F5A19}"/>
              </a:ext>
            </a:extLst>
          </p:cNvPr>
          <p:cNvSpPr>
            <a:spLocks noGrp="1"/>
          </p:cNvSpPr>
          <p:nvPr>
            <p:ph type="title"/>
          </p:nvPr>
        </p:nvSpPr>
        <p:spPr/>
        <p:txBody>
          <a:bodyPr>
            <a:normAutofit/>
          </a:bodyPr>
          <a:lstStyle/>
          <a:p>
            <a:r>
              <a:rPr lang="en-US" sz="2000" dirty="0" err="1"/>
              <a:t>Contoh</a:t>
            </a:r>
            <a:r>
              <a:rPr lang="en-US" sz="2000" dirty="0"/>
              <a:t> model data: Graf/</a:t>
            </a:r>
            <a:r>
              <a:rPr lang="en-US" sz="2000" dirty="0" err="1"/>
              <a:t>Jejaring</a:t>
            </a:r>
            <a:endParaRPr lang="en-US" sz="2000" dirty="0"/>
          </a:p>
        </p:txBody>
      </p:sp>
      <p:sp>
        <p:nvSpPr>
          <p:cNvPr id="3" name="Text Placeholder 2">
            <a:extLst>
              <a:ext uri="{FF2B5EF4-FFF2-40B4-BE49-F238E27FC236}">
                <a16:creationId xmlns:a16="http://schemas.microsoft.com/office/drawing/2014/main" id="{7EB247E6-5395-49E5-9105-613AD73CA168}"/>
              </a:ext>
            </a:extLst>
          </p:cNvPr>
          <p:cNvSpPr>
            <a:spLocks noGrp="1"/>
          </p:cNvSpPr>
          <p:nvPr>
            <p:ph type="body" idx="1"/>
          </p:nvPr>
        </p:nvSpPr>
        <p:spPr>
          <a:xfrm>
            <a:off x="311700" y="1152475"/>
            <a:ext cx="3735514" cy="3416400"/>
          </a:xfrm>
        </p:spPr>
        <p:txBody>
          <a:bodyPr>
            <a:normAutofit fontScale="92500" lnSpcReduction="20000"/>
          </a:bodyPr>
          <a:lstStyle/>
          <a:p>
            <a:r>
              <a:rPr lang="en-US" dirty="0" err="1"/>
              <a:t>Tersusun</a:t>
            </a:r>
            <a:r>
              <a:rPr lang="en-US" dirty="0"/>
              <a:t> </a:t>
            </a:r>
            <a:r>
              <a:rPr lang="en-US" dirty="0" err="1"/>
              <a:t>dari</a:t>
            </a:r>
            <a:r>
              <a:rPr lang="en-US" dirty="0"/>
              <a:t> </a:t>
            </a:r>
            <a:r>
              <a:rPr lang="en-US" dirty="0" err="1"/>
              <a:t>simpul-simpul</a:t>
            </a:r>
            <a:r>
              <a:rPr lang="en-US" dirty="0"/>
              <a:t> (</a:t>
            </a:r>
            <a:r>
              <a:rPr lang="en-US" i="1" dirty="0"/>
              <a:t>nodes</a:t>
            </a:r>
            <a:r>
              <a:rPr lang="en-US" dirty="0"/>
              <a:t>) dan </a:t>
            </a:r>
            <a:r>
              <a:rPr lang="en-US" dirty="0" err="1"/>
              <a:t>sisi</a:t>
            </a:r>
            <a:r>
              <a:rPr lang="en-US" dirty="0"/>
              <a:t>/</a:t>
            </a:r>
            <a:r>
              <a:rPr lang="en-US" dirty="0" err="1"/>
              <a:t>koneksi</a:t>
            </a:r>
            <a:r>
              <a:rPr lang="en-US" dirty="0"/>
              <a:t> </a:t>
            </a:r>
            <a:r>
              <a:rPr lang="en-US" dirty="0" err="1"/>
              <a:t>antar</a:t>
            </a:r>
            <a:r>
              <a:rPr lang="en-US" dirty="0"/>
              <a:t> </a:t>
            </a:r>
            <a:r>
              <a:rPr lang="en-US" dirty="0" err="1"/>
              <a:t>simpul</a:t>
            </a:r>
            <a:r>
              <a:rPr lang="en-US" dirty="0"/>
              <a:t> (</a:t>
            </a:r>
            <a:r>
              <a:rPr lang="en-US" i="1" dirty="0"/>
              <a:t>edges</a:t>
            </a:r>
            <a:r>
              <a:rPr lang="en-US" dirty="0"/>
              <a:t>)</a:t>
            </a:r>
          </a:p>
          <a:p>
            <a:r>
              <a:rPr lang="en-US" dirty="0"/>
              <a:t>Satu node (</a:t>
            </a:r>
            <a:r>
              <a:rPr lang="en-US" dirty="0" err="1"/>
              <a:t>biasanya</a:t>
            </a:r>
            <a:r>
              <a:rPr lang="en-US" dirty="0"/>
              <a:t>) </a:t>
            </a:r>
            <a:r>
              <a:rPr lang="en-US" dirty="0" err="1"/>
              <a:t>mewakili</a:t>
            </a:r>
            <a:r>
              <a:rPr lang="en-US" dirty="0"/>
              <a:t> </a:t>
            </a:r>
            <a:r>
              <a:rPr lang="en-US" dirty="0" err="1"/>
              <a:t>satu</a:t>
            </a:r>
            <a:r>
              <a:rPr lang="en-US" dirty="0"/>
              <a:t> </a:t>
            </a:r>
            <a:r>
              <a:rPr lang="en-US" dirty="0" err="1"/>
              <a:t>rekord</a:t>
            </a:r>
            <a:endParaRPr lang="en-US" dirty="0"/>
          </a:p>
          <a:p>
            <a:r>
              <a:rPr lang="en-US" dirty="0" err="1"/>
              <a:t>Dapat</a:t>
            </a:r>
            <a:r>
              <a:rPr lang="en-US" dirty="0"/>
              <a:t> </a:t>
            </a:r>
            <a:r>
              <a:rPr lang="en-US" dirty="0" err="1"/>
              <a:t>mengekspresikan</a:t>
            </a:r>
            <a:r>
              <a:rPr lang="en-US" dirty="0"/>
              <a:t> </a:t>
            </a:r>
            <a:r>
              <a:rPr lang="en-US" dirty="0" err="1"/>
              <a:t>relasi</a:t>
            </a:r>
            <a:r>
              <a:rPr lang="en-US" dirty="0"/>
              <a:t> </a:t>
            </a:r>
            <a:r>
              <a:rPr lang="en-US" dirty="0" err="1"/>
              <a:t>antar</a:t>
            </a:r>
            <a:r>
              <a:rPr lang="en-US" dirty="0"/>
              <a:t> </a:t>
            </a:r>
            <a:r>
              <a:rPr lang="en-US" dirty="0" err="1"/>
              <a:t>rekord</a:t>
            </a:r>
            <a:r>
              <a:rPr lang="en-US" dirty="0"/>
              <a:t> </a:t>
            </a:r>
            <a:r>
              <a:rPr lang="en-US" dirty="0" err="1"/>
              <a:t>secara</a:t>
            </a:r>
            <a:r>
              <a:rPr lang="en-US" dirty="0"/>
              <a:t> </a:t>
            </a:r>
            <a:r>
              <a:rPr lang="en-US" dirty="0" err="1"/>
              <a:t>eksplisit</a:t>
            </a:r>
            <a:r>
              <a:rPr lang="en-US" dirty="0"/>
              <a:t>.</a:t>
            </a:r>
          </a:p>
          <a:p>
            <a:r>
              <a:rPr lang="en-US" dirty="0" err="1"/>
              <a:t>Termasuk</a:t>
            </a:r>
            <a:r>
              <a:rPr lang="en-US" dirty="0"/>
              <a:t> model data </a:t>
            </a:r>
            <a:r>
              <a:rPr lang="en-US" dirty="0" err="1"/>
              <a:t>graf</a:t>
            </a:r>
            <a:r>
              <a:rPr lang="en-US" dirty="0"/>
              <a:t> </a:t>
            </a:r>
            <a:r>
              <a:rPr lang="en-US" dirty="0" err="1"/>
              <a:t>adalah</a:t>
            </a:r>
            <a:r>
              <a:rPr lang="en-US" dirty="0"/>
              <a:t> model data </a:t>
            </a:r>
            <a:r>
              <a:rPr lang="en-US" dirty="0" err="1"/>
              <a:t>hierarkis</a:t>
            </a:r>
            <a:r>
              <a:rPr lang="en-US" dirty="0"/>
              <a:t>/</a:t>
            </a:r>
            <a:r>
              <a:rPr lang="en-US" dirty="0" err="1"/>
              <a:t>pohon</a:t>
            </a:r>
            <a:r>
              <a:rPr lang="en-US" dirty="0"/>
              <a:t>, model data </a:t>
            </a:r>
            <a:r>
              <a:rPr lang="en-US" dirty="0" err="1"/>
              <a:t>berorientasi</a:t>
            </a:r>
            <a:r>
              <a:rPr lang="en-US" dirty="0"/>
              <a:t> </a:t>
            </a:r>
            <a:r>
              <a:rPr lang="en-US" dirty="0" err="1"/>
              <a:t>objek</a:t>
            </a:r>
            <a:r>
              <a:rPr lang="en-US" dirty="0"/>
              <a:t> (</a:t>
            </a:r>
            <a:r>
              <a:rPr lang="en-US" i="1" dirty="0"/>
              <a:t>object-oriented data model</a:t>
            </a:r>
            <a:r>
              <a:rPr lang="en-US" dirty="0"/>
              <a:t>).</a:t>
            </a:r>
          </a:p>
          <a:p>
            <a:r>
              <a:rPr lang="en-US" dirty="0"/>
              <a:t>Model data </a:t>
            </a:r>
            <a:r>
              <a:rPr lang="en-US" dirty="0" err="1"/>
              <a:t>graf</a:t>
            </a:r>
            <a:r>
              <a:rPr lang="en-US" dirty="0"/>
              <a:t> modern:</a:t>
            </a:r>
          </a:p>
          <a:p>
            <a:pPr lvl="1"/>
            <a:r>
              <a:rPr lang="en-US" i="1" dirty="0"/>
              <a:t>Property graph</a:t>
            </a:r>
          </a:p>
          <a:p>
            <a:pPr lvl="1"/>
            <a:r>
              <a:rPr lang="en-US" i="1" dirty="0"/>
              <a:t>Resource description framework (RDF)</a:t>
            </a:r>
          </a:p>
        </p:txBody>
      </p:sp>
      <p:pic>
        <p:nvPicPr>
          <p:cNvPr id="1026" name="Picture 2">
            <a:extLst>
              <a:ext uri="{FF2B5EF4-FFF2-40B4-BE49-F238E27FC236}">
                <a16:creationId xmlns:a16="http://schemas.microsoft.com/office/drawing/2014/main" id="{37218196-B009-4F72-B44A-F2FE513611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574"/>
          <a:stretch/>
        </p:blipFill>
        <p:spPr bwMode="auto">
          <a:xfrm>
            <a:off x="4155170" y="365718"/>
            <a:ext cx="4677130" cy="24172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6155A3C-26D0-4444-B77E-57A625941E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366" y="2929270"/>
            <a:ext cx="4182921" cy="19687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876A796-9E97-41B0-8569-C23D617C1C3D}"/>
              </a:ext>
            </a:extLst>
          </p:cNvPr>
          <p:cNvSpPr txBox="1"/>
          <p:nvPr/>
        </p:nvSpPr>
        <p:spPr>
          <a:xfrm>
            <a:off x="4155170" y="4033595"/>
            <a:ext cx="1160893" cy="307777"/>
          </a:xfrm>
          <a:prstGeom prst="rect">
            <a:avLst/>
          </a:prstGeom>
          <a:noFill/>
        </p:spPr>
        <p:txBody>
          <a:bodyPr wrap="square" rtlCol="0">
            <a:spAutoFit/>
          </a:bodyPr>
          <a:lstStyle/>
          <a:p>
            <a:r>
              <a:rPr lang="en-US" dirty="0">
                <a:solidFill>
                  <a:srgbClr val="FF0000"/>
                </a:solidFill>
              </a:rPr>
              <a:t>RDF graph</a:t>
            </a:r>
          </a:p>
        </p:txBody>
      </p:sp>
      <p:sp>
        <p:nvSpPr>
          <p:cNvPr id="8" name="TextBox 7">
            <a:extLst>
              <a:ext uri="{FF2B5EF4-FFF2-40B4-BE49-F238E27FC236}">
                <a16:creationId xmlns:a16="http://schemas.microsoft.com/office/drawing/2014/main" id="{2626E124-E834-450E-B01F-4921FB480942}"/>
              </a:ext>
            </a:extLst>
          </p:cNvPr>
          <p:cNvSpPr txBox="1"/>
          <p:nvPr/>
        </p:nvSpPr>
        <p:spPr>
          <a:xfrm>
            <a:off x="4854885" y="1434048"/>
            <a:ext cx="1478942" cy="307777"/>
          </a:xfrm>
          <a:prstGeom prst="rect">
            <a:avLst/>
          </a:prstGeom>
          <a:noFill/>
        </p:spPr>
        <p:txBody>
          <a:bodyPr wrap="square" rtlCol="0">
            <a:spAutoFit/>
          </a:bodyPr>
          <a:lstStyle/>
          <a:p>
            <a:r>
              <a:rPr lang="en-US" dirty="0">
                <a:solidFill>
                  <a:srgbClr val="FF0000"/>
                </a:solidFill>
              </a:rPr>
              <a:t>Property graph</a:t>
            </a:r>
          </a:p>
        </p:txBody>
      </p:sp>
    </p:spTree>
    <p:extLst>
      <p:ext uri="{BB962C8B-B14F-4D97-AF65-F5344CB8AC3E}">
        <p14:creationId xmlns:p14="http://schemas.microsoft.com/office/powerpoint/2010/main" val="38405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44A4C52-9E5B-41F0-A6C3-6B9A0FE10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1614" y="914359"/>
            <a:ext cx="4345252" cy="3258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41689B-94D2-4BEF-AB57-5C3650C7A1CF}"/>
              </a:ext>
            </a:extLst>
          </p:cNvPr>
          <p:cNvSpPr>
            <a:spLocks noGrp="1"/>
          </p:cNvSpPr>
          <p:nvPr>
            <p:ph type="title"/>
          </p:nvPr>
        </p:nvSpPr>
        <p:spPr/>
        <p:txBody>
          <a:bodyPr>
            <a:normAutofit fontScale="90000"/>
          </a:bodyPr>
          <a:lstStyle/>
          <a:p>
            <a:r>
              <a:rPr lang="en-US" dirty="0" err="1"/>
              <a:t>Contoh</a:t>
            </a:r>
            <a:r>
              <a:rPr lang="en-US" dirty="0"/>
              <a:t> model data: </a:t>
            </a:r>
            <a:r>
              <a:rPr lang="en-US" dirty="0" err="1"/>
              <a:t>Sekuens</a:t>
            </a:r>
            <a:endParaRPr lang="en-US" dirty="0"/>
          </a:p>
        </p:txBody>
      </p:sp>
      <p:sp>
        <p:nvSpPr>
          <p:cNvPr id="3" name="Text Placeholder 2">
            <a:extLst>
              <a:ext uri="{FF2B5EF4-FFF2-40B4-BE49-F238E27FC236}">
                <a16:creationId xmlns:a16="http://schemas.microsoft.com/office/drawing/2014/main" id="{66A2FF15-47F9-43DB-9483-88B05BFBCE06}"/>
              </a:ext>
            </a:extLst>
          </p:cNvPr>
          <p:cNvSpPr>
            <a:spLocks noGrp="1"/>
          </p:cNvSpPr>
          <p:nvPr>
            <p:ph type="body" idx="1"/>
          </p:nvPr>
        </p:nvSpPr>
        <p:spPr>
          <a:xfrm>
            <a:off x="311698" y="1152475"/>
            <a:ext cx="4920259" cy="3718756"/>
          </a:xfrm>
        </p:spPr>
        <p:txBody>
          <a:bodyPr>
            <a:normAutofit lnSpcReduction="10000"/>
          </a:bodyPr>
          <a:lstStyle/>
          <a:p>
            <a:r>
              <a:rPr lang="en-US" sz="1400" dirty="0" err="1"/>
              <a:t>Tersusun</a:t>
            </a:r>
            <a:r>
              <a:rPr lang="en-US" sz="1400" dirty="0"/>
              <a:t> </a:t>
            </a:r>
            <a:r>
              <a:rPr lang="en-US" sz="1400" dirty="0" err="1"/>
              <a:t>dari</a:t>
            </a:r>
            <a:r>
              <a:rPr lang="en-US" sz="1400" dirty="0"/>
              <a:t> </a:t>
            </a:r>
            <a:r>
              <a:rPr lang="en-US" sz="1400" dirty="0" err="1"/>
              <a:t>rekord-rekord</a:t>
            </a:r>
            <a:r>
              <a:rPr lang="en-US" sz="1400" dirty="0"/>
              <a:t> yang </a:t>
            </a:r>
            <a:r>
              <a:rPr lang="en-US" sz="1400" dirty="0" err="1"/>
              <a:t>terhubung</a:t>
            </a:r>
            <a:r>
              <a:rPr lang="en-US" sz="1400" dirty="0"/>
              <a:t> </a:t>
            </a:r>
            <a:r>
              <a:rPr lang="en-US" sz="1400" dirty="0" err="1"/>
              <a:t>secara</a:t>
            </a:r>
            <a:r>
              <a:rPr lang="en-US" sz="1400" dirty="0"/>
              <a:t> </a:t>
            </a:r>
            <a:r>
              <a:rPr lang="en-US" sz="1400" dirty="0" err="1"/>
              <a:t>sekuensial</a:t>
            </a:r>
            <a:r>
              <a:rPr lang="en-US" sz="1400" dirty="0"/>
              <a:t>.</a:t>
            </a:r>
          </a:p>
          <a:p>
            <a:r>
              <a:rPr lang="en-US" sz="1400" dirty="0" err="1"/>
              <a:t>Contoh</a:t>
            </a:r>
            <a:r>
              <a:rPr lang="en-US" sz="1400" dirty="0"/>
              <a:t>: data </a:t>
            </a:r>
            <a:r>
              <a:rPr lang="en-US" sz="1400" dirty="0" err="1"/>
              <a:t>dari</a:t>
            </a:r>
            <a:r>
              <a:rPr lang="en-US" sz="1400" dirty="0"/>
              <a:t> sensor </a:t>
            </a:r>
            <a:r>
              <a:rPr lang="en-US" sz="1400" dirty="0" err="1"/>
              <a:t>suhu</a:t>
            </a:r>
            <a:r>
              <a:rPr lang="en-US" sz="1400" dirty="0"/>
              <a:t> </a:t>
            </a:r>
            <a:r>
              <a:rPr lang="en-US" sz="1400" dirty="0" err="1"/>
              <a:t>selama</a:t>
            </a:r>
            <a:r>
              <a:rPr lang="en-US" sz="1400" dirty="0"/>
              <a:t> </a:t>
            </a:r>
            <a:r>
              <a:rPr lang="en-US" sz="1400" dirty="0" err="1"/>
              <a:t>suatu</a:t>
            </a:r>
            <a:r>
              <a:rPr lang="en-US" sz="1400" dirty="0"/>
              <a:t> </a:t>
            </a:r>
            <a:r>
              <a:rPr lang="en-US" sz="1400" dirty="0" err="1"/>
              <a:t>rentang</a:t>
            </a:r>
            <a:r>
              <a:rPr lang="en-US" sz="1400" dirty="0"/>
              <a:t> </a:t>
            </a:r>
            <a:r>
              <a:rPr lang="en-US" sz="1400" dirty="0" err="1"/>
              <a:t>waktu</a:t>
            </a:r>
            <a:r>
              <a:rPr lang="en-US" sz="1400" dirty="0"/>
              <a:t>.</a:t>
            </a:r>
          </a:p>
          <a:p>
            <a:r>
              <a:rPr lang="en-US" sz="1400" dirty="0" err="1"/>
              <a:t>Struktur</a:t>
            </a:r>
            <a:r>
              <a:rPr lang="en-US" sz="1400" dirty="0"/>
              <a:t> </a:t>
            </a:r>
            <a:r>
              <a:rPr lang="en-US" sz="1400" dirty="0" err="1"/>
              <a:t>tersirat</a:t>
            </a:r>
            <a:r>
              <a:rPr lang="en-US" sz="1400" dirty="0"/>
              <a:t> </a:t>
            </a:r>
            <a:r>
              <a:rPr lang="en-US" sz="1400" dirty="0" err="1"/>
              <a:t>dari</a:t>
            </a:r>
            <a:r>
              <a:rPr lang="en-US" sz="1400" dirty="0"/>
              <a:t> </a:t>
            </a:r>
            <a:r>
              <a:rPr lang="en-US" sz="1400" dirty="0" err="1"/>
              <a:t>urutan</a:t>
            </a:r>
            <a:r>
              <a:rPr lang="en-US" sz="1400" dirty="0"/>
              <a:t> </a:t>
            </a:r>
            <a:r>
              <a:rPr lang="en-US" sz="1400" dirty="0" err="1"/>
              <a:t>kemunculan</a:t>
            </a:r>
            <a:r>
              <a:rPr lang="en-US" sz="1400" dirty="0"/>
              <a:t> </a:t>
            </a:r>
            <a:r>
              <a:rPr lang="en-US" sz="1400" dirty="0" err="1"/>
              <a:t>rekord</a:t>
            </a:r>
            <a:endParaRPr lang="en-US" sz="1400" dirty="0"/>
          </a:p>
          <a:p>
            <a:r>
              <a:rPr lang="en-US" sz="1400" dirty="0" err="1"/>
              <a:t>Rekaman</a:t>
            </a:r>
            <a:r>
              <a:rPr lang="en-US" sz="1400" dirty="0"/>
              <a:t> audio dan video </a:t>
            </a:r>
            <a:r>
              <a:rPr lang="en-US" sz="1400" dirty="0" err="1"/>
              <a:t>dapat</a:t>
            </a:r>
            <a:r>
              <a:rPr lang="en-US" sz="1400" dirty="0"/>
              <a:t> </a:t>
            </a:r>
            <a:r>
              <a:rPr lang="en-US" sz="1400" dirty="0" err="1"/>
              <a:t>dipandang</a:t>
            </a:r>
            <a:r>
              <a:rPr lang="en-US" sz="1400" dirty="0"/>
              <a:t> </a:t>
            </a:r>
            <a:r>
              <a:rPr lang="en-US" sz="1400" dirty="0" err="1"/>
              <a:t>sebagai</a:t>
            </a:r>
            <a:r>
              <a:rPr lang="en-US" sz="1400" dirty="0"/>
              <a:t> data </a:t>
            </a:r>
            <a:r>
              <a:rPr lang="en-US" sz="1400" dirty="0" err="1"/>
              <a:t>sekuens</a:t>
            </a:r>
            <a:r>
              <a:rPr lang="en-US" sz="1400" dirty="0"/>
              <a:t>, </a:t>
            </a:r>
            <a:r>
              <a:rPr lang="en-US" sz="1400" dirty="0" err="1"/>
              <a:t>namun</a:t>
            </a:r>
            <a:r>
              <a:rPr lang="en-US" sz="1400" dirty="0"/>
              <a:t> </a:t>
            </a:r>
            <a:r>
              <a:rPr lang="en-US" sz="1400" dirty="0" err="1"/>
              <a:t>setiap</a:t>
            </a:r>
            <a:r>
              <a:rPr lang="en-US" sz="1400" dirty="0"/>
              <a:t> </a:t>
            </a:r>
            <a:r>
              <a:rPr lang="en-US" sz="1400" dirty="0" err="1"/>
              <a:t>rekordnya</a:t>
            </a:r>
            <a:r>
              <a:rPr lang="en-US" sz="1400" dirty="0"/>
              <a:t> </a:t>
            </a:r>
            <a:r>
              <a:rPr lang="en-US" sz="1400" dirty="0" err="1"/>
              <a:t>sendiri</a:t>
            </a:r>
            <a:r>
              <a:rPr lang="en-US" sz="1400" dirty="0"/>
              <a:t> </a:t>
            </a:r>
            <a:r>
              <a:rPr lang="en-US" sz="1400" dirty="0" err="1"/>
              <a:t>bersifat</a:t>
            </a:r>
            <a:r>
              <a:rPr lang="en-US" sz="1400" dirty="0"/>
              <a:t> </a:t>
            </a:r>
            <a:r>
              <a:rPr lang="en-US" sz="1400" dirty="0" err="1"/>
              <a:t>tidak</a:t>
            </a:r>
            <a:r>
              <a:rPr lang="en-US" sz="1400" dirty="0"/>
              <a:t> </a:t>
            </a:r>
            <a:r>
              <a:rPr lang="en-US" sz="1400" dirty="0" err="1"/>
              <a:t>terstruktur</a:t>
            </a:r>
            <a:r>
              <a:rPr lang="en-US" sz="1400" dirty="0"/>
              <a:t>.</a:t>
            </a:r>
          </a:p>
          <a:p>
            <a:r>
              <a:rPr lang="en-US" sz="1400" dirty="0" err="1"/>
              <a:t>Atribut</a:t>
            </a:r>
            <a:r>
              <a:rPr lang="en-US" sz="1400" dirty="0"/>
              <a:t> </a:t>
            </a:r>
            <a:r>
              <a:rPr lang="en-US" sz="1400" dirty="0" err="1"/>
              <a:t>kontekstual</a:t>
            </a:r>
            <a:r>
              <a:rPr lang="en-US" sz="1400" dirty="0"/>
              <a:t> </a:t>
            </a:r>
            <a:r>
              <a:rPr lang="en-US" sz="1400" dirty="0" err="1"/>
              <a:t>mendefinisikan</a:t>
            </a:r>
            <a:r>
              <a:rPr lang="en-US" sz="1400" dirty="0"/>
              <a:t> basis </a:t>
            </a:r>
            <a:r>
              <a:rPr lang="en-US" sz="1400" dirty="0" err="1"/>
              <a:t>dependensi</a:t>
            </a:r>
            <a:r>
              <a:rPr lang="en-US" sz="1400" dirty="0"/>
              <a:t> </a:t>
            </a:r>
            <a:r>
              <a:rPr lang="en-US" sz="1400" dirty="0" err="1"/>
              <a:t>tersirat</a:t>
            </a:r>
            <a:r>
              <a:rPr lang="en-US" sz="1400" dirty="0"/>
              <a:t>. (</a:t>
            </a:r>
            <a:r>
              <a:rPr lang="en-US" sz="1400" dirty="0" err="1"/>
              <a:t>Contoh</a:t>
            </a:r>
            <a:r>
              <a:rPr lang="en-US" sz="1400" dirty="0"/>
              <a:t>: time stamp pada sensor </a:t>
            </a:r>
            <a:r>
              <a:rPr lang="en-US" sz="1400" dirty="0" err="1"/>
              <a:t>suhu</a:t>
            </a:r>
            <a:r>
              <a:rPr lang="en-US" sz="1400" dirty="0"/>
              <a:t>)</a:t>
            </a:r>
          </a:p>
          <a:p>
            <a:r>
              <a:rPr lang="en-US" sz="1400" dirty="0" err="1"/>
              <a:t>Atribut</a:t>
            </a:r>
            <a:r>
              <a:rPr lang="en-US" sz="1400" dirty="0"/>
              <a:t> behavioral: </a:t>
            </a:r>
            <a:r>
              <a:rPr lang="en-US" sz="1400" dirty="0" err="1"/>
              <a:t>butir-butir</a:t>
            </a:r>
            <a:r>
              <a:rPr lang="en-US" sz="1400" dirty="0"/>
              <a:t> data yang </a:t>
            </a:r>
            <a:r>
              <a:rPr lang="en-US" sz="1400" dirty="0" err="1"/>
              <a:t>nilainya</a:t>
            </a:r>
            <a:r>
              <a:rPr lang="en-US" sz="1400" dirty="0"/>
              <a:t> </a:t>
            </a:r>
            <a:r>
              <a:rPr lang="en-US" sz="1400" dirty="0" err="1"/>
              <a:t>diperoleh</a:t>
            </a:r>
            <a:r>
              <a:rPr lang="en-US" sz="1400" dirty="0"/>
              <a:t> </a:t>
            </a:r>
            <a:r>
              <a:rPr lang="en-US" sz="1400" dirty="0" err="1"/>
              <a:t>dalam</a:t>
            </a:r>
            <a:r>
              <a:rPr lang="en-US" sz="1400" dirty="0"/>
              <a:t> </a:t>
            </a:r>
            <a:r>
              <a:rPr lang="en-US" sz="1400" dirty="0" err="1"/>
              <a:t>suatu</a:t>
            </a:r>
            <a:r>
              <a:rPr lang="en-US" sz="1400" dirty="0"/>
              <a:t> </a:t>
            </a:r>
            <a:r>
              <a:rPr lang="en-US" sz="1400" dirty="0" err="1"/>
              <a:t>konteks</a:t>
            </a:r>
            <a:r>
              <a:rPr lang="en-US" sz="1400" dirty="0"/>
              <a:t> </a:t>
            </a:r>
            <a:r>
              <a:rPr lang="en-US" sz="1400" dirty="0" err="1"/>
              <a:t>tertentu</a:t>
            </a:r>
            <a:r>
              <a:rPr lang="en-US" sz="1400" dirty="0"/>
              <a:t> (</a:t>
            </a:r>
            <a:r>
              <a:rPr lang="en-US" sz="1400" dirty="0" err="1"/>
              <a:t>Contoh</a:t>
            </a:r>
            <a:r>
              <a:rPr lang="en-US" sz="1400" dirty="0"/>
              <a:t>: </a:t>
            </a:r>
            <a:r>
              <a:rPr lang="en-US" sz="1400" dirty="0" err="1"/>
              <a:t>besarnya</a:t>
            </a:r>
            <a:r>
              <a:rPr lang="en-US" sz="1400" dirty="0"/>
              <a:t> </a:t>
            </a:r>
            <a:r>
              <a:rPr lang="en-US" sz="1400" dirty="0" err="1"/>
              <a:t>suhu</a:t>
            </a:r>
            <a:r>
              <a:rPr lang="en-US" sz="1400" dirty="0"/>
              <a:t>).</a:t>
            </a:r>
          </a:p>
          <a:p>
            <a:r>
              <a:rPr lang="en-US" sz="1400" dirty="0"/>
              <a:t>Jika </a:t>
            </a:r>
            <a:r>
              <a:rPr lang="en-US" sz="1400" dirty="0" err="1"/>
              <a:t>atribut</a:t>
            </a:r>
            <a:r>
              <a:rPr lang="en-US" sz="1400" dirty="0"/>
              <a:t> </a:t>
            </a:r>
            <a:r>
              <a:rPr lang="en-US" sz="1400" dirty="0" err="1"/>
              <a:t>kontekstualnya</a:t>
            </a:r>
            <a:r>
              <a:rPr lang="en-US" sz="1400" dirty="0"/>
              <a:t> </a:t>
            </a:r>
            <a:r>
              <a:rPr lang="en-US" sz="1400" dirty="0" err="1"/>
              <a:t>adalah</a:t>
            </a:r>
            <a:r>
              <a:rPr lang="en-US" sz="1400" dirty="0"/>
              <a:t> </a:t>
            </a:r>
            <a:r>
              <a:rPr lang="en-US" sz="1400" dirty="0" err="1"/>
              <a:t>waktu</a:t>
            </a:r>
            <a:r>
              <a:rPr lang="en-US" sz="1400" dirty="0"/>
              <a:t>/time stamp, </a:t>
            </a:r>
            <a:r>
              <a:rPr lang="en-US" sz="1400" dirty="0" err="1"/>
              <a:t>maka</a:t>
            </a:r>
            <a:r>
              <a:rPr lang="en-US" sz="1400" dirty="0"/>
              <a:t> data </a:t>
            </a:r>
            <a:r>
              <a:rPr lang="en-US" sz="1400" dirty="0" err="1"/>
              <a:t>sekuens</a:t>
            </a:r>
            <a:r>
              <a:rPr lang="en-US" sz="1400" dirty="0"/>
              <a:t> </a:t>
            </a:r>
            <a:r>
              <a:rPr lang="en-US" sz="1400" dirty="0" err="1"/>
              <a:t>disebut</a:t>
            </a:r>
            <a:r>
              <a:rPr lang="en-US" sz="1400" dirty="0"/>
              <a:t> </a:t>
            </a:r>
            <a:r>
              <a:rPr lang="en-US" sz="1400" i="1" dirty="0"/>
              <a:t>time series</a:t>
            </a:r>
            <a:r>
              <a:rPr lang="en-US" sz="1400" dirty="0"/>
              <a:t>.</a:t>
            </a:r>
          </a:p>
          <a:p>
            <a:endParaRPr lang="en-US" sz="1400" dirty="0"/>
          </a:p>
          <a:p>
            <a:endParaRPr lang="en-US" sz="1400" dirty="0"/>
          </a:p>
          <a:p>
            <a:endParaRPr lang="en-US" sz="1400" dirty="0"/>
          </a:p>
        </p:txBody>
      </p:sp>
    </p:spTree>
    <p:extLst>
      <p:ext uri="{BB962C8B-B14F-4D97-AF65-F5344CB8AC3E}">
        <p14:creationId xmlns:p14="http://schemas.microsoft.com/office/powerpoint/2010/main" val="1583098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0EE5D-5BE6-4B69-8686-8A2CC1DBFA1E}"/>
              </a:ext>
            </a:extLst>
          </p:cNvPr>
          <p:cNvSpPr>
            <a:spLocks noGrp="1"/>
          </p:cNvSpPr>
          <p:nvPr>
            <p:ph type="title"/>
          </p:nvPr>
        </p:nvSpPr>
        <p:spPr/>
        <p:txBody>
          <a:bodyPr>
            <a:normAutofit/>
          </a:bodyPr>
          <a:lstStyle/>
          <a:p>
            <a:r>
              <a:rPr lang="en-US" dirty="0" err="1"/>
              <a:t>Pengambilan</a:t>
            </a:r>
            <a:r>
              <a:rPr lang="en-US" dirty="0"/>
              <a:t> Data</a:t>
            </a:r>
          </a:p>
        </p:txBody>
      </p:sp>
    </p:spTree>
    <p:extLst>
      <p:ext uri="{BB962C8B-B14F-4D97-AF65-F5344CB8AC3E}">
        <p14:creationId xmlns:p14="http://schemas.microsoft.com/office/powerpoint/2010/main" val="3404935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864E8-1A77-4457-A4A0-0D9AEEBA0E31}"/>
              </a:ext>
            </a:extLst>
          </p:cNvPr>
          <p:cNvSpPr>
            <a:spLocks noGrp="1"/>
          </p:cNvSpPr>
          <p:nvPr>
            <p:ph type="title"/>
          </p:nvPr>
        </p:nvSpPr>
        <p:spPr/>
        <p:txBody>
          <a:bodyPr>
            <a:normAutofit fontScale="90000"/>
          </a:bodyPr>
          <a:lstStyle/>
          <a:p>
            <a:r>
              <a:rPr lang="en-US" dirty="0" err="1"/>
              <a:t>Pengambilan</a:t>
            </a:r>
            <a:r>
              <a:rPr lang="en-US" dirty="0"/>
              <a:t> Data</a:t>
            </a:r>
          </a:p>
        </p:txBody>
      </p:sp>
      <p:sp>
        <p:nvSpPr>
          <p:cNvPr id="5" name="Text Placeholder 4">
            <a:extLst>
              <a:ext uri="{FF2B5EF4-FFF2-40B4-BE49-F238E27FC236}">
                <a16:creationId xmlns:a16="http://schemas.microsoft.com/office/drawing/2014/main" id="{F354ED67-50CE-46C0-ABB0-273EDE612771}"/>
              </a:ext>
            </a:extLst>
          </p:cNvPr>
          <p:cNvSpPr>
            <a:spLocks noGrp="1"/>
          </p:cNvSpPr>
          <p:nvPr>
            <p:ph type="body" idx="1"/>
          </p:nvPr>
        </p:nvSpPr>
        <p:spPr/>
        <p:txBody>
          <a:bodyPr>
            <a:normAutofit/>
          </a:bodyPr>
          <a:lstStyle/>
          <a:p>
            <a:r>
              <a:rPr lang="en-US" sz="2400" dirty="0" err="1"/>
              <a:t>Pengambilan</a:t>
            </a:r>
            <a:r>
              <a:rPr lang="en-US" sz="2400" dirty="0"/>
              <a:t> data </a:t>
            </a:r>
            <a:r>
              <a:rPr lang="en-US" sz="2400" dirty="0" err="1"/>
              <a:t>secara</a:t>
            </a:r>
            <a:r>
              <a:rPr lang="en-US" sz="2400" dirty="0"/>
              <a:t> manual.</a:t>
            </a:r>
          </a:p>
          <a:p>
            <a:r>
              <a:rPr lang="en-US" sz="2400" dirty="0" err="1"/>
              <a:t>Pengambilan</a:t>
            </a:r>
            <a:r>
              <a:rPr lang="en-US" sz="2400" dirty="0"/>
              <a:t> data </a:t>
            </a:r>
            <a:r>
              <a:rPr lang="en-US" sz="2400" dirty="0" err="1"/>
              <a:t>melalui</a:t>
            </a:r>
            <a:r>
              <a:rPr lang="en-US" sz="2400" dirty="0"/>
              <a:t> API</a:t>
            </a:r>
          </a:p>
          <a:p>
            <a:pPr lvl="1"/>
            <a:r>
              <a:rPr lang="en-US" sz="2200" dirty="0" err="1"/>
              <a:t>Contoh</a:t>
            </a:r>
            <a:r>
              <a:rPr lang="en-US" sz="2200" dirty="0"/>
              <a:t> </a:t>
            </a:r>
            <a:r>
              <a:rPr lang="en-US" sz="2200" dirty="0" err="1"/>
              <a:t>melalui</a:t>
            </a:r>
            <a:r>
              <a:rPr lang="en-US" sz="2200" dirty="0"/>
              <a:t> API Kaggle</a:t>
            </a:r>
          </a:p>
          <a:p>
            <a:pPr lvl="1"/>
            <a:r>
              <a:rPr lang="en-US" sz="2200" dirty="0" err="1"/>
              <a:t>Contoh</a:t>
            </a:r>
            <a:r>
              <a:rPr lang="en-US" sz="2200" dirty="0"/>
              <a:t> </a:t>
            </a:r>
            <a:r>
              <a:rPr lang="en-US" sz="2200" dirty="0" err="1"/>
              <a:t>melalui</a:t>
            </a:r>
            <a:r>
              <a:rPr lang="en-US" sz="2200" dirty="0"/>
              <a:t> API Portal Data Bandung</a:t>
            </a:r>
          </a:p>
          <a:p>
            <a:r>
              <a:rPr lang="en-US" sz="2400" dirty="0" err="1"/>
              <a:t>Pengambilan</a:t>
            </a:r>
            <a:r>
              <a:rPr lang="en-US" sz="2400" dirty="0"/>
              <a:t> data </a:t>
            </a:r>
            <a:r>
              <a:rPr lang="en-US" sz="2400" dirty="0" err="1"/>
              <a:t>melalui</a:t>
            </a:r>
            <a:r>
              <a:rPr lang="en-US" sz="2400" dirty="0"/>
              <a:t> </a:t>
            </a:r>
            <a:r>
              <a:rPr lang="en-US" sz="2400" i="1" dirty="0"/>
              <a:t>web scraping</a:t>
            </a:r>
            <a:endParaRPr lang="en-US" sz="2400" dirty="0"/>
          </a:p>
          <a:p>
            <a:r>
              <a:rPr lang="en-US" sz="2400" dirty="0" err="1"/>
              <a:t>Pengambilan</a:t>
            </a:r>
            <a:r>
              <a:rPr lang="en-US" sz="2400" dirty="0"/>
              <a:t> data </a:t>
            </a:r>
            <a:r>
              <a:rPr lang="en-US" sz="2400" dirty="0" err="1"/>
              <a:t>melalui</a:t>
            </a:r>
            <a:r>
              <a:rPr lang="en-US" sz="2400" dirty="0"/>
              <a:t> </a:t>
            </a:r>
            <a:r>
              <a:rPr lang="en-US" sz="2400" dirty="0" err="1"/>
              <a:t>akses</a:t>
            </a:r>
            <a:r>
              <a:rPr lang="en-US" sz="2400" dirty="0"/>
              <a:t> </a:t>
            </a:r>
            <a:r>
              <a:rPr lang="en-US" sz="2400" dirty="0" err="1"/>
              <a:t>langsung</a:t>
            </a:r>
            <a:r>
              <a:rPr lang="en-US" sz="2400" dirty="0"/>
              <a:t> </a:t>
            </a:r>
            <a:r>
              <a:rPr lang="en-US" sz="2400" dirty="0" err="1"/>
              <a:t>ke</a:t>
            </a:r>
            <a:r>
              <a:rPr lang="en-US" sz="2400" dirty="0"/>
              <a:t> basis data </a:t>
            </a:r>
            <a:r>
              <a:rPr lang="en-US" sz="2400" dirty="0" err="1"/>
              <a:t>relasional</a:t>
            </a:r>
            <a:r>
              <a:rPr lang="en-US" sz="2400" dirty="0"/>
              <a:t> yang </a:t>
            </a:r>
            <a:r>
              <a:rPr lang="en-US" sz="2400" dirty="0" err="1"/>
              <a:t>ada</a:t>
            </a:r>
            <a:r>
              <a:rPr lang="en-US" sz="2400" dirty="0"/>
              <a:t>.</a:t>
            </a:r>
          </a:p>
        </p:txBody>
      </p:sp>
    </p:spTree>
    <p:extLst>
      <p:ext uri="{BB962C8B-B14F-4D97-AF65-F5344CB8AC3E}">
        <p14:creationId xmlns:p14="http://schemas.microsoft.com/office/powerpoint/2010/main" val="2509225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CE9AD-41DC-482D-9D0C-2A0FE4279E0B}"/>
              </a:ext>
            </a:extLst>
          </p:cNvPr>
          <p:cNvSpPr>
            <a:spLocks noGrp="1"/>
          </p:cNvSpPr>
          <p:nvPr>
            <p:ph type="title"/>
          </p:nvPr>
        </p:nvSpPr>
        <p:spPr/>
        <p:txBody>
          <a:bodyPr>
            <a:normAutofit fontScale="90000"/>
          </a:bodyPr>
          <a:lstStyle/>
          <a:p>
            <a:r>
              <a:rPr lang="en-US" dirty="0" err="1"/>
              <a:t>Pengambilan</a:t>
            </a:r>
            <a:r>
              <a:rPr lang="en-US" dirty="0"/>
              <a:t> data </a:t>
            </a:r>
            <a:r>
              <a:rPr lang="en-US" dirty="0" err="1"/>
              <a:t>secara</a:t>
            </a:r>
            <a:r>
              <a:rPr lang="en-US" dirty="0"/>
              <a:t> manual</a:t>
            </a:r>
          </a:p>
        </p:txBody>
      </p:sp>
      <p:graphicFrame>
        <p:nvGraphicFramePr>
          <p:cNvPr id="5" name="Diagram 4">
            <a:extLst>
              <a:ext uri="{FF2B5EF4-FFF2-40B4-BE49-F238E27FC236}">
                <a16:creationId xmlns:a16="http://schemas.microsoft.com/office/drawing/2014/main" id="{63259804-4BE6-4380-A244-7040CC46F58E}"/>
              </a:ext>
            </a:extLst>
          </p:cNvPr>
          <p:cNvGraphicFramePr/>
          <p:nvPr>
            <p:extLst>
              <p:ext uri="{D42A27DB-BD31-4B8C-83A1-F6EECF244321}">
                <p14:modId xmlns:p14="http://schemas.microsoft.com/office/powerpoint/2010/main" val="1193814435"/>
              </p:ext>
            </p:extLst>
          </p:nvPr>
        </p:nvGraphicFramePr>
        <p:xfrm>
          <a:off x="311700" y="1852654"/>
          <a:ext cx="8410880" cy="11131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7391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C7CEEE-ADF6-4618-8D7F-F173FECF83BE}"/>
              </a:ext>
            </a:extLst>
          </p:cNvPr>
          <p:cNvSpPr>
            <a:spLocks noGrp="1"/>
          </p:cNvSpPr>
          <p:nvPr>
            <p:ph type="title"/>
          </p:nvPr>
        </p:nvSpPr>
        <p:spPr/>
        <p:txBody>
          <a:bodyPr>
            <a:normAutofit fontScale="90000"/>
          </a:bodyPr>
          <a:lstStyle/>
          <a:p>
            <a:r>
              <a:rPr lang="en-US" dirty="0" err="1"/>
              <a:t>Mengambil</a:t>
            </a:r>
            <a:r>
              <a:rPr lang="en-US" dirty="0"/>
              <a:t> data (</a:t>
            </a:r>
            <a:r>
              <a:rPr lang="en-US" dirty="0" err="1"/>
              <a:t>secara</a:t>
            </a:r>
            <a:r>
              <a:rPr lang="en-US" dirty="0"/>
              <a:t> manual) </a:t>
            </a:r>
            <a:r>
              <a:rPr lang="en-US" dirty="0" err="1"/>
              <a:t>dari</a:t>
            </a:r>
            <a:r>
              <a:rPr lang="en-US" dirty="0"/>
              <a:t> Kaggle</a:t>
            </a:r>
          </a:p>
        </p:txBody>
      </p:sp>
      <p:sp>
        <p:nvSpPr>
          <p:cNvPr id="4" name="Text Placeholder 3">
            <a:extLst>
              <a:ext uri="{FF2B5EF4-FFF2-40B4-BE49-F238E27FC236}">
                <a16:creationId xmlns:a16="http://schemas.microsoft.com/office/drawing/2014/main" id="{280433C5-75F5-4573-8555-BE7B1184CB97}"/>
              </a:ext>
            </a:extLst>
          </p:cNvPr>
          <p:cNvSpPr>
            <a:spLocks noGrp="1"/>
          </p:cNvSpPr>
          <p:nvPr>
            <p:ph type="body" idx="1"/>
          </p:nvPr>
        </p:nvSpPr>
        <p:spPr>
          <a:xfrm>
            <a:off x="311700" y="1152475"/>
            <a:ext cx="3035799" cy="3416400"/>
          </a:xfrm>
        </p:spPr>
        <p:txBody>
          <a:bodyPr/>
          <a:lstStyle/>
          <a:p>
            <a:r>
              <a:rPr lang="en-US" dirty="0"/>
              <a:t>Kita </a:t>
            </a:r>
            <a:r>
              <a:rPr lang="en-US" dirty="0" err="1"/>
              <a:t>akan</a:t>
            </a:r>
            <a:r>
              <a:rPr lang="en-US" dirty="0"/>
              <a:t> </a:t>
            </a:r>
            <a:r>
              <a:rPr lang="en-US" dirty="0" err="1"/>
              <a:t>mengakses</a:t>
            </a:r>
            <a:r>
              <a:rPr lang="en-US" dirty="0"/>
              <a:t> data </a:t>
            </a:r>
            <a:r>
              <a:rPr lang="en-US" dirty="0" err="1"/>
              <a:t>dari</a:t>
            </a:r>
            <a:r>
              <a:rPr lang="en-US" dirty="0"/>
              <a:t> "Goal Dataset – Top 5 European Leagues" </a:t>
            </a:r>
            <a:r>
              <a:rPr lang="en-US" dirty="0" err="1"/>
              <a:t>dari</a:t>
            </a:r>
            <a:r>
              <a:rPr lang="en-US" dirty="0"/>
              <a:t> Kaggle.</a:t>
            </a:r>
          </a:p>
          <a:p>
            <a:r>
              <a:rPr lang="en-US" dirty="0" err="1"/>
              <a:t>Kunjungi</a:t>
            </a:r>
            <a:r>
              <a:rPr lang="en-US" dirty="0"/>
              <a:t> Kaggle.com dan login (</a:t>
            </a:r>
            <a:r>
              <a:rPr lang="en-US" dirty="0" err="1"/>
              <a:t>buat</a:t>
            </a:r>
            <a:r>
              <a:rPr lang="en-US" dirty="0"/>
              <a:t> </a:t>
            </a:r>
            <a:r>
              <a:rPr lang="en-US" dirty="0" err="1"/>
              <a:t>akun</a:t>
            </a:r>
            <a:r>
              <a:rPr lang="en-US" dirty="0"/>
              <a:t> </a:t>
            </a:r>
            <a:r>
              <a:rPr lang="en-US" dirty="0" err="1"/>
              <a:t>jika</a:t>
            </a:r>
            <a:r>
              <a:rPr lang="en-US" dirty="0"/>
              <a:t> </a:t>
            </a:r>
            <a:r>
              <a:rPr lang="en-US" dirty="0" err="1"/>
              <a:t>perlu</a:t>
            </a:r>
            <a:r>
              <a:rPr lang="en-US" dirty="0"/>
              <a:t>)</a:t>
            </a:r>
          </a:p>
          <a:p>
            <a:r>
              <a:rPr lang="en-US" dirty="0" err="1"/>
              <a:t>Lakukan</a:t>
            </a:r>
            <a:r>
              <a:rPr lang="en-US" dirty="0"/>
              <a:t> </a:t>
            </a:r>
            <a:r>
              <a:rPr lang="en-US" dirty="0" err="1"/>
              <a:t>pencarian</a:t>
            </a:r>
            <a:r>
              <a:rPr lang="en-US" dirty="0"/>
              <a:t> "goal dataset top 5 European leagues"</a:t>
            </a:r>
          </a:p>
          <a:p>
            <a:r>
              <a:rPr lang="en-US" dirty="0" err="1"/>
              <a:t>Klik</a:t>
            </a:r>
            <a:r>
              <a:rPr lang="en-US" dirty="0"/>
              <a:t> "Goal Dataset – Top 5 European Leagues"</a:t>
            </a:r>
          </a:p>
        </p:txBody>
      </p:sp>
      <p:pic>
        <p:nvPicPr>
          <p:cNvPr id="7" name="Picture 6">
            <a:extLst>
              <a:ext uri="{FF2B5EF4-FFF2-40B4-BE49-F238E27FC236}">
                <a16:creationId xmlns:a16="http://schemas.microsoft.com/office/drawing/2014/main" id="{84648543-516F-4E80-9CF0-BC8A15BD27CA}"/>
              </a:ext>
            </a:extLst>
          </p:cNvPr>
          <p:cNvPicPr>
            <a:picLocks noChangeAspect="1"/>
          </p:cNvPicPr>
          <p:nvPr/>
        </p:nvPicPr>
        <p:blipFill>
          <a:blip r:embed="rId2"/>
          <a:stretch>
            <a:fillRect/>
          </a:stretch>
        </p:blipFill>
        <p:spPr>
          <a:xfrm>
            <a:off x="3681096" y="1152475"/>
            <a:ext cx="5462904" cy="3195430"/>
          </a:xfrm>
          <a:prstGeom prst="rect">
            <a:avLst/>
          </a:prstGeom>
        </p:spPr>
      </p:pic>
      <p:sp>
        <p:nvSpPr>
          <p:cNvPr id="8" name="Rectangle: Rounded Corners 7">
            <a:extLst>
              <a:ext uri="{FF2B5EF4-FFF2-40B4-BE49-F238E27FC236}">
                <a16:creationId xmlns:a16="http://schemas.microsoft.com/office/drawing/2014/main" id="{0406BAFD-9626-494A-B3D4-5A903E23DFCC}"/>
              </a:ext>
            </a:extLst>
          </p:cNvPr>
          <p:cNvSpPr/>
          <p:nvPr/>
        </p:nvSpPr>
        <p:spPr>
          <a:xfrm>
            <a:off x="5327374" y="3021496"/>
            <a:ext cx="2623930" cy="874643"/>
          </a:xfrm>
          <a:prstGeom prst="round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05799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778D-0901-44BE-855A-4EA823742F85}"/>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7BBE4D6B-D3FA-4236-A3E7-5F19A7C2B2CB}"/>
              </a:ext>
            </a:extLst>
          </p:cNvPr>
          <p:cNvSpPr>
            <a:spLocks noGrp="1"/>
          </p:cNvSpPr>
          <p:nvPr>
            <p:ph type="body" idx="1"/>
          </p:nvPr>
        </p:nvSpPr>
        <p:spPr>
          <a:xfrm>
            <a:off x="311700" y="4071068"/>
            <a:ext cx="8593761" cy="855616"/>
          </a:xfrm>
        </p:spPr>
        <p:txBody>
          <a:bodyPr>
            <a:normAutofit/>
          </a:bodyPr>
          <a:lstStyle/>
          <a:p>
            <a:r>
              <a:rPr lang="en-US" sz="1400" dirty="0"/>
              <a:t>Di </a:t>
            </a:r>
            <a:r>
              <a:rPr lang="en-US" sz="1400" dirty="0" err="1"/>
              <a:t>halaman</a:t>
            </a:r>
            <a:r>
              <a:rPr lang="en-US" sz="1400" dirty="0"/>
              <a:t> data explorer, </a:t>
            </a:r>
            <a:r>
              <a:rPr lang="en-US" sz="1400" dirty="0" err="1"/>
              <a:t>pilih</a:t>
            </a:r>
            <a:r>
              <a:rPr lang="en-US" sz="1400" dirty="0"/>
              <a:t> "</a:t>
            </a:r>
            <a:r>
              <a:rPr lang="en-US" sz="1400" dirty="0" err="1"/>
              <a:t>epl-goalScorer</a:t>
            </a:r>
            <a:r>
              <a:rPr lang="en-US" sz="1400" dirty="0"/>
              <a:t> (20-21).csv"</a:t>
            </a:r>
          </a:p>
          <a:p>
            <a:r>
              <a:rPr lang="en-US" sz="1400" dirty="0" err="1"/>
              <a:t>Unduh</a:t>
            </a:r>
            <a:r>
              <a:rPr lang="en-US" sz="1400" dirty="0"/>
              <a:t> data </a:t>
            </a:r>
            <a:r>
              <a:rPr lang="en-US" sz="1400" dirty="0" err="1"/>
              <a:t>dengan</a:t>
            </a:r>
            <a:r>
              <a:rPr lang="en-US" sz="1400" dirty="0"/>
              <a:t> </a:t>
            </a:r>
            <a:r>
              <a:rPr lang="en-US" sz="1400" dirty="0" err="1"/>
              <a:t>mengklik</a:t>
            </a:r>
            <a:r>
              <a:rPr lang="en-US" sz="1400" dirty="0"/>
              <a:t> </a:t>
            </a:r>
            <a:r>
              <a:rPr lang="en-US" sz="1400" dirty="0" err="1"/>
              <a:t>tombol</a:t>
            </a:r>
            <a:r>
              <a:rPr lang="en-US" sz="1400" dirty="0"/>
              <a:t> </a:t>
            </a:r>
            <a:r>
              <a:rPr lang="en-US" sz="1400" dirty="0" err="1"/>
              <a:t>unduh</a:t>
            </a:r>
            <a:r>
              <a:rPr lang="en-US" sz="1400" dirty="0"/>
              <a:t> di </a:t>
            </a:r>
            <a:r>
              <a:rPr lang="en-US" sz="1400" dirty="0" err="1"/>
              <a:t>bagian</a:t>
            </a:r>
            <a:r>
              <a:rPr lang="en-US" sz="1400" dirty="0"/>
              <a:t> </a:t>
            </a:r>
            <a:r>
              <a:rPr lang="en-US" sz="1400" dirty="0" err="1"/>
              <a:t>kanan</a:t>
            </a:r>
            <a:r>
              <a:rPr lang="en-US" sz="1400" dirty="0"/>
              <a:t> dan </a:t>
            </a:r>
            <a:r>
              <a:rPr lang="en-US" sz="1400" dirty="0" err="1"/>
              <a:t>simpan</a:t>
            </a:r>
            <a:r>
              <a:rPr lang="en-US" sz="1400" dirty="0"/>
              <a:t> di folder </a:t>
            </a:r>
            <a:r>
              <a:rPr lang="en-US" sz="1400" dirty="0" err="1"/>
              <a:t>kerja</a:t>
            </a:r>
            <a:r>
              <a:rPr lang="en-US" sz="1400" dirty="0"/>
              <a:t> Anda.</a:t>
            </a:r>
          </a:p>
        </p:txBody>
      </p:sp>
      <p:pic>
        <p:nvPicPr>
          <p:cNvPr id="8" name="Picture 7">
            <a:extLst>
              <a:ext uri="{FF2B5EF4-FFF2-40B4-BE49-F238E27FC236}">
                <a16:creationId xmlns:a16="http://schemas.microsoft.com/office/drawing/2014/main" id="{0B53A5F7-EEA3-4888-854F-CB40E7F15AD2}"/>
              </a:ext>
            </a:extLst>
          </p:cNvPr>
          <p:cNvPicPr>
            <a:picLocks noChangeAspect="1"/>
          </p:cNvPicPr>
          <p:nvPr/>
        </p:nvPicPr>
        <p:blipFill>
          <a:blip r:embed="rId2"/>
          <a:stretch>
            <a:fillRect/>
          </a:stretch>
        </p:blipFill>
        <p:spPr>
          <a:xfrm>
            <a:off x="311700" y="372992"/>
            <a:ext cx="8332967" cy="3233260"/>
          </a:xfrm>
          <a:prstGeom prst="rect">
            <a:avLst/>
          </a:prstGeom>
        </p:spPr>
      </p:pic>
      <p:cxnSp>
        <p:nvCxnSpPr>
          <p:cNvPr id="10" name="Straight Arrow Connector 9">
            <a:extLst>
              <a:ext uri="{FF2B5EF4-FFF2-40B4-BE49-F238E27FC236}">
                <a16:creationId xmlns:a16="http://schemas.microsoft.com/office/drawing/2014/main" id="{AD568963-1030-4D2F-BAFD-5279C7CBCA56}"/>
              </a:ext>
            </a:extLst>
          </p:cNvPr>
          <p:cNvCxnSpPr>
            <a:cxnSpLocks/>
          </p:cNvCxnSpPr>
          <p:nvPr/>
        </p:nvCxnSpPr>
        <p:spPr>
          <a:xfrm flipH="1" flipV="1">
            <a:off x="1017767" y="1892411"/>
            <a:ext cx="55659" cy="224226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4A38702-937E-4E22-8A50-8A95DF642B8D}"/>
              </a:ext>
            </a:extLst>
          </p:cNvPr>
          <p:cNvCxnSpPr>
            <a:cxnSpLocks/>
          </p:cNvCxnSpPr>
          <p:nvPr/>
        </p:nvCxnSpPr>
        <p:spPr>
          <a:xfrm flipV="1">
            <a:off x="5638801" y="954157"/>
            <a:ext cx="2487432" cy="35447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991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4F35B-2E0A-41B9-958E-8500526D3F64}"/>
              </a:ext>
            </a:extLst>
          </p:cNvPr>
          <p:cNvSpPr>
            <a:spLocks noGrp="1"/>
          </p:cNvSpPr>
          <p:nvPr>
            <p:ph type="title"/>
          </p:nvPr>
        </p:nvSpPr>
        <p:spPr/>
        <p:txBody>
          <a:bodyPr>
            <a:normAutofit fontScale="90000"/>
          </a:bodyPr>
          <a:lstStyle/>
          <a:p>
            <a:r>
              <a:rPr lang="en-US" dirty="0" err="1"/>
              <a:t>Pengambilan</a:t>
            </a:r>
            <a:r>
              <a:rPr lang="en-US" dirty="0"/>
              <a:t> data </a:t>
            </a:r>
            <a:r>
              <a:rPr lang="en-US" dirty="0" err="1"/>
              <a:t>melalui</a:t>
            </a:r>
            <a:r>
              <a:rPr lang="en-US" dirty="0"/>
              <a:t> API</a:t>
            </a:r>
          </a:p>
        </p:txBody>
      </p:sp>
      <p:sp>
        <p:nvSpPr>
          <p:cNvPr id="3" name="Text Placeholder 2">
            <a:extLst>
              <a:ext uri="{FF2B5EF4-FFF2-40B4-BE49-F238E27FC236}">
                <a16:creationId xmlns:a16="http://schemas.microsoft.com/office/drawing/2014/main" id="{BA2D88D1-27B5-4559-AC6B-526A821AA0E5}"/>
              </a:ext>
            </a:extLst>
          </p:cNvPr>
          <p:cNvSpPr>
            <a:spLocks noGrp="1"/>
          </p:cNvSpPr>
          <p:nvPr>
            <p:ph type="body" idx="1"/>
          </p:nvPr>
        </p:nvSpPr>
        <p:spPr/>
        <p:txBody>
          <a:bodyPr/>
          <a:lstStyle/>
          <a:p>
            <a:r>
              <a:rPr lang="en-US" dirty="0"/>
              <a:t>Data </a:t>
            </a:r>
            <a:r>
              <a:rPr lang="en-US" dirty="0" err="1"/>
              <a:t>dapat</a:t>
            </a:r>
            <a:r>
              <a:rPr lang="en-US" dirty="0"/>
              <a:t> </a:t>
            </a:r>
            <a:r>
              <a:rPr lang="en-US" dirty="0" err="1"/>
              <a:t>diambil</a:t>
            </a:r>
            <a:r>
              <a:rPr lang="en-US" dirty="0"/>
              <a:t> </a:t>
            </a:r>
            <a:r>
              <a:rPr lang="en-US" dirty="0" err="1"/>
              <a:t>melalui</a:t>
            </a:r>
            <a:r>
              <a:rPr lang="en-US" dirty="0"/>
              <a:t> </a:t>
            </a:r>
            <a:r>
              <a:rPr lang="en-US" i="1" dirty="0"/>
              <a:t>application programming interface</a:t>
            </a:r>
            <a:r>
              <a:rPr lang="en-US" dirty="0"/>
              <a:t> (API).</a:t>
            </a:r>
          </a:p>
          <a:p>
            <a:pPr lvl="1"/>
            <a:r>
              <a:rPr lang="en-US" dirty="0"/>
              <a:t>API </a:t>
            </a:r>
            <a:r>
              <a:rPr lang="en-US" dirty="0" err="1"/>
              <a:t>disediakan</a:t>
            </a:r>
            <a:r>
              <a:rPr lang="en-US" dirty="0"/>
              <a:t> oleh </a:t>
            </a:r>
            <a:r>
              <a:rPr lang="en-US" dirty="0" err="1"/>
              <a:t>beberapa</a:t>
            </a:r>
            <a:r>
              <a:rPr lang="en-US" dirty="0"/>
              <a:t> </a:t>
            </a:r>
            <a:r>
              <a:rPr lang="en-US" dirty="0" err="1"/>
              <a:t>layanan</a:t>
            </a:r>
            <a:r>
              <a:rPr lang="en-US" dirty="0"/>
              <a:t> data </a:t>
            </a:r>
            <a:r>
              <a:rPr lang="en-US" dirty="0" err="1"/>
              <a:t>seperti</a:t>
            </a:r>
            <a:r>
              <a:rPr lang="en-US" dirty="0"/>
              <a:t> Kaggle.</a:t>
            </a:r>
          </a:p>
          <a:p>
            <a:pPr lvl="1"/>
            <a:r>
              <a:rPr lang="en-US" dirty="0"/>
              <a:t>API token/key (</a:t>
            </a:r>
            <a:r>
              <a:rPr lang="en-US" dirty="0" err="1"/>
              <a:t>mungkin</a:t>
            </a:r>
            <a:r>
              <a:rPr lang="en-US" dirty="0"/>
              <a:t>) </a:t>
            </a:r>
            <a:r>
              <a:rPr lang="en-US" dirty="0" err="1"/>
              <a:t>diperlukan</a:t>
            </a:r>
            <a:r>
              <a:rPr lang="en-US" dirty="0"/>
              <a:t> </a:t>
            </a:r>
            <a:r>
              <a:rPr lang="en-US" dirty="0" err="1"/>
              <a:t>untuk</a:t>
            </a:r>
            <a:r>
              <a:rPr lang="en-US" dirty="0"/>
              <a:t> </a:t>
            </a:r>
            <a:r>
              <a:rPr lang="en-US" dirty="0" err="1"/>
              <a:t>mengakses</a:t>
            </a:r>
            <a:r>
              <a:rPr lang="en-US" dirty="0"/>
              <a:t> data via API.</a:t>
            </a:r>
          </a:p>
          <a:p>
            <a:pPr lvl="1"/>
            <a:r>
              <a:rPr lang="en-US" dirty="0"/>
              <a:t>Proses </a:t>
            </a:r>
            <a:r>
              <a:rPr lang="en-US" dirty="0" err="1"/>
              <a:t>pembuatan</a:t>
            </a:r>
            <a:r>
              <a:rPr lang="en-US" dirty="0"/>
              <a:t> API token/key (</a:t>
            </a:r>
            <a:r>
              <a:rPr lang="en-US" dirty="0" err="1"/>
              <a:t>jika</a:t>
            </a:r>
            <a:r>
              <a:rPr lang="en-US" dirty="0"/>
              <a:t> </a:t>
            </a:r>
            <a:r>
              <a:rPr lang="en-US" dirty="0" err="1"/>
              <a:t>perlu</a:t>
            </a:r>
            <a:r>
              <a:rPr lang="en-US" dirty="0"/>
              <a:t>) </a:t>
            </a:r>
            <a:r>
              <a:rPr lang="en-US" dirty="0" err="1"/>
              <a:t>diperinci</a:t>
            </a:r>
            <a:r>
              <a:rPr lang="en-US" dirty="0"/>
              <a:t> di </a:t>
            </a:r>
            <a:r>
              <a:rPr lang="en-US" dirty="0" err="1"/>
              <a:t>dokumentasi</a:t>
            </a:r>
            <a:r>
              <a:rPr lang="en-US" dirty="0"/>
              <a:t> masing-masing </a:t>
            </a:r>
            <a:r>
              <a:rPr lang="en-US" dirty="0" err="1"/>
              <a:t>layanan</a:t>
            </a:r>
            <a:r>
              <a:rPr lang="en-US" dirty="0"/>
              <a:t>.</a:t>
            </a:r>
          </a:p>
        </p:txBody>
      </p:sp>
      <p:graphicFrame>
        <p:nvGraphicFramePr>
          <p:cNvPr id="7" name="Diagram 6">
            <a:extLst>
              <a:ext uri="{FF2B5EF4-FFF2-40B4-BE49-F238E27FC236}">
                <a16:creationId xmlns:a16="http://schemas.microsoft.com/office/drawing/2014/main" id="{140D7114-EFE2-4328-89E8-14FA339CD12E}"/>
              </a:ext>
            </a:extLst>
          </p:cNvPr>
          <p:cNvGraphicFramePr/>
          <p:nvPr>
            <p:extLst>
              <p:ext uri="{D42A27DB-BD31-4B8C-83A1-F6EECF244321}">
                <p14:modId xmlns:p14="http://schemas.microsoft.com/office/powerpoint/2010/main" val="2206320005"/>
              </p:ext>
            </p:extLst>
          </p:nvPr>
        </p:nvGraphicFramePr>
        <p:xfrm>
          <a:off x="311700" y="3077155"/>
          <a:ext cx="8410880" cy="11131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5021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8AA35-BCAD-4D3A-8B2F-D65CB4FDFB4D}"/>
              </a:ext>
            </a:extLst>
          </p:cNvPr>
          <p:cNvSpPr>
            <a:spLocks noGrp="1"/>
          </p:cNvSpPr>
          <p:nvPr>
            <p:ph type="title"/>
          </p:nvPr>
        </p:nvSpPr>
        <p:spPr/>
        <p:txBody>
          <a:bodyPr>
            <a:normAutofit fontScale="90000"/>
          </a:bodyPr>
          <a:lstStyle/>
          <a:p>
            <a:r>
              <a:rPr lang="en-US" dirty="0" err="1"/>
              <a:t>Mengambil</a:t>
            </a:r>
            <a:r>
              <a:rPr lang="en-US" dirty="0"/>
              <a:t> data </a:t>
            </a:r>
            <a:r>
              <a:rPr lang="en-US" dirty="0" err="1"/>
              <a:t>dengan</a:t>
            </a:r>
            <a:r>
              <a:rPr lang="en-US" dirty="0"/>
              <a:t> API </a:t>
            </a:r>
            <a:r>
              <a:rPr lang="en-US" dirty="0" err="1"/>
              <a:t>dari</a:t>
            </a:r>
            <a:r>
              <a:rPr lang="en-US" dirty="0"/>
              <a:t> Kaggle (1)</a:t>
            </a:r>
          </a:p>
        </p:txBody>
      </p:sp>
      <p:sp>
        <p:nvSpPr>
          <p:cNvPr id="3" name="Text Placeholder 2">
            <a:extLst>
              <a:ext uri="{FF2B5EF4-FFF2-40B4-BE49-F238E27FC236}">
                <a16:creationId xmlns:a16="http://schemas.microsoft.com/office/drawing/2014/main" id="{E1CC4997-E0FA-4AFE-952F-7E8D15879D40}"/>
              </a:ext>
            </a:extLst>
          </p:cNvPr>
          <p:cNvSpPr>
            <a:spLocks noGrp="1"/>
          </p:cNvSpPr>
          <p:nvPr>
            <p:ph type="body" idx="1"/>
          </p:nvPr>
        </p:nvSpPr>
        <p:spPr>
          <a:xfrm>
            <a:off x="311700" y="1152475"/>
            <a:ext cx="8355222" cy="3416400"/>
          </a:xfrm>
        </p:spPr>
        <p:txBody>
          <a:bodyPr/>
          <a:lstStyle/>
          <a:p>
            <a:r>
              <a:rPr lang="en-US" dirty="0" err="1"/>
              <a:t>Nyalakan</a:t>
            </a:r>
            <a:r>
              <a:rPr lang="en-US" dirty="0"/>
              <a:t> </a:t>
            </a:r>
            <a:r>
              <a:rPr lang="en-US" dirty="0" err="1"/>
              <a:t>Jupyter</a:t>
            </a:r>
            <a:r>
              <a:rPr lang="en-US" dirty="0"/>
              <a:t> Notebook di folder </a:t>
            </a:r>
            <a:r>
              <a:rPr lang="en-US" dirty="0" err="1"/>
              <a:t>kerja</a:t>
            </a:r>
            <a:r>
              <a:rPr lang="en-US" dirty="0"/>
              <a:t> Anda, </a:t>
            </a:r>
            <a:r>
              <a:rPr lang="en-US" dirty="0" err="1"/>
              <a:t>lalu</a:t>
            </a:r>
            <a:r>
              <a:rPr lang="en-US" dirty="0"/>
              <a:t> </a:t>
            </a:r>
            <a:r>
              <a:rPr lang="en-US" dirty="0" err="1"/>
              <a:t>buka</a:t>
            </a:r>
            <a:r>
              <a:rPr lang="en-US" dirty="0"/>
              <a:t> </a:t>
            </a:r>
            <a:r>
              <a:rPr lang="en-US" dirty="0" err="1"/>
              <a:t>atau</a:t>
            </a:r>
            <a:r>
              <a:rPr lang="en-US" dirty="0"/>
              <a:t> </a:t>
            </a:r>
            <a:r>
              <a:rPr lang="en-US" dirty="0" err="1"/>
              <a:t>buat</a:t>
            </a:r>
            <a:r>
              <a:rPr lang="en-US" dirty="0"/>
              <a:t> </a:t>
            </a:r>
            <a:r>
              <a:rPr lang="en-US" dirty="0" err="1"/>
              <a:t>satu</a:t>
            </a:r>
            <a:r>
              <a:rPr lang="en-US" dirty="0"/>
              <a:t> </a:t>
            </a:r>
            <a:r>
              <a:rPr lang="en-US" dirty="0" err="1"/>
              <a:t>skrip</a:t>
            </a:r>
            <a:r>
              <a:rPr lang="en-US" dirty="0"/>
              <a:t> </a:t>
            </a:r>
            <a:r>
              <a:rPr lang="en-US" dirty="0" err="1"/>
              <a:t>baru</a:t>
            </a:r>
            <a:r>
              <a:rPr lang="en-US" dirty="0"/>
              <a:t> (Python 3).</a:t>
            </a:r>
          </a:p>
          <a:p>
            <a:endParaRPr lang="en-US" dirty="0"/>
          </a:p>
          <a:p>
            <a:r>
              <a:rPr lang="en-US" dirty="0" err="1"/>
              <a:t>Instal</a:t>
            </a:r>
            <a:r>
              <a:rPr lang="en-US" dirty="0"/>
              <a:t> </a:t>
            </a:r>
            <a:r>
              <a:rPr lang="en-US" dirty="0" err="1">
                <a:latin typeface="Courier New" panose="02070309020205020404" pitchFamily="49" charset="0"/>
                <a:cs typeface="Courier New" panose="02070309020205020404" pitchFamily="49" charset="0"/>
              </a:rPr>
              <a:t>kaggle</a:t>
            </a:r>
            <a:r>
              <a:rPr lang="en-US" dirty="0"/>
              <a:t> library (mis: </a:t>
            </a:r>
            <a:r>
              <a:rPr lang="en-US" dirty="0" err="1"/>
              <a:t>dengan</a:t>
            </a:r>
            <a:r>
              <a:rPr lang="en-US" dirty="0"/>
              <a:t> pip)</a:t>
            </a:r>
          </a:p>
        </p:txBody>
      </p:sp>
      <p:pic>
        <p:nvPicPr>
          <p:cNvPr id="6" name="Picture 5">
            <a:extLst>
              <a:ext uri="{FF2B5EF4-FFF2-40B4-BE49-F238E27FC236}">
                <a16:creationId xmlns:a16="http://schemas.microsoft.com/office/drawing/2014/main" id="{2474AF57-C622-443A-9234-0C1480577AB4}"/>
              </a:ext>
            </a:extLst>
          </p:cNvPr>
          <p:cNvPicPr>
            <a:picLocks noChangeAspect="1"/>
          </p:cNvPicPr>
          <p:nvPr/>
        </p:nvPicPr>
        <p:blipFill>
          <a:blip r:embed="rId2"/>
          <a:stretch>
            <a:fillRect/>
          </a:stretch>
        </p:blipFill>
        <p:spPr>
          <a:xfrm>
            <a:off x="786753" y="2571750"/>
            <a:ext cx="2179509" cy="365792"/>
          </a:xfrm>
          <a:prstGeom prst="rect">
            <a:avLst/>
          </a:prstGeom>
        </p:spPr>
      </p:pic>
    </p:spTree>
    <p:extLst>
      <p:ext uri="{BB962C8B-B14F-4D97-AF65-F5344CB8AC3E}">
        <p14:creationId xmlns:p14="http://schemas.microsoft.com/office/powerpoint/2010/main" val="4289259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CE74D-FB78-438A-973E-AB92974BBC1D}"/>
              </a:ext>
            </a:extLst>
          </p:cNvPr>
          <p:cNvSpPr>
            <a:spLocks noGrp="1"/>
          </p:cNvSpPr>
          <p:nvPr>
            <p:ph type="title"/>
          </p:nvPr>
        </p:nvSpPr>
        <p:spPr/>
        <p:txBody>
          <a:bodyPr>
            <a:normAutofit fontScale="90000"/>
          </a:bodyPr>
          <a:lstStyle/>
          <a:p>
            <a:r>
              <a:rPr lang="en-US" dirty="0"/>
              <a:t>Unit </a:t>
            </a:r>
            <a:r>
              <a:rPr lang="en-US" dirty="0" err="1"/>
              <a:t>Kompetensi</a:t>
            </a:r>
            <a:endParaRPr lang="en-US" dirty="0"/>
          </a:p>
        </p:txBody>
      </p:sp>
      <p:sp>
        <p:nvSpPr>
          <p:cNvPr id="3" name="Text Placeholder 2">
            <a:extLst>
              <a:ext uri="{FF2B5EF4-FFF2-40B4-BE49-F238E27FC236}">
                <a16:creationId xmlns:a16="http://schemas.microsoft.com/office/drawing/2014/main" id="{8AD159E3-E145-4082-8D6C-C23525CCE287}"/>
              </a:ext>
            </a:extLst>
          </p:cNvPr>
          <p:cNvSpPr>
            <a:spLocks noGrp="1"/>
          </p:cNvSpPr>
          <p:nvPr>
            <p:ph type="body" idx="1"/>
          </p:nvPr>
        </p:nvSpPr>
        <p:spPr/>
        <p:txBody>
          <a:bodyPr/>
          <a:lstStyle/>
          <a:p>
            <a:r>
              <a:rPr lang="en-US" dirty="0"/>
              <a:t>Data Understanding: </a:t>
            </a:r>
            <a:r>
              <a:rPr lang="en-US" dirty="0" err="1"/>
              <a:t>Mengumpulkan</a:t>
            </a:r>
            <a:r>
              <a:rPr lang="en-US" dirty="0"/>
              <a:t> Data </a:t>
            </a:r>
            <a:br>
              <a:rPr lang="en-US" dirty="0"/>
            </a:br>
            <a:r>
              <a:rPr lang="en-US" dirty="0"/>
              <a:t>(UK J.62DMI00.004.1 - </a:t>
            </a:r>
            <a:r>
              <a:rPr lang="en-US" dirty="0" err="1"/>
              <a:t>Mengumpulkan</a:t>
            </a:r>
            <a:r>
              <a:rPr lang="en-US" dirty="0"/>
              <a:t> Data)</a:t>
            </a:r>
          </a:p>
          <a:p>
            <a:pPr lvl="1"/>
            <a:r>
              <a:rPr lang="en-US" dirty="0" err="1"/>
              <a:t>Menentukan</a:t>
            </a:r>
            <a:r>
              <a:rPr lang="en-US" dirty="0"/>
              <a:t> </a:t>
            </a:r>
            <a:r>
              <a:rPr lang="en-US" dirty="0" err="1"/>
              <a:t>kebutuhan</a:t>
            </a:r>
            <a:r>
              <a:rPr lang="en-US" dirty="0"/>
              <a:t> data</a:t>
            </a:r>
          </a:p>
          <a:p>
            <a:pPr lvl="1"/>
            <a:r>
              <a:rPr lang="en-US" dirty="0" err="1"/>
              <a:t>Mengambil</a:t>
            </a:r>
            <a:r>
              <a:rPr lang="en-US" dirty="0"/>
              <a:t> data</a:t>
            </a:r>
          </a:p>
          <a:p>
            <a:pPr lvl="1"/>
            <a:r>
              <a:rPr lang="en-US" dirty="0" err="1"/>
              <a:t>Mengintegrasikan</a:t>
            </a:r>
            <a:r>
              <a:rPr lang="en-US" dirty="0"/>
              <a:t> data</a:t>
            </a:r>
          </a:p>
          <a:p>
            <a:r>
              <a:rPr lang="en-US" dirty="0"/>
              <a:t>Data Understanding: </a:t>
            </a:r>
            <a:r>
              <a:rPr lang="en-US" dirty="0" err="1"/>
              <a:t>Menelaah</a:t>
            </a:r>
            <a:r>
              <a:rPr lang="en-US" dirty="0"/>
              <a:t> Data </a:t>
            </a:r>
            <a:r>
              <a:rPr lang="en-US" dirty="0" err="1"/>
              <a:t>dengan</a:t>
            </a:r>
            <a:r>
              <a:rPr lang="en-US" dirty="0"/>
              <a:t> </a:t>
            </a:r>
            <a:r>
              <a:rPr lang="en-US" dirty="0" err="1"/>
              <a:t>Metoda</a:t>
            </a:r>
            <a:r>
              <a:rPr lang="en-US" dirty="0"/>
              <a:t> </a:t>
            </a:r>
            <a:r>
              <a:rPr lang="en-US" dirty="0" err="1"/>
              <a:t>Statistik</a:t>
            </a:r>
            <a:r>
              <a:rPr lang="en-US" dirty="0"/>
              <a:t> </a:t>
            </a:r>
            <a:br>
              <a:rPr lang="en-US" dirty="0"/>
            </a:br>
            <a:r>
              <a:rPr lang="en-US" dirty="0"/>
              <a:t>(UK J.62DMI00.005.1 - </a:t>
            </a:r>
            <a:r>
              <a:rPr lang="en-US" dirty="0" err="1"/>
              <a:t>Menelaah</a:t>
            </a:r>
            <a:r>
              <a:rPr lang="en-US" dirty="0"/>
              <a:t> Data)</a:t>
            </a:r>
          </a:p>
          <a:p>
            <a:pPr lvl="1"/>
            <a:r>
              <a:rPr lang="nn-NO" dirty="0"/>
              <a:t>Menganalisis tipe dan relasi data</a:t>
            </a:r>
          </a:p>
          <a:p>
            <a:pPr lvl="1"/>
            <a:r>
              <a:rPr lang="nn-NO" dirty="0"/>
              <a:t>Menganalisis karakteristik data</a:t>
            </a:r>
          </a:p>
          <a:p>
            <a:pPr lvl="2"/>
            <a:r>
              <a:rPr lang="nn-NO" dirty="0"/>
              <a:t>Kriteria Unjuk Kerja (KUK) 2.1 Statistika Dasar</a:t>
            </a:r>
            <a:endParaRPr lang="en-US" dirty="0"/>
          </a:p>
        </p:txBody>
      </p:sp>
    </p:spTree>
    <p:extLst>
      <p:ext uri="{BB962C8B-B14F-4D97-AF65-F5344CB8AC3E}">
        <p14:creationId xmlns:p14="http://schemas.microsoft.com/office/powerpoint/2010/main" val="302090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8AA35-BCAD-4D3A-8B2F-D65CB4FDFB4D}"/>
              </a:ext>
            </a:extLst>
          </p:cNvPr>
          <p:cNvSpPr>
            <a:spLocks noGrp="1"/>
          </p:cNvSpPr>
          <p:nvPr>
            <p:ph type="title"/>
          </p:nvPr>
        </p:nvSpPr>
        <p:spPr/>
        <p:txBody>
          <a:bodyPr>
            <a:normAutofit fontScale="90000"/>
          </a:bodyPr>
          <a:lstStyle/>
          <a:p>
            <a:r>
              <a:rPr lang="en-US" dirty="0" err="1"/>
              <a:t>Mengambil</a:t>
            </a:r>
            <a:r>
              <a:rPr lang="en-US" dirty="0"/>
              <a:t> data </a:t>
            </a:r>
            <a:r>
              <a:rPr lang="en-US" dirty="0" err="1"/>
              <a:t>dengan</a:t>
            </a:r>
            <a:r>
              <a:rPr lang="en-US" dirty="0"/>
              <a:t> API </a:t>
            </a:r>
            <a:r>
              <a:rPr lang="en-US" dirty="0" err="1"/>
              <a:t>dari</a:t>
            </a:r>
            <a:r>
              <a:rPr lang="en-US" dirty="0"/>
              <a:t> Kaggle (2)</a:t>
            </a:r>
          </a:p>
        </p:txBody>
      </p:sp>
      <p:sp>
        <p:nvSpPr>
          <p:cNvPr id="3" name="Text Placeholder 2">
            <a:extLst>
              <a:ext uri="{FF2B5EF4-FFF2-40B4-BE49-F238E27FC236}">
                <a16:creationId xmlns:a16="http://schemas.microsoft.com/office/drawing/2014/main" id="{E1CC4997-E0FA-4AFE-952F-7E8D15879D40}"/>
              </a:ext>
            </a:extLst>
          </p:cNvPr>
          <p:cNvSpPr>
            <a:spLocks noGrp="1"/>
          </p:cNvSpPr>
          <p:nvPr>
            <p:ph type="body" idx="1"/>
          </p:nvPr>
        </p:nvSpPr>
        <p:spPr>
          <a:xfrm>
            <a:off x="311699" y="1152475"/>
            <a:ext cx="8609663" cy="3416400"/>
          </a:xfrm>
        </p:spPr>
        <p:txBody>
          <a:bodyPr/>
          <a:lstStyle/>
          <a:p>
            <a:r>
              <a:rPr lang="en-US" dirty="0"/>
              <a:t>Login </a:t>
            </a:r>
            <a:r>
              <a:rPr lang="en-US" dirty="0" err="1"/>
              <a:t>ke</a:t>
            </a:r>
            <a:r>
              <a:rPr lang="en-US" dirty="0"/>
              <a:t> Kaggle, </a:t>
            </a:r>
            <a:r>
              <a:rPr lang="en-US" dirty="0" err="1"/>
              <a:t>klik</a:t>
            </a:r>
            <a:r>
              <a:rPr lang="en-US" dirty="0"/>
              <a:t> </a:t>
            </a:r>
            <a:r>
              <a:rPr lang="en-US" dirty="0" err="1"/>
              <a:t>foto</a:t>
            </a:r>
            <a:r>
              <a:rPr lang="en-US" dirty="0"/>
              <a:t> </a:t>
            </a:r>
            <a:r>
              <a:rPr lang="en-US" dirty="0" err="1"/>
              <a:t>profil</a:t>
            </a:r>
            <a:r>
              <a:rPr lang="en-US" dirty="0"/>
              <a:t> Anda (di </a:t>
            </a:r>
            <a:r>
              <a:rPr lang="en-US" dirty="0" err="1"/>
              <a:t>kanan</a:t>
            </a:r>
            <a:r>
              <a:rPr lang="en-US" dirty="0"/>
              <a:t> </a:t>
            </a:r>
            <a:r>
              <a:rPr lang="en-US" dirty="0" err="1"/>
              <a:t>atas</a:t>
            </a:r>
            <a:r>
              <a:rPr lang="en-US" dirty="0"/>
              <a:t>), </a:t>
            </a:r>
            <a:r>
              <a:rPr lang="en-US" dirty="0" err="1"/>
              <a:t>kemudian</a:t>
            </a:r>
            <a:r>
              <a:rPr lang="en-US" dirty="0"/>
              <a:t> </a:t>
            </a:r>
            <a:r>
              <a:rPr lang="en-US" dirty="0" err="1"/>
              <a:t>klik</a:t>
            </a:r>
            <a:r>
              <a:rPr lang="en-US" dirty="0"/>
              <a:t> 'Your Profile' </a:t>
            </a:r>
            <a:r>
              <a:rPr lang="en-US" dirty="0" err="1"/>
              <a:t>untuk</a:t>
            </a:r>
            <a:r>
              <a:rPr lang="en-US" dirty="0"/>
              <a:t> </a:t>
            </a:r>
            <a:r>
              <a:rPr lang="en-US" dirty="0" err="1"/>
              <a:t>membuka</a:t>
            </a:r>
            <a:r>
              <a:rPr lang="en-US" dirty="0"/>
              <a:t> </a:t>
            </a:r>
            <a:r>
              <a:rPr lang="en-US" dirty="0" err="1"/>
              <a:t>halaman</a:t>
            </a:r>
            <a:r>
              <a:rPr lang="en-US" dirty="0"/>
              <a:t> </a:t>
            </a:r>
            <a:r>
              <a:rPr lang="en-US" dirty="0" err="1"/>
              <a:t>profil</a:t>
            </a:r>
            <a:r>
              <a:rPr lang="en-US" dirty="0"/>
              <a:t> Anda.</a:t>
            </a:r>
          </a:p>
          <a:p>
            <a:r>
              <a:rPr lang="en-US" dirty="0"/>
              <a:t>Pada </a:t>
            </a:r>
            <a:r>
              <a:rPr lang="en-US" dirty="0" err="1"/>
              <a:t>halaman</a:t>
            </a:r>
            <a:r>
              <a:rPr lang="en-US" dirty="0"/>
              <a:t> </a:t>
            </a:r>
            <a:r>
              <a:rPr lang="en-US" dirty="0" err="1"/>
              <a:t>profil</a:t>
            </a:r>
            <a:r>
              <a:rPr lang="en-US" dirty="0"/>
              <a:t> Anda, </a:t>
            </a:r>
            <a:r>
              <a:rPr lang="en-US" dirty="0" err="1"/>
              <a:t>klik</a:t>
            </a:r>
            <a:r>
              <a:rPr lang="en-US" dirty="0"/>
              <a:t> tab 'Account'. </a:t>
            </a:r>
            <a:r>
              <a:rPr lang="en-US" dirty="0" err="1"/>
              <a:t>Geser</a:t>
            </a:r>
            <a:r>
              <a:rPr lang="en-US" dirty="0"/>
              <a:t> </a:t>
            </a:r>
            <a:r>
              <a:rPr lang="en-US" dirty="0" err="1"/>
              <a:t>ke</a:t>
            </a:r>
            <a:r>
              <a:rPr lang="en-US" dirty="0"/>
              <a:t> </a:t>
            </a:r>
            <a:r>
              <a:rPr lang="en-US" dirty="0" err="1"/>
              <a:t>bawah</a:t>
            </a:r>
            <a:r>
              <a:rPr lang="en-US" dirty="0"/>
              <a:t> </a:t>
            </a:r>
            <a:r>
              <a:rPr lang="en-US" dirty="0" err="1"/>
              <a:t>sedikit</a:t>
            </a:r>
            <a:r>
              <a:rPr lang="en-US" dirty="0"/>
              <a:t>, dan Anda </a:t>
            </a:r>
            <a:r>
              <a:rPr lang="en-US" dirty="0" err="1"/>
              <a:t>akan</a:t>
            </a:r>
            <a:r>
              <a:rPr lang="en-US" dirty="0"/>
              <a:t> </a:t>
            </a:r>
            <a:r>
              <a:rPr lang="en-US" dirty="0" err="1"/>
              <a:t>menemukan</a:t>
            </a:r>
            <a:r>
              <a:rPr lang="en-US" dirty="0"/>
              <a:t> </a:t>
            </a:r>
            <a:r>
              <a:rPr lang="en-US" dirty="0" err="1"/>
              <a:t>tombol</a:t>
            </a:r>
            <a:r>
              <a:rPr lang="en-US" dirty="0"/>
              <a:t> 'Create New API Token'</a:t>
            </a:r>
          </a:p>
          <a:p>
            <a:endParaRPr lang="en-US" dirty="0"/>
          </a:p>
        </p:txBody>
      </p:sp>
      <p:pic>
        <p:nvPicPr>
          <p:cNvPr id="8" name="Picture 7">
            <a:extLst>
              <a:ext uri="{FF2B5EF4-FFF2-40B4-BE49-F238E27FC236}">
                <a16:creationId xmlns:a16="http://schemas.microsoft.com/office/drawing/2014/main" id="{FD0DCE81-3A41-4BA6-BCE6-04AC1E1F6F25}"/>
              </a:ext>
            </a:extLst>
          </p:cNvPr>
          <p:cNvPicPr>
            <a:picLocks noChangeAspect="1"/>
          </p:cNvPicPr>
          <p:nvPr/>
        </p:nvPicPr>
        <p:blipFill>
          <a:blip r:embed="rId2"/>
          <a:stretch>
            <a:fillRect/>
          </a:stretch>
        </p:blipFill>
        <p:spPr>
          <a:xfrm>
            <a:off x="2444642" y="2422733"/>
            <a:ext cx="4254715" cy="2612854"/>
          </a:xfrm>
          <a:prstGeom prst="rect">
            <a:avLst/>
          </a:prstGeom>
        </p:spPr>
      </p:pic>
      <p:sp>
        <p:nvSpPr>
          <p:cNvPr id="10" name="Oval 9">
            <a:extLst>
              <a:ext uri="{FF2B5EF4-FFF2-40B4-BE49-F238E27FC236}">
                <a16:creationId xmlns:a16="http://schemas.microsoft.com/office/drawing/2014/main" id="{9D412934-4686-4F02-85DF-FDA9F680A8CE}"/>
              </a:ext>
            </a:extLst>
          </p:cNvPr>
          <p:cNvSpPr/>
          <p:nvPr/>
        </p:nvSpPr>
        <p:spPr>
          <a:xfrm>
            <a:off x="2444642" y="3912041"/>
            <a:ext cx="991546" cy="3657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5819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078FB-8968-4AFF-9D7B-B7C4D45965AB}"/>
              </a:ext>
            </a:extLst>
          </p:cNvPr>
          <p:cNvSpPr>
            <a:spLocks noGrp="1"/>
          </p:cNvSpPr>
          <p:nvPr>
            <p:ph type="title"/>
          </p:nvPr>
        </p:nvSpPr>
        <p:spPr/>
        <p:txBody>
          <a:bodyPr>
            <a:normAutofit fontScale="90000"/>
          </a:bodyPr>
          <a:lstStyle/>
          <a:p>
            <a:r>
              <a:rPr lang="en-US" dirty="0" err="1"/>
              <a:t>Mengambil</a:t>
            </a:r>
            <a:r>
              <a:rPr lang="en-US" dirty="0"/>
              <a:t> data </a:t>
            </a:r>
            <a:r>
              <a:rPr lang="en-US" dirty="0" err="1"/>
              <a:t>dengan</a:t>
            </a:r>
            <a:r>
              <a:rPr lang="en-US" dirty="0"/>
              <a:t> API </a:t>
            </a:r>
            <a:r>
              <a:rPr lang="en-US" dirty="0" err="1"/>
              <a:t>dari</a:t>
            </a:r>
            <a:r>
              <a:rPr lang="en-US" dirty="0"/>
              <a:t> Kaggle (3)</a:t>
            </a:r>
          </a:p>
        </p:txBody>
      </p:sp>
      <p:sp>
        <p:nvSpPr>
          <p:cNvPr id="3" name="Text Placeholder 2">
            <a:extLst>
              <a:ext uri="{FF2B5EF4-FFF2-40B4-BE49-F238E27FC236}">
                <a16:creationId xmlns:a16="http://schemas.microsoft.com/office/drawing/2014/main" id="{2C401387-DE83-48A4-A50F-E6020468E718}"/>
              </a:ext>
            </a:extLst>
          </p:cNvPr>
          <p:cNvSpPr>
            <a:spLocks noGrp="1"/>
          </p:cNvSpPr>
          <p:nvPr>
            <p:ph type="body" idx="1"/>
          </p:nvPr>
        </p:nvSpPr>
        <p:spPr/>
        <p:txBody>
          <a:bodyPr>
            <a:normAutofit fontScale="92500"/>
          </a:bodyPr>
          <a:lstStyle/>
          <a:p>
            <a:r>
              <a:rPr lang="en-US" dirty="0" err="1"/>
              <a:t>Klik</a:t>
            </a:r>
            <a:r>
              <a:rPr lang="en-US" dirty="0"/>
              <a:t> 'Create New API Token'. Jika </a:t>
            </a:r>
            <a:r>
              <a:rPr lang="en-US" dirty="0" err="1"/>
              <a:t>tombol</a:t>
            </a:r>
            <a:r>
              <a:rPr lang="en-US" dirty="0"/>
              <a:t> </a:t>
            </a:r>
            <a:r>
              <a:rPr lang="en-US" dirty="0" err="1"/>
              <a:t>tidak</a:t>
            </a:r>
            <a:r>
              <a:rPr lang="en-US" dirty="0"/>
              <a:t> </a:t>
            </a:r>
            <a:r>
              <a:rPr lang="en-US" dirty="0" err="1"/>
              <a:t>berfungsi</a:t>
            </a:r>
            <a:r>
              <a:rPr lang="en-US" dirty="0"/>
              <a:t>, </a:t>
            </a:r>
            <a:r>
              <a:rPr lang="en-US" dirty="0" err="1"/>
              <a:t>klik</a:t>
            </a:r>
            <a:r>
              <a:rPr lang="en-US" dirty="0"/>
              <a:t> 'Expire API Token' </a:t>
            </a:r>
            <a:r>
              <a:rPr lang="en-US" dirty="0" err="1"/>
              <a:t>lebih</a:t>
            </a:r>
            <a:r>
              <a:rPr lang="en-US" dirty="0"/>
              <a:t> </a:t>
            </a:r>
            <a:r>
              <a:rPr lang="en-US" dirty="0" err="1"/>
              <a:t>dahulu</a:t>
            </a:r>
            <a:r>
              <a:rPr lang="en-US" dirty="0"/>
              <a:t>.</a:t>
            </a:r>
          </a:p>
          <a:p>
            <a:pPr lvl="1"/>
            <a:r>
              <a:rPr lang="en-US" dirty="0"/>
              <a:t>Browser </a:t>
            </a:r>
            <a:r>
              <a:rPr lang="en-US" dirty="0" err="1"/>
              <a:t>akan</a:t>
            </a:r>
            <a:r>
              <a:rPr lang="en-US" dirty="0"/>
              <a:t> </a:t>
            </a:r>
            <a:r>
              <a:rPr lang="en-US" dirty="0" err="1"/>
              <a:t>mengunduh</a:t>
            </a:r>
            <a:r>
              <a:rPr lang="en-US" dirty="0"/>
              <a:t> file </a:t>
            </a:r>
            <a:r>
              <a:rPr lang="en-US" dirty="0" err="1">
                <a:latin typeface="Courier New" panose="02070309020205020404" pitchFamily="49" charset="0"/>
                <a:cs typeface="Courier New" panose="02070309020205020404" pitchFamily="49" charset="0"/>
              </a:rPr>
              <a:t>kaggle.json</a:t>
            </a:r>
            <a:r>
              <a:rPr lang="en-US" dirty="0"/>
              <a:t> </a:t>
            </a:r>
            <a:r>
              <a:rPr lang="en-US" dirty="0" err="1"/>
              <a:t>ke</a:t>
            </a:r>
            <a:r>
              <a:rPr lang="en-US" dirty="0"/>
              <a:t> folder </a:t>
            </a:r>
            <a:r>
              <a:rPr lang="en-US" dirty="0" err="1"/>
              <a:t>unduhan</a:t>
            </a:r>
            <a:r>
              <a:rPr lang="en-US" dirty="0"/>
              <a:t> (Downloads) Anda.</a:t>
            </a:r>
          </a:p>
          <a:p>
            <a:r>
              <a:rPr lang="en-US" dirty="0"/>
              <a:t>Kaggle API </a:t>
            </a:r>
            <a:r>
              <a:rPr lang="en-US" dirty="0" err="1"/>
              <a:t>secara</a:t>
            </a:r>
            <a:r>
              <a:rPr lang="en-US" dirty="0"/>
              <a:t> default </a:t>
            </a:r>
            <a:r>
              <a:rPr lang="en-US" dirty="0" err="1"/>
              <a:t>mengasumsikan</a:t>
            </a:r>
            <a:r>
              <a:rPr lang="en-US" dirty="0"/>
              <a:t> </a:t>
            </a:r>
            <a:r>
              <a:rPr lang="en-US" dirty="0" err="1"/>
              <a:t>bahwa</a:t>
            </a:r>
            <a:r>
              <a:rPr lang="en-US" dirty="0"/>
              <a:t> file </a:t>
            </a:r>
            <a:r>
              <a:rPr lang="en-US" dirty="0" err="1">
                <a:latin typeface="Courier New" panose="02070309020205020404" pitchFamily="49" charset="0"/>
                <a:cs typeface="Courier New" panose="02070309020205020404" pitchFamily="49" charset="0"/>
              </a:rPr>
              <a:t>kaggle.json</a:t>
            </a:r>
            <a:r>
              <a:rPr lang="en-US" dirty="0"/>
              <a:t> </a:t>
            </a:r>
            <a:r>
              <a:rPr lang="en-US" dirty="0" err="1"/>
              <a:t>tersebut</a:t>
            </a:r>
            <a:r>
              <a:rPr lang="en-US" dirty="0"/>
              <a:t> </a:t>
            </a:r>
            <a:r>
              <a:rPr lang="en-US" dirty="0" err="1"/>
              <a:t>berada</a:t>
            </a:r>
            <a:r>
              <a:rPr lang="en-US" dirty="0"/>
              <a:t> di </a:t>
            </a:r>
            <a:r>
              <a:rPr lang="en-US" dirty="0" err="1"/>
              <a:t>dalam</a:t>
            </a:r>
            <a:r>
              <a:rPr lang="en-US" dirty="0"/>
              <a:t> folder: </a:t>
            </a:r>
            <a:br>
              <a:rPr lang="en-US" dirty="0"/>
            </a:b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kaggle</a:t>
            </a:r>
            <a:r>
              <a:rPr lang="en-US" dirty="0">
                <a:latin typeface="Courier New" panose="02070309020205020404" pitchFamily="49" charset="0"/>
                <a:cs typeface="Courier New" panose="02070309020205020404" pitchFamily="49" charset="0"/>
              </a:rPr>
              <a:t>/</a:t>
            </a:r>
            <a:r>
              <a:rPr lang="en-US" dirty="0"/>
              <a:t> (Linux/Mac) </a:t>
            </a:r>
            <a:r>
              <a:rPr lang="en-US" dirty="0" err="1"/>
              <a:t>atau</a:t>
            </a:r>
            <a:r>
              <a:rPr lang="en-US" dirty="0"/>
              <a:t> </a:t>
            </a:r>
            <a:br>
              <a:rPr lang="en-US" dirty="0"/>
            </a:br>
            <a:r>
              <a:rPr lang="en-US" dirty="0">
                <a:latin typeface="Courier New" panose="02070309020205020404" pitchFamily="49" charset="0"/>
                <a:cs typeface="Courier New" panose="02070309020205020404" pitchFamily="49" charset="0"/>
              </a:rPr>
              <a:t>C:\Users\&lt;Windows-username&gt;\.kaggle\</a:t>
            </a:r>
            <a:r>
              <a:rPr lang="en-US" dirty="0"/>
              <a:t> (Windows)</a:t>
            </a:r>
          </a:p>
          <a:p>
            <a:pPr lvl="1"/>
            <a:r>
              <a:rPr lang="en-US" dirty="0"/>
              <a:t>Jika folder </a:t>
            </a:r>
            <a:r>
              <a:rPr lang="en-US" dirty="0" err="1"/>
              <a:t>tersebut</a:t>
            </a:r>
            <a:r>
              <a:rPr lang="en-US" dirty="0"/>
              <a:t> </a:t>
            </a:r>
            <a:r>
              <a:rPr lang="en-US" dirty="0" err="1"/>
              <a:t>belum</a:t>
            </a:r>
            <a:r>
              <a:rPr lang="en-US" dirty="0"/>
              <a:t> </a:t>
            </a:r>
            <a:r>
              <a:rPr lang="en-US" dirty="0" err="1"/>
              <a:t>ada</a:t>
            </a:r>
            <a:r>
              <a:rPr lang="en-US" dirty="0"/>
              <a:t>, </a:t>
            </a:r>
            <a:r>
              <a:rPr lang="en-US" dirty="0" err="1"/>
              <a:t>buat</a:t>
            </a:r>
            <a:r>
              <a:rPr lang="en-US" dirty="0"/>
              <a:t> </a:t>
            </a:r>
            <a:r>
              <a:rPr lang="en-US" dirty="0" err="1"/>
              <a:t>dulu</a:t>
            </a:r>
            <a:r>
              <a:rPr lang="en-US" dirty="0"/>
              <a:t> </a:t>
            </a:r>
            <a:r>
              <a:rPr lang="en-US" dirty="0" err="1"/>
              <a:t>dengan</a:t>
            </a:r>
            <a:r>
              <a:rPr lang="en-US" dirty="0"/>
              <a:t> </a:t>
            </a:r>
            <a:r>
              <a:rPr lang="en-US" dirty="0" err="1"/>
              <a:t>perintah</a:t>
            </a:r>
            <a:r>
              <a:rPr lang="en-US" dirty="0"/>
              <a:t> </a:t>
            </a:r>
            <a:r>
              <a:rPr lang="en-US" dirty="0" err="1">
                <a:latin typeface="Courier New" panose="02070309020205020404" pitchFamily="49" charset="0"/>
                <a:cs typeface="Courier New" panose="02070309020205020404" pitchFamily="49" charset="0"/>
              </a:rPr>
              <a:t>mkdir</a:t>
            </a:r>
            <a:r>
              <a:rPr lang="en-US" dirty="0"/>
              <a:t> di shell/command line.</a:t>
            </a:r>
          </a:p>
          <a:p>
            <a:pPr lvl="1"/>
            <a:r>
              <a:rPr lang="en-US" dirty="0" err="1"/>
              <a:t>Pindahkan</a:t>
            </a:r>
            <a:r>
              <a:rPr lang="en-US" dirty="0"/>
              <a:t> file </a:t>
            </a:r>
            <a:r>
              <a:rPr lang="en-US" dirty="0" err="1">
                <a:latin typeface="Courier New" panose="02070309020205020404" pitchFamily="49" charset="0"/>
                <a:cs typeface="Courier New" panose="02070309020205020404" pitchFamily="49" charset="0"/>
              </a:rPr>
              <a:t>kaggle.json</a:t>
            </a:r>
            <a:r>
              <a:rPr lang="en-US" dirty="0"/>
              <a:t> </a:t>
            </a:r>
            <a:r>
              <a:rPr lang="en-US" dirty="0" err="1"/>
              <a:t>ke</a:t>
            </a:r>
            <a:r>
              <a:rPr lang="en-US" dirty="0"/>
              <a:t> folder </a:t>
            </a:r>
            <a:r>
              <a:rPr lang="en-US" dirty="0" err="1"/>
              <a:t>tersebut</a:t>
            </a:r>
            <a:r>
              <a:rPr lang="en-US" dirty="0"/>
              <a:t> (</a:t>
            </a:r>
            <a:r>
              <a:rPr lang="en-US" dirty="0" err="1"/>
              <a:t>menggunakan</a:t>
            </a:r>
            <a:r>
              <a:rPr lang="en-US" dirty="0"/>
              <a:t> File/Windows Explorer </a:t>
            </a:r>
            <a:r>
              <a:rPr lang="en-US" dirty="0" err="1"/>
              <a:t>atau</a:t>
            </a:r>
            <a:r>
              <a:rPr lang="en-US" dirty="0"/>
              <a:t> </a:t>
            </a:r>
            <a:r>
              <a:rPr lang="en-US" dirty="0" err="1"/>
              <a:t>melalui</a:t>
            </a:r>
            <a:r>
              <a:rPr lang="en-US" dirty="0"/>
              <a:t> </a:t>
            </a:r>
            <a:r>
              <a:rPr lang="en-US" dirty="0" err="1"/>
              <a:t>perintah</a:t>
            </a:r>
            <a:r>
              <a:rPr lang="en-US" dirty="0"/>
              <a:t> </a:t>
            </a:r>
            <a:r>
              <a:rPr lang="en-US" dirty="0">
                <a:latin typeface="Courier New" panose="02070309020205020404" pitchFamily="49" charset="0"/>
                <a:cs typeface="Courier New" panose="02070309020205020404" pitchFamily="49" charset="0"/>
              </a:rPr>
              <a:t>mv</a:t>
            </a:r>
            <a:r>
              <a:rPr lang="en-US" dirty="0"/>
              <a:t> </a:t>
            </a:r>
            <a:r>
              <a:rPr lang="en-US" dirty="0" err="1"/>
              <a:t>atau</a:t>
            </a:r>
            <a:r>
              <a:rPr lang="en-US" dirty="0"/>
              <a:t> </a:t>
            </a:r>
            <a:r>
              <a:rPr lang="en-US" dirty="0">
                <a:latin typeface="Courier New" panose="02070309020205020404" pitchFamily="49" charset="0"/>
                <a:cs typeface="Courier New" panose="02070309020205020404" pitchFamily="49" charset="0"/>
              </a:rPr>
              <a:t>move</a:t>
            </a:r>
            <a:r>
              <a:rPr lang="en-US" dirty="0"/>
              <a:t> di shell)</a:t>
            </a:r>
          </a:p>
        </p:txBody>
      </p:sp>
    </p:spTree>
    <p:extLst>
      <p:ext uri="{BB962C8B-B14F-4D97-AF65-F5344CB8AC3E}">
        <p14:creationId xmlns:p14="http://schemas.microsoft.com/office/powerpoint/2010/main" val="1349361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613A-7F9F-4E7B-A7DD-E964968E64A6}"/>
              </a:ext>
            </a:extLst>
          </p:cNvPr>
          <p:cNvSpPr>
            <a:spLocks noGrp="1"/>
          </p:cNvSpPr>
          <p:nvPr>
            <p:ph type="title"/>
          </p:nvPr>
        </p:nvSpPr>
        <p:spPr/>
        <p:txBody>
          <a:bodyPr>
            <a:normAutofit fontScale="90000"/>
          </a:bodyPr>
          <a:lstStyle/>
          <a:p>
            <a:r>
              <a:rPr lang="en-US" dirty="0" err="1"/>
              <a:t>Mengambil</a:t>
            </a:r>
            <a:r>
              <a:rPr lang="en-US" dirty="0"/>
              <a:t> data </a:t>
            </a:r>
            <a:r>
              <a:rPr lang="en-US" dirty="0" err="1"/>
              <a:t>dengan</a:t>
            </a:r>
            <a:r>
              <a:rPr lang="en-US" dirty="0"/>
              <a:t> API </a:t>
            </a:r>
            <a:r>
              <a:rPr lang="en-US" dirty="0" err="1"/>
              <a:t>dari</a:t>
            </a:r>
            <a:r>
              <a:rPr lang="en-US" dirty="0"/>
              <a:t> Kaggle (4)</a:t>
            </a:r>
          </a:p>
        </p:txBody>
      </p:sp>
      <p:sp>
        <p:nvSpPr>
          <p:cNvPr id="3" name="Text Placeholder 2">
            <a:extLst>
              <a:ext uri="{FF2B5EF4-FFF2-40B4-BE49-F238E27FC236}">
                <a16:creationId xmlns:a16="http://schemas.microsoft.com/office/drawing/2014/main" id="{3DEA6B88-DB12-42A1-9A74-FE18C2D5394D}"/>
              </a:ext>
            </a:extLst>
          </p:cNvPr>
          <p:cNvSpPr>
            <a:spLocks noGrp="1"/>
          </p:cNvSpPr>
          <p:nvPr>
            <p:ph type="body" idx="1"/>
          </p:nvPr>
        </p:nvSpPr>
        <p:spPr/>
        <p:txBody>
          <a:bodyPr/>
          <a:lstStyle/>
          <a:p>
            <a:r>
              <a:rPr lang="en-US" dirty="0"/>
              <a:t>Kaggle API </a:t>
            </a:r>
            <a:r>
              <a:rPr lang="en-US" dirty="0" err="1"/>
              <a:t>memiliki</a:t>
            </a:r>
            <a:r>
              <a:rPr lang="en-US" dirty="0"/>
              <a:t> </a:t>
            </a:r>
            <a:r>
              <a:rPr lang="en-US" dirty="0" err="1"/>
              <a:t>empat</a:t>
            </a:r>
            <a:r>
              <a:rPr lang="en-US" dirty="0"/>
              <a:t> </a:t>
            </a:r>
            <a:r>
              <a:rPr lang="en-US" dirty="0" err="1"/>
              <a:t>perintah</a:t>
            </a:r>
            <a:endParaRPr lang="en-US" dirty="0"/>
          </a:p>
          <a:p>
            <a:pPr lvl="1"/>
            <a:r>
              <a:rPr lang="en-US" dirty="0" err="1">
                <a:latin typeface="Courier New" panose="02070309020205020404" pitchFamily="49" charset="0"/>
                <a:cs typeface="Courier New" panose="02070309020205020404" pitchFamily="49" charset="0"/>
              </a:rPr>
              <a:t>kaggle</a:t>
            </a:r>
            <a:r>
              <a:rPr lang="en-US" dirty="0">
                <a:latin typeface="Courier New" panose="02070309020205020404" pitchFamily="49" charset="0"/>
                <a:cs typeface="Courier New" panose="02070309020205020404" pitchFamily="49" charset="0"/>
              </a:rPr>
              <a:t> competitions {list, files, download, submit, submissions, leaderboard}</a:t>
            </a:r>
          </a:p>
          <a:p>
            <a:pPr lvl="1"/>
            <a:r>
              <a:rPr lang="en-US" dirty="0" err="1">
                <a:latin typeface="Courier New" panose="02070309020205020404" pitchFamily="49" charset="0"/>
                <a:cs typeface="Courier New" panose="02070309020205020404" pitchFamily="49" charset="0"/>
              </a:rPr>
              <a:t>kaggle</a:t>
            </a:r>
            <a:r>
              <a:rPr lang="en-US" dirty="0">
                <a:latin typeface="Courier New" panose="02070309020205020404" pitchFamily="49" charset="0"/>
                <a:cs typeface="Courier New" panose="02070309020205020404" pitchFamily="49" charset="0"/>
              </a:rPr>
              <a:t> datasets {list, files, download, create, version, </a:t>
            </a:r>
            <a:r>
              <a:rPr lang="en-US" dirty="0" err="1">
                <a:latin typeface="Courier New" panose="02070309020205020404" pitchFamily="49" charset="0"/>
                <a:cs typeface="Courier New" panose="02070309020205020404" pitchFamily="49" charset="0"/>
              </a:rPr>
              <a:t>init</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kaggle</a:t>
            </a:r>
            <a:r>
              <a:rPr lang="en-US" dirty="0">
                <a:latin typeface="Courier New" panose="02070309020205020404" pitchFamily="49" charset="0"/>
                <a:cs typeface="Courier New" panose="02070309020205020404" pitchFamily="49" charset="0"/>
              </a:rPr>
              <a:t> kernels {list, </a:t>
            </a:r>
            <a:r>
              <a:rPr lang="en-US" dirty="0" err="1">
                <a:latin typeface="Courier New" panose="02070309020205020404" pitchFamily="49" charset="0"/>
                <a:cs typeface="Courier New" panose="02070309020205020404" pitchFamily="49" charset="0"/>
              </a:rPr>
              <a:t>init</a:t>
            </a:r>
            <a:r>
              <a:rPr lang="en-US" dirty="0">
                <a:latin typeface="Courier New" panose="02070309020205020404" pitchFamily="49" charset="0"/>
                <a:cs typeface="Courier New" panose="02070309020205020404" pitchFamily="49" charset="0"/>
              </a:rPr>
              <a:t>, push, pull, output, status}</a:t>
            </a:r>
          </a:p>
          <a:p>
            <a:pPr lvl="1"/>
            <a:r>
              <a:rPr lang="en-US" dirty="0" err="1">
                <a:latin typeface="Courier New" panose="02070309020205020404" pitchFamily="49" charset="0"/>
                <a:cs typeface="Courier New" panose="02070309020205020404" pitchFamily="49" charset="0"/>
              </a:rPr>
              <a:t>kaggle</a:t>
            </a:r>
            <a:r>
              <a:rPr lang="en-US" dirty="0">
                <a:latin typeface="Courier New" panose="02070309020205020404" pitchFamily="49" charset="0"/>
                <a:cs typeface="Courier New" panose="02070309020205020404" pitchFamily="49" charset="0"/>
              </a:rPr>
              <a:t> config {view, set, unset}</a:t>
            </a:r>
          </a:p>
          <a:p>
            <a:r>
              <a:rPr lang="en-US" dirty="0" err="1"/>
              <a:t>Dokumentasi</a:t>
            </a:r>
            <a:r>
              <a:rPr lang="en-US" dirty="0"/>
              <a:t> Kaggle API </a:t>
            </a:r>
            <a:r>
              <a:rPr lang="en-US" dirty="0" err="1"/>
              <a:t>dapat</a:t>
            </a:r>
            <a:r>
              <a:rPr lang="en-US" dirty="0"/>
              <a:t> </a:t>
            </a:r>
            <a:r>
              <a:rPr lang="en-US" dirty="0" err="1"/>
              <a:t>dilihat</a:t>
            </a:r>
            <a:r>
              <a:rPr lang="en-US" dirty="0"/>
              <a:t> di </a:t>
            </a:r>
            <a:r>
              <a:rPr lang="en-US" dirty="0">
                <a:hlinkClick r:id="rId2"/>
              </a:rPr>
              <a:t>https://github.com/Kaggle/kaggle-api</a:t>
            </a:r>
            <a:r>
              <a:rPr lang="en-US" dirty="0"/>
              <a:t> </a:t>
            </a:r>
          </a:p>
          <a:p>
            <a:r>
              <a:rPr lang="en-US" dirty="0" err="1"/>
              <a:t>Untuk</a:t>
            </a:r>
            <a:r>
              <a:rPr lang="en-US" dirty="0"/>
              <a:t> </a:t>
            </a:r>
            <a:r>
              <a:rPr lang="en-US" dirty="0" err="1"/>
              <a:t>keperluan</a:t>
            </a:r>
            <a:r>
              <a:rPr lang="en-US" dirty="0"/>
              <a:t> </a:t>
            </a:r>
            <a:r>
              <a:rPr lang="en-US" dirty="0" err="1"/>
              <a:t>modul</a:t>
            </a:r>
            <a:r>
              <a:rPr lang="en-US" dirty="0"/>
              <a:t> </a:t>
            </a:r>
            <a:r>
              <a:rPr lang="en-US" dirty="0" err="1"/>
              <a:t>ini</a:t>
            </a:r>
            <a:r>
              <a:rPr lang="en-US" dirty="0"/>
              <a:t>, </a:t>
            </a:r>
            <a:r>
              <a:rPr lang="en-US" dirty="0" err="1"/>
              <a:t>kita</a:t>
            </a:r>
            <a:r>
              <a:rPr lang="en-US" dirty="0"/>
              <a:t> </a:t>
            </a:r>
            <a:r>
              <a:rPr lang="en-US" dirty="0" err="1"/>
              <a:t>hanya</a:t>
            </a:r>
            <a:r>
              <a:rPr lang="en-US" dirty="0"/>
              <a:t> </a:t>
            </a:r>
            <a:r>
              <a:rPr lang="en-US" dirty="0" err="1"/>
              <a:t>menggunakan</a:t>
            </a:r>
            <a:r>
              <a:rPr lang="en-US" dirty="0"/>
              <a:t> </a:t>
            </a:r>
            <a:r>
              <a:rPr lang="en-US" dirty="0" err="1"/>
              <a:t>perintah</a:t>
            </a:r>
            <a:r>
              <a:rPr lang="en-US" dirty="0"/>
              <a:t> </a:t>
            </a:r>
            <a:br>
              <a:rPr lang="en-US" dirty="0"/>
            </a:br>
            <a:r>
              <a:rPr lang="en-US" dirty="0" err="1">
                <a:latin typeface="Courier New" panose="02070309020205020404" pitchFamily="49" charset="0"/>
                <a:cs typeface="Courier New" panose="02070309020205020404" pitchFamily="49" charset="0"/>
              </a:rPr>
              <a:t>kaggle</a:t>
            </a:r>
            <a:r>
              <a:rPr lang="en-US" dirty="0">
                <a:latin typeface="Courier New" panose="02070309020205020404" pitchFamily="49" charset="0"/>
                <a:cs typeface="Courier New" panose="02070309020205020404" pitchFamily="49" charset="0"/>
              </a:rPr>
              <a:t> datasets</a:t>
            </a:r>
          </a:p>
        </p:txBody>
      </p:sp>
    </p:spTree>
    <p:extLst>
      <p:ext uri="{BB962C8B-B14F-4D97-AF65-F5344CB8AC3E}">
        <p14:creationId xmlns:p14="http://schemas.microsoft.com/office/powerpoint/2010/main" val="1855946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29B6-C58C-455A-9BAA-EDD745030E3F}"/>
              </a:ext>
            </a:extLst>
          </p:cNvPr>
          <p:cNvSpPr>
            <a:spLocks noGrp="1"/>
          </p:cNvSpPr>
          <p:nvPr>
            <p:ph type="title"/>
          </p:nvPr>
        </p:nvSpPr>
        <p:spPr/>
        <p:txBody>
          <a:bodyPr>
            <a:normAutofit fontScale="90000"/>
          </a:bodyPr>
          <a:lstStyle/>
          <a:p>
            <a:r>
              <a:rPr lang="en-US" dirty="0" err="1"/>
              <a:t>Mengambil</a:t>
            </a:r>
            <a:r>
              <a:rPr lang="en-US" dirty="0"/>
              <a:t> data </a:t>
            </a:r>
            <a:r>
              <a:rPr lang="en-US" dirty="0" err="1"/>
              <a:t>dengan</a:t>
            </a:r>
            <a:r>
              <a:rPr lang="en-US" dirty="0"/>
              <a:t> API </a:t>
            </a:r>
            <a:r>
              <a:rPr lang="en-US" dirty="0" err="1"/>
              <a:t>dari</a:t>
            </a:r>
            <a:r>
              <a:rPr lang="en-US" dirty="0"/>
              <a:t> Kaggle (5)</a:t>
            </a:r>
          </a:p>
        </p:txBody>
      </p:sp>
      <p:sp>
        <p:nvSpPr>
          <p:cNvPr id="3" name="Text Placeholder 2">
            <a:extLst>
              <a:ext uri="{FF2B5EF4-FFF2-40B4-BE49-F238E27FC236}">
                <a16:creationId xmlns:a16="http://schemas.microsoft.com/office/drawing/2014/main" id="{A6FC42F8-BAD7-45A8-8C57-B2BFD9BBBF6C}"/>
              </a:ext>
            </a:extLst>
          </p:cNvPr>
          <p:cNvSpPr>
            <a:spLocks noGrp="1"/>
          </p:cNvSpPr>
          <p:nvPr>
            <p:ph type="body" idx="1"/>
          </p:nvPr>
        </p:nvSpPr>
        <p:spPr/>
        <p:txBody>
          <a:bodyPr>
            <a:normAutofit/>
          </a:bodyPr>
          <a:lstStyle/>
          <a:p>
            <a:r>
              <a:rPr lang="en-US" sz="1400" dirty="0" err="1"/>
              <a:t>Untuk</a:t>
            </a:r>
            <a:r>
              <a:rPr lang="en-US" sz="1400" dirty="0"/>
              <a:t> </a:t>
            </a:r>
            <a:r>
              <a:rPr lang="en-US" sz="1400" dirty="0" err="1"/>
              <a:t>melakukan</a:t>
            </a:r>
            <a:r>
              <a:rPr lang="en-US" sz="1400" dirty="0"/>
              <a:t> </a:t>
            </a:r>
            <a:r>
              <a:rPr lang="en-US" sz="1400" dirty="0" err="1"/>
              <a:t>pencarian</a:t>
            </a:r>
            <a:r>
              <a:rPr lang="en-US" sz="1400" dirty="0"/>
              <a:t> dataset: </a:t>
            </a:r>
            <a:r>
              <a:rPr lang="en-US" sz="1400" dirty="0" err="1">
                <a:latin typeface="Courier New" panose="02070309020205020404" pitchFamily="49" charset="0"/>
                <a:cs typeface="Courier New" panose="02070309020205020404" pitchFamily="49" charset="0"/>
              </a:rPr>
              <a:t>kaggle</a:t>
            </a:r>
            <a:r>
              <a:rPr lang="en-US" sz="1400" dirty="0">
                <a:latin typeface="Courier New" panose="02070309020205020404" pitchFamily="49" charset="0"/>
                <a:cs typeface="Courier New" panose="02070309020205020404" pitchFamily="49" charset="0"/>
              </a:rPr>
              <a:t> datasets list -s &lt;keyword&gt;</a:t>
            </a:r>
          </a:p>
          <a:p>
            <a:pPr lvl="1"/>
            <a:r>
              <a:rPr lang="en-US" sz="1400" dirty="0"/>
              <a:t>Jika </a:t>
            </a:r>
            <a:r>
              <a:rPr lang="en-US" sz="1400" dirty="0" err="1"/>
              <a:t>terjadi</a:t>
            </a:r>
            <a:r>
              <a:rPr lang="en-US" sz="1400" dirty="0"/>
              <a:t> </a:t>
            </a:r>
            <a:r>
              <a:rPr lang="en-US" sz="1400" dirty="0" err="1"/>
              <a:t>masalah</a:t>
            </a:r>
            <a:r>
              <a:rPr lang="en-US" sz="1400" dirty="0"/>
              <a:t> </a:t>
            </a:r>
            <a:r>
              <a:rPr lang="en-US" sz="1400" dirty="0" err="1"/>
              <a:t>gagal</a:t>
            </a:r>
            <a:r>
              <a:rPr lang="en-US" sz="1400" dirty="0"/>
              <a:t> </a:t>
            </a:r>
            <a:r>
              <a:rPr lang="en-US" sz="1400" dirty="0" err="1"/>
              <a:t>akses</a:t>
            </a:r>
            <a:r>
              <a:rPr lang="en-US" sz="1400" dirty="0"/>
              <a:t>, </a:t>
            </a:r>
            <a:r>
              <a:rPr lang="en-US" sz="1400" dirty="0" err="1"/>
              <a:t>dsb</a:t>
            </a:r>
            <a:r>
              <a:rPr lang="en-US" sz="1400" dirty="0"/>
              <a:t>., </a:t>
            </a:r>
            <a:r>
              <a:rPr lang="en-US" sz="1400" dirty="0" err="1"/>
              <a:t>bisa</a:t>
            </a:r>
            <a:r>
              <a:rPr lang="en-US" sz="1400" dirty="0"/>
              <a:t> </a:t>
            </a:r>
            <a:r>
              <a:rPr lang="en-US" sz="1400" dirty="0" err="1"/>
              <a:t>dicoba</a:t>
            </a:r>
            <a:r>
              <a:rPr lang="en-US" sz="1400" dirty="0"/>
              <a:t> </a:t>
            </a:r>
            <a:r>
              <a:rPr lang="en-US" sz="1400" dirty="0" err="1"/>
              <a:t>dengan</a:t>
            </a:r>
            <a:r>
              <a:rPr lang="en-US" sz="1400" dirty="0"/>
              <a:t> </a:t>
            </a:r>
            <a:r>
              <a:rPr lang="en-US" sz="1400" dirty="0" err="1"/>
              <a:t>membuat</a:t>
            </a:r>
            <a:r>
              <a:rPr lang="en-US" sz="1400" dirty="0"/>
              <a:t> </a:t>
            </a:r>
            <a:r>
              <a:rPr lang="en-US" sz="1400" dirty="0" err="1"/>
              <a:t>ulang</a:t>
            </a:r>
            <a:r>
              <a:rPr lang="en-US" sz="1400" dirty="0"/>
              <a:t> API Token.</a:t>
            </a:r>
            <a:endParaRPr lang="en-US" sz="1400" dirty="0">
              <a:latin typeface="Courier New" panose="02070309020205020404" pitchFamily="49" charset="0"/>
              <a:cs typeface="Courier New" panose="02070309020205020404" pitchFamily="49" charset="0"/>
            </a:endParaRPr>
          </a:p>
          <a:p>
            <a:r>
              <a:rPr lang="en-US" sz="1400" dirty="0"/>
              <a:t>Nama dataset </a:t>
            </a:r>
            <a:r>
              <a:rPr lang="en-US" sz="1400" dirty="0" err="1"/>
              <a:t>berada</a:t>
            </a:r>
            <a:r>
              <a:rPr lang="en-US" sz="1400" dirty="0"/>
              <a:t> di </a:t>
            </a:r>
            <a:r>
              <a:rPr lang="en-US" sz="1400" dirty="0" err="1"/>
              <a:t>kolom</a:t>
            </a:r>
            <a:r>
              <a:rPr lang="en-US" sz="1400" dirty="0"/>
              <a:t> ref pada </a:t>
            </a:r>
            <a:r>
              <a:rPr lang="en-US" sz="1400" dirty="0" err="1"/>
              <a:t>tabel</a:t>
            </a:r>
            <a:r>
              <a:rPr lang="en-US" sz="1400" dirty="0"/>
              <a:t> output </a:t>
            </a:r>
            <a:r>
              <a:rPr lang="en-US" sz="1400" dirty="0" err="1"/>
              <a:t>pencarian</a:t>
            </a:r>
            <a:r>
              <a:rPr lang="en-US" sz="1400" dirty="0"/>
              <a:t>. </a:t>
            </a:r>
            <a:r>
              <a:rPr lang="en-US" sz="1400" dirty="0" err="1"/>
              <a:t>Misalnya</a:t>
            </a:r>
            <a:r>
              <a:rPr lang="en-US" sz="1400" dirty="0"/>
              <a:t> </a:t>
            </a:r>
            <a:r>
              <a:rPr lang="en-US" sz="1400" dirty="0" err="1"/>
              <a:t>kita</a:t>
            </a:r>
            <a:r>
              <a:rPr lang="en-US" sz="1400" dirty="0"/>
              <a:t> </a:t>
            </a:r>
            <a:r>
              <a:rPr lang="en-US" sz="1400" dirty="0" err="1"/>
              <a:t>ingin</a:t>
            </a:r>
            <a:r>
              <a:rPr lang="en-US" sz="1400" dirty="0"/>
              <a:t> </a:t>
            </a:r>
            <a:r>
              <a:rPr lang="en-US" sz="1400" dirty="0" err="1"/>
              <a:t>mengunduh</a:t>
            </a:r>
            <a:r>
              <a:rPr lang="en-US" sz="1400" dirty="0"/>
              <a:t> "Goal Dataset – Top 5 European Leagues, </a:t>
            </a:r>
            <a:r>
              <a:rPr lang="en-US" sz="1400" dirty="0" err="1"/>
              <a:t>maka</a:t>
            </a:r>
            <a:r>
              <a:rPr lang="en-US" sz="1400" dirty="0"/>
              <a:t> </a:t>
            </a:r>
            <a:r>
              <a:rPr lang="en-US" sz="1400" dirty="0" err="1"/>
              <a:t>nama</a:t>
            </a:r>
            <a:r>
              <a:rPr lang="en-US" sz="1400" dirty="0"/>
              <a:t> dataset </a:t>
            </a:r>
            <a:r>
              <a:rPr lang="en-US" sz="1400" dirty="0" err="1"/>
              <a:t>adalah</a:t>
            </a:r>
            <a:r>
              <a:rPr lang="en-US" sz="1400" dirty="0"/>
              <a:t> </a:t>
            </a:r>
            <a:r>
              <a:rPr lang="en-US" sz="1400" dirty="0" err="1">
                <a:latin typeface="Courier New" panose="02070309020205020404" pitchFamily="49" charset="0"/>
                <a:cs typeface="Courier New" panose="02070309020205020404" pitchFamily="49" charset="0"/>
              </a:rPr>
              <a:t>shreyanshkhandelwal</a:t>
            </a:r>
            <a:r>
              <a:rPr lang="en-US" sz="1400" dirty="0">
                <a:latin typeface="Courier New" panose="02070309020205020404" pitchFamily="49" charset="0"/>
                <a:cs typeface="Courier New" panose="02070309020205020404" pitchFamily="49" charset="0"/>
              </a:rPr>
              <a:t>/goal-dataset-top-5-european-leagues</a:t>
            </a:r>
            <a:r>
              <a:rPr lang="en-US" sz="1400" dirty="0"/>
              <a:t>.</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128D09C4-32DB-4599-8D32-E4D0CA3F32F1}"/>
              </a:ext>
            </a:extLst>
          </p:cNvPr>
          <p:cNvPicPr>
            <a:picLocks noChangeAspect="1"/>
          </p:cNvPicPr>
          <p:nvPr/>
        </p:nvPicPr>
        <p:blipFill rotWithShape="1">
          <a:blip r:embed="rId2"/>
          <a:srcRect b="42236"/>
          <a:stretch/>
        </p:blipFill>
        <p:spPr>
          <a:xfrm>
            <a:off x="413467" y="2470988"/>
            <a:ext cx="8534219" cy="2222982"/>
          </a:xfrm>
          <a:prstGeom prst="rect">
            <a:avLst/>
          </a:prstGeom>
        </p:spPr>
      </p:pic>
      <p:sp>
        <p:nvSpPr>
          <p:cNvPr id="6" name="Arrow: Right 5">
            <a:extLst>
              <a:ext uri="{FF2B5EF4-FFF2-40B4-BE49-F238E27FC236}">
                <a16:creationId xmlns:a16="http://schemas.microsoft.com/office/drawing/2014/main" id="{DB688050-FD3B-42E6-9DBA-C22C3230576C}"/>
              </a:ext>
            </a:extLst>
          </p:cNvPr>
          <p:cNvSpPr/>
          <p:nvPr/>
        </p:nvSpPr>
        <p:spPr>
          <a:xfrm>
            <a:off x="0" y="3899585"/>
            <a:ext cx="826935" cy="1828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7025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4C44-C26E-464B-B8AA-05BBCB77E827}"/>
              </a:ext>
            </a:extLst>
          </p:cNvPr>
          <p:cNvSpPr>
            <a:spLocks noGrp="1"/>
          </p:cNvSpPr>
          <p:nvPr>
            <p:ph type="title"/>
          </p:nvPr>
        </p:nvSpPr>
        <p:spPr/>
        <p:txBody>
          <a:bodyPr>
            <a:normAutofit fontScale="90000"/>
          </a:bodyPr>
          <a:lstStyle/>
          <a:p>
            <a:r>
              <a:rPr lang="en-US" dirty="0" err="1"/>
              <a:t>Mengambil</a:t>
            </a:r>
            <a:r>
              <a:rPr lang="en-US" dirty="0"/>
              <a:t> data </a:t>
            </a:r>
            <a:r>
              <a:rPr lang="en-US" dirty="0" err="1"/>
              <a:t>dengan</a:t>
            </a:r>
            <a:r>
              <a:rPr lang="en-US" dirty="0"/>
              <a:t> API </a:t>
            </a:r>
            <a:r>
              <a:rPr lang="en-US" dirty="0" err="1"/>
              <a:t>dari</a:t>
            </a:r>
            <a:r>
              <a:rPr lang="en-US" dirty="0"/>
              <a:t> Kaggle (6)</a:t>
            </a:r>
          </a:p>
        </p:txBody>
      </p:sp>
      <p:sp>
        <p:nvSpPr>
          <p:cNvPr id="3" name="Text Placeholder 2">
            <a:extLst>
              <a:ext uri="{FF2B5EF4-FFF2-40B4-BE49-F238E27FC236}">
                <a16:creationId xmlns:a16="http://schemas.microsoft.com/office/drawing/2014/main" id="{C79498EE-3F32-42FA-A8B1-E25731B7B3F4}"/>
              </a:ext>
            </a:extLst>
          </p:cNvPr>
          <p:cNvSpPr>
            <a:spLocks noGrp="1"/>
          </p:cNvSpPr>
          <p:nvPr>
            <p:ph type="body" idx="1"/>
          </p:nvPr>
        </p:nvSpPr>
        <p:spPr>
          <a:xfrm>
            <a:off x="311700" y="1152474"/>
            <a:ext cx="8520600" cy="3694533"/>
          </a:xfrm>
        </p:spPr>
        <p:txBody>
          <a:bodyPr>
            <a:normAutofit fontScale="92500" lnSpcReduction="10000"/>
          </a:bodyPr>
          <a:lstStyle/>
          <a:p>
            <a:r>
              <a:rPr lang="en-US" sz="1600" dirty="0" err="1"/>
              <a:t>Unduh</a:t>
            </a:r>
            <a:r>
              <a:rPr lang="en-US" sz="1600" dirty="0"/>
              <a:t> dataset yang </a:t>
            </a:r>
            <a:r>
              <a:rPr lang="en-US" sz="1600" dirty="0" err="1"/>
              <a:t>diinginkan</a:t>
            </a:r>
            <a:r>
              <a:rPr lang="en-US" sz="1600" dirty="0"/>
              <a:t> </a:t>
            </a:r>
            <a:r>
              <a:rPr lang="en-US" sz="1600" dirty="0" err="1"/>
              <a:t>dengan</a:t>
            </a:r>
            <a:r>
              <a:rPr lang="en-US" sz="1600" dirty="0"/>
              <a:t> </a:t>
            </a:r>
            <a:r>
              <a:rPr lang="en-US" sz="1600" dirty="0" err="1"/>
              <a:t>perintah</a:t>
            </a:r>
            <a:r>
              <a:rPr lang="en-US" sz="1600" dirty="0"/>
              <a:t> </a:t>
            </a:r>
            <a:r>
              <a:rPr lang="en-US" sz="1600" dirty="0" err="1">
                <a:latin typeface="Courier New" panose="02070309020205020404" pitchFamily="49" charset="0"/>
                <a:cs typeface="Courier New" panose="02070309020205020404" pitchFamily="49" charset="0"/>
              </a:rPr>
              <a:t>kaggle</a:t>
            </a:r>
            <a:r>
              <a:rPr lang="en-US" sz="1600" dirty="0">
                <a:latin typeface="Courier New" panose="02070309020205020404" pitchFamily="49" charset="0"/>
                <a:cs typeface="Courier New" panose="02070309020205020404" pitchFamily="49" charset="0"/>
              </a:rPr>
              <a:t> datasets download</a:t>
            </a:r>
          </a:p>
          <a:p>
            <a:endParaRPr lang="en-US" sz="1600" dirty="0"/>
          </a:p>
          <a:p>
            <a:endParaRPr lang="en-US" sz="1600" dirty="0"/>
          </a:p>
          <a:p>
            <a:endParaRPr lang="en-US" sz="1600" dirty="0"/>
          </a:p>
          <a:p>
            <a:r>
              <a:rPr lang="en-US" sz="1600" dirty="0"/>
              <a:t>Dataset </a:t>
            </a:r>
            <a:r>
              <a:rPr lang="en-US" sz="1600" dirty="0" err="1"/>
              <a:t>akan</a:t>
            </a:r>
            <a:r>
              <a:rPr lang="en-US" sz="1600" dirty="0"/>
              <a:t> </a:t>
            </a:r>
            <a:r>
              <a:rPr lang="en-US" sz="1600" dirty="0" err="1"/>
              <a:t>terunduh</a:t>
            </a:r>
            <a:r>
              <a:rPr lang="en-US" sz="1600" dirty="0"/>
              <a:t> di folder </a:t>
            </a:r>
            <a:r>
              <a:rPr lang="en-US" sz="1600" dirty="0" err="1"/>
              <a:t>aktif</a:t>
            </a:r>
            <a:r>
              <a:rPr lang="en-US" sz="1600" dirty="0"/>
              <a:t> </a:t>
            </a:r>
            <a:r>
              <a:rPr lang="en-US" sz="1600" dirty="0" err="1"/>
              <a:t>dalam</a:t>
            </a:r>
            <a:r>
              <a:rPr lang="en-US" sz="1600" dirty="0"/>
              <a:t> </a:t>
            </a:r>
            <a:br>
              <a:rPr lang="en-US" sz="1600" dirty="0"/>
            </a:br>
            <a:r>
              <a:rPr lang="en-US" sz="1600" dirty="0" err="1"/>
              <a:t>bentuk</a:t>
            </a:r>
            <a:r>
              <a:rPr lang="en-US" sz="1600" dirty="0"/>
              <a:t> file </a:t>
            </a:r>
            <a:r>
              <a:rPr lang="en-US" sz="1600" dirty="0" err="1"/>
              <a:t>terkompresi</a:t>
            </a:r>
            <a:r>
              <a:rPr lang="en-US" sz="1600" dirty="0"/>
              <a:t> zip.</a:t>
            </a:r>
          </a:p>
          <a:p>
            <a:endParaRPr lang="en-US" sz="1600" dirty="0"/>
          </a:p>
          <a:p>
            <a:r>
              <a:rPr lang="en-US" sz="1600" dirty="0" err="1"/>
              <a:t>Selanjutnya</a:t>
            </a:r>
            <a:r>
              <a:rPr lang="en-US" sz="1600" dirty="0"/>
              <a:t>, </a:t>
            </a:r>
            <a:r>
              <a:rPr lang="en-US" sz="1600" dirty="0" err="1"/>
              <a:t>kita</a:t>
            </a:r>
            <a:r>
              <a:rPr lang="en-US" sz="1600" dirty="0"/>
              <a:t> </a:t>
            </a:r>
            <a:r>
              <a:rPr lang="en-US" sz="1600" dirty="0" err="1"/>
              <a:t>ekstraksi</a:t>
            </a:r>
            <a:r>
              <a:rPr lang="en-US" sz="1600" dirty="0"/>
              <a:t> dataset </a:t>
            </a:r>
            <a:br>
              <a:rPr lang="en-US" sz="1600" dirty="0"/>
            </a:br>
            <a:r>
              <a:rPr lang="en-US" sz="1600" dirty="0" err="1"/>
              <a:t>tersebut</a:t>
            </a:r>
            <a:r>
              <a:rPr lang="en-US" sz="1600" dirty="0"/>
              <a:t>  </a:t>
            </a:r>
            <a:r>
              <a:rPr lang="en-US" sz="1600" dirty="0" err="1"/>
              <a:t>dengan</a:t>
            </a:r>
            <a:r>
              <a:rPr lang="en-US" sz="1600" dirty="0"/>
              <a:t> </a:t>
            </a:r>
            <a:r>
              <a:rPr lang="en-US" sz="1600" dirty="0" err="1"/>
              <a:t>perintah</a:t>
            </a:r>
            <a:r>
              <a:rPr lang="en-US" sz="1600" dirty="0"/>
              <a:t> </a:t>
            </a:r>
            <a:r>
              <a:rPr lang="en-US" sz="1600" dirty="0">
                <a:latin typeface="Courier New" panose="02070309020205020404" pitchFamily="49" charset="0"/>
                <a:cs typeface="Courier New" panose="02070309020205020404" pitchFamily="49" charset="0"/>
              </a:rPr>
              <a:t>unzip,</a:t>
            </a:r>
            <a:r>
              <a:rPr lang="en-US" sz="1600" dirty="0"/>
              <a:t> </a:t>
            </a:r>
            <a:br>
              <a:rPr lang="en-US" sz="1600" dirty="0"/>
            </a:br>
            <a:r>
              <a:rPr lang="en-US" sz="1600" dirty="0"/>
              <a:t>dan dataset </a:t>
            </a:r>
            <a:r>
              <a:rPr lang="en-US" sz="1600" dirty="0" err="1"/>
              <a:t>berupa</a:t>
            </a:r>
            <a:r>
              <a:rPr lang="en-US" sz="1600" dirty="0"/>
              <a:t> </a:t>
            </a:r>
            <a:r>
              <a:rPr lang="en-US" sz="1600" dirty="0" err="1"/>
              <a:t>berkas-berkas</a:t>
            </a:r>
            <a:r>
              <a:rPr lang="en-US" sz="1600" dirty="0"/>
              <a:t> </a:t>
            </a:r>
            <a:br>
              <a:rPr lang="en-US" sz="1600" dirty="0"/>
            </a:br>
            <a:r>
              <a:rPr lang="en-US" sz="1600" dirty="0"/>
              <a:t>csv </a:t>
            </a:r>
            <a:r>
              <a:rPr lang="en-US" sz="1600" dirty="0" err="1"/>
              <a:t>siap</a:t>
            </a:r>
            <a:r>
              <a:rPr lang="en-US" sz="1600" dirty="0"/>
              <a:t> </a:t>
            </a:r>
            <a:r>
              <a:rPr lang="en-US" sz="1600" dirty="0" err="1"/>
              <a:t>digunakan</a:t>
            </a:r>
            <a:r>
              <a:rPr lang="en-US" sz="1600" dirty="0"/>
              <a:t>.</a:t>
            </a:r>
          </a:p>
          <a:p>
            <a:endParaRPr lang="en-US" sz="1600" dirty="0"/>
          </a:p>
          <a:p>
            <a:r>
              <a:rPr lang="en-US" sz="1600" dirty="0" err="1"/>
              <a:t>Berkas</a:t>
            </a:r>
            <a:r>
              <a:rPr lang="en-US" sz="1600" dirty="0"/>
              <a:t> csv </a:t>
            </a:r>
            <a:r>
              <a:rPr lang="en-US" sz="1600" dirty="0" err="1"/>
              <a:t>dapat</a:t>
            </a:r>
            <a:r>
              <a:rPr lang="en-US" sz="1600" dirty="0"/>
              <a:t> </a:t>
            </a:r>
            <a:r>
              <a:rPr lang="en-US" sz="1600" dirty="0" err="1"/>
              <a:t>langsung</a:t>
            </a:r>
            <a:r>
              <a:rPr lang="en-US" sz="1600" dirty="0"/>
              <a:t> </a:t>
            </a:r>
            <a:r>
              <a:rPr lang="en-US" sz="1600" dirty="0" err="1"/>
              <a:t>dimuat</a:t>
            </a:r>
            <a:r>
              <a:rPr lang="en-US" sz="1600" dirty="0"/>
              <a:t> </a:t>
            </a:r>
            <a:r>
              <a:rPr lang="en-US" sz="1600" dirty="0" err="1"/>
              <a:t>ke</a:t>
            </a:r>
            <a:br>
              <a:rPr lang="en-US" sz="1600" dirty="0"/>
            </a:br>
            <a:r>
              <a:rPr lang="en-US" sz="1600" dirty="0"/>
              <a:t>Pandas </a:t>
            </a:r>
            <a:r>
              <a:rPr lang="en-US" sz="1600" dirty="0" err="1"/>
              <a:t>DataFrame</a:t>
            </a:r>
            <a:endParaRPr lang="en-US" sz="1600" dirty="0"/>
          </a:p>
        </p:txBody>
      </p:sp>
      <p:pic>
        <p:nvPicPr>
          <p:cNvPr id="5" name="Picture 4">
            <a:extLst>
              <a:ext uri="{FF2B5EF4-FFF2-40B4-BE49-F238E27FC236}">
                <a16:creationId xmlns:a16="http://schemas.microsoft.com/office/drawing/2014/main" id="{2F9EE5FF-5DCE-45A7-9103-8E622DB6D532}"/>
              </a:ext>
            </a:extLst>
          </p:cNvPr>
          <p:cNvPicPr>
            <a:picLocks noChangeAspect="1"/>
          </p:cNvPicPr>
          <p:nvPr/>
        </p:nvPicPr>
        <p:blipFill>
          <a:blip r:embed="rId2"/>
          <a:stretch>
            <a:fillRect/>
          </a:stretch>
        </p:blipFill>
        <p:spPr>
          <a:xfrm>
            <a:off x="903676" y="1571541"/>
            <a:ext cx="6652837" cy="358171"/>
          </a:xfrm>
          <a:prstGeom prst="rect">
            <a:avLst/>
          </a:prstGeom>
        </p:spPr>
      </p:pic>
      <p:pic>
        <p:nvPicPr>
          <p:cNvPr id="7" name="Picture 6">
            <a:extLst>
              <a:ext uri="{FF2B5EF4-FFF2-40B4-BE49-F238E27FC236}">
                <a16:creationId xmlns:a16="http://schemas.microsoft.com/office/drawing/2014/main" id="{67F9A7A3-71AB-4FBF-A9E0-E68F534C8700}"/>
              </a:ext>
            </a:extLst>
          </p:cNvPr>
          <p:cNvPicPr>
            <a:picLocks noChangeAspect="1"/>
          </p:cNvPicPr>
          <p:nvPr/>
        </p:nvPicPr>
        <p:blipFill>
          <a:blip r:embed="rId3"/>
          <a:stretch>
            <a:fillRect/>
          </a:stretch>
        </p:blipFill>
        <p:spPr>
          <a:xfrm>
            <a:off x="5117867" y="2047478"/>
            <a:ext cx="2537680" cy="1120237"/>
          </a:xfrm>
          <a:prstGeom prst="rect">
            <a:avLst/>
          </a:prstGeom>
        </p:spPr>
      </p:pic>
      <p:pic>
        <p:nvPicPr>
          <p:cNvPr id="9" name="Picture 8">
            <a:extLst>
              <a:ext uri="{FF2B5EF4-FFF2-40B4-BE49-F238E27FC236}">
                <a16:creationId xmlns:a16="http://schemas.microsoft.com/office/drawing/2014/main" id="{C701DF2C-4F19-406D-A7DB-768AFEEFD32E}"/>
              </a:ext>
            </a:extLst>
          </p:cNvPr>
          <p:cNvPicPr>
            <a:picLocks noChangeAspect="1"/>
          </p:cNvPicPr>
          <p:nvPr/>
        </p:nvPicPr>
        <p:blipFill>
          <a:blip r:embed="rId4"/>
          <a:stretch>
            <a:fillRect/>
          </a:stretch>
        </p:blipFill>
        <p:spPr>
          <a:xfrm>
            <a:off x="4289687" y="3167185"/>
            <a:ext cx="4305673" cy="1394581"/>
          </a:xfrm>
          <a:prstGeom prst="rect">
            <a:avLst/>
          </a:prstGeom>
        </p:spPr>
      </p:pic>
    </p:spTree>
    <p:extLst>
      <p:ext uri="{BB962C8B-B14F-4D97-AF65-F5344CB8AC3E}">
        <p14:creationId xmlns:p14="http://schemas.microsoft.com/office/powerpoint/2010/main" val="183010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A4DFB-B042-42A0-B17D-FD15DC59B8B7}"/>
              </a:ext>
            </a:extLst>
          </p:cNvPr>
          <p:cNvSpPr>
            <a:spLocks noGrp="1"/>
          </p:cNvSpPr>
          <p:nvPr>
            <p:ph type="title"/>
          </p:nvPr>
        </p:nvSpPr>
        <p:spPr/>
        <p:txBody>
          <a:bodyPr>
            <a:noAutofit/>
          </a:bodyPr>
          <a:lstStyle/>
          <a:p>
            <a:r>
              <a:rPr lang="en-US" sz="2000" dirty="0" err="1"/>
              <a:t>Mengambil</a:t>
            </a:r>
            <a:r>
              <a:rPr lang="en-US" sz="2000" dirty="0"/>
              <a:t> data </a:t>
            </a:r>
            <a:r>
              <a:rPr lang="en-US" sz="2000" dirty="0" err="1"/>
              <a:t>dari</a:t>
            </a:r>
            <a:r>
              <a:rPr lang="en-US" sz="2000" dirty="0"/>
              <a:t> Portal Satu Data Bandung </a:t>
            </a:r>
            <a:r>
              <a:rPr lang="en-US" sz="2000" dirty="0" err="1"/>
              <a:t>dengan</a:t>
            </a:r>
            <a:r>
              <a:rPr lang="en-US" sz="2000" dirty="0"/>
              <a:t> API (1)</a:t>
            </a:r>
          </a:p>
        </p:txBody>
      </p:sp>
      <p:sp>
        <p:nvSpPr>
          <p:cNvPr id="3" name="Text Placeholder 2">
            <a:extLst>
              <a:ext uri="{FF2B5EF4-FFF2-40B4-BE49-F238E27FC236}">
                <a16:creationId xmlns:a16="http://schemas.microsoft.com/office/drawing/2014/main" id="{1A8CA6EC-7DC1-44DB-AA46-11FC425BF318}"/>
              </a:ext>
            </a:extLst>
          </p:cNvPr>
          <p:cNvSpPr>
            <a:spLocks noGrp="1"/>
          </p:cNvSpPr>
          <p:nvPr>
            <p:ph type="body" idx="1"/>
          </p:nvPr>
        </p:nvSpPr>
        <p:spPr/>
        <p:txBody>
          <a:bodyPr>
            <a:normAutofit/>
          </a:bodyPr>
          <a:lstStyle/>
          <a:p>
            <a:r>
              <a:rPr lang="en-US" sz="1600" dirty="0"/>
              <a:t>Portal Satu Data Bandung (</a:t>
            </a:r>
            <a:r>
              <a:rPr lang="en-US" sz="1600" dirty="0">
                <a:hlinkClick r:id="rId2"/>
              </a:rPr>
              <a:t>http://data.bandung.go.id</a:t>
            </a:r>
            <a:r>
              <a:rPr lang="en-US" sz="1600" dirty="0"/>
              <a:t>) juga </a:t>
            </a:r>
            <a:r>
              <a:rPr lang="en-US" sz="1600" dirty="0" err="1"/>
              <a:t>merupakan</a:t>
            </a:r>
            <a:r>
              <a:rPr lang="en-US" sz="1600" dirty="0"/>
              <a:t> </a:t>
            </a:r>
            <a:r>
              <a:rPr lang="en-US" sz="1600" dirty="0" err="1"/>
              <a:t>sumber</a:t>
            </a:r>
            <a:r>
              <a:rPr lang="en-US" sz="1600" dirty="0"/>
              <a:t> data </a:t>
            </a:r>
            <a:r>
              <a:rPr lang="en-US" sz="1600" dirty="0" err="1"/>
              <a:t>terbuka</a:t>
            </a:r>
            <a:r>
              <a:rPr lang="en-US" sz="1600" dirty="0"/>
              <a:t> yang </a:t>
            </a:r>
            <a:r>
              <a:rPr lang="en-US" sz="1600" dirty="0" err="1"/>
              <a:t>dapat</a:t>
            </a:r>
            <a:r>
              <a:rPr lang="en-US" sz="1600" dirty="0"/>
              <a:t> </a:t>
            </a:r>
            <a:r>
              <a:rPr lang="en-US" sz="1600" dirty="0" err="1"/>
              <a:t>diakses</a:t>
            </a:r>
            <a:r>
              <a:rPr lang="en-US" sz="1600" dirty="0"/>
              <a:t> </a:t>
            </a:r>
            <a:r>
              <a:rPr lang="en-US" sz="1600" dirty="0" err="1"/>
              <a:t>melalui</a:t>
            </a:r>
            <a:r>
              <a:rPr lang="en-US" sz="1600" dirty="0"/>
              <a:t> API </a:t>
            </a:r>
            <a:r>
              <a:rPr lang="en-US" sz="1600" dirty="0" err="1"/>
              <a:t>berbasis</a:t>
            </a:r>
            <a:r>
              <a:rPr lang="en-US" sz="1600" dirty="0"/>
              <a:t> CKAN. </a:t>
            </a:r>
            <a:r>
              <a:rPr lang="en-US" sz="1600" dirty="0" err="1"/>
              <a:t>Dokumentasi</a:t>
            </a:r>
            <a:r>
              <a:rPr lang="en-US" sz="1600" dirty="0"/>
              <a:t> </a:t>
            </a:r>
            <a:r>
              <a:rPr lang="en-US" sz="1600" dirty="0" err="1"/>
              <a:t>umum</a:t>
            </a:r>
            <a:r>
              <a:rPr lang="en-US" sz="1600" dirty="0"/>
              <a:t> CKAN </a:t>
            </a:r>
            <a:r>
              <a:rPr lang="en-US" sz="1600" dirty="0" err="1"/>
              <a:t>dapat</a:t>
            </a:r>
            <a:r>
              <a:rPr lang="en-US" sz="1600" dirty="0"/>
              <a:t> </a:t>
            </a:r>
            <a:r>
              <a:rPr lang="en-US" sz="1600" dirty="0" err="1"/>
              <a:t>diakses</a:t>
            </a:r>
            <a:r>
              <a:rPr lang="en-US" sz="1600" dirty="0"/>
              <a:t> di </a:t>
            </a:r>
            <a:r>
              <a:rPr lang="en-US" sz="1600" dirty="0">
                <a:hlinkClick r:id="rId3"/>
              </a:rPr>
              <a:t>https://docs.ckan.org</a:t>
            </a:r>
            <a:r>
              <a:rPr lang="en-US" sz="1600" dirty="0"/>
              <a:t>.</a:t>
            </a:r>
          </a:p>
          <a:p>
            <a:endParaRPr lang="en-US" sz="1600" dirty="0"/>
          </a:p>
          <a:p>
            <a:endParaRPr lang="en-US" sz="1600" dirty="0"/>
          </a:p>
        </p:txBody>
      </p:sp>
      <p:pic>
        <p:nvPicPr>
          <p:cNvPr id="7" name="Picture 6">
            <a:extLst>
              <a:ext uri="{FF2B5EF4-FFF2-40B4-BE49-F238E27FC236}">
                <a16:creationId xmlns:a16="http://schemas.microsoft.com/office/drawing/2014/main" id="{2AEE7E7E-5449-4CD9-B7A6-021B182B0FD4}"/>
              </a:ext>
            </a:extLst>
          </p:cNvPr>
          <p:cNvPicPr>
            <a:picLocks noChangeAspect="1"/>
          </p:cNvPicPr>
          <p:nvPr/>
        </p:nvPicPr>
        <p:blipFill>
          <a:blip r:embed="rId4"/>
          <a:stretch>
            <a:fillRect/>
          </a:stretch>
        </p:blipFill>
        <p:spPr>
          <a:xfrm>
            <a:off x="2444526" y="2211465"/>
            <a:ext cx="4254948" cy="2698182"/>
          </a:xfrm>
          <a:prstGeom prst="rect">
            <a:avLst/>
          </a:prstGeom>
        </p:spPr>
      </p:pic>
    </p:spTree>
    <p:extLst>
      <p:ext uri="{BB962C8B-B14F-4D97-AF65-F5344CB8AC3E}">
        <p14:creationId xmlns:p14="http://schemas.microsoft.com/office/powerpoint/2010/main" val="40830992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A9165-CFB3-47E0-AAD3-04593DA91608}"/>
              </a:ext>
            </a:extLst>
          </p:cNvPr>
          <p:cNvSpPr>
            <a:spLocks noGrp="1"/>
          </p:cNvSpPr>
          <p:nvPr>
            <p:ph type="title"/>
          </p:nvPr>
        </p:nvSpPr>
        <p:spPr/>
        <p:txBody>
          <a:bodyPr>
            <a:noAutofit/>
          </a:bodyPr>
          <a:lstStyle/>
          <a:p>
            <a:r>
              <a:rPr lang="en-US" sz="2000" dirty="0" err="1"/>
              <a:t>Mengambil</a:t>
            </a:r>
            <a:r>
              <a:rPr lang="en-US" sz="2000" dirty="0"/>
              <a:t> data </a:t>
            </a:r>
            <a:r>
              <a:rPr lang="en-US" sz="2000" dirty="0" err="1"/>
              <a:t>dari</a:t>
            </a:r>
            <a:r>
              <a:rPr lang="en-US" sz="2000" dirty="0"/>
              <a:t> Portal Satu Data Bandung </a:t>
            </a:r>
            <a:r>
              <a:rPr lang="en-US" sz="2000" dirty="0" err="1"/>
              <a:t>dengan</a:t>
            </a:r>
            <a:r>
              <a:rPr lang="en-US" sz="2000" dirty="0"/>
              <a:t> API (2)</a:t>
            </a:r>
          </a:p>
        </p:txBody>
      </p:sp>
      <p:sp>
        <p:nvSpPr>
          <p:cNvPr id="3" name="Text Placeholder 2">
            <a:extLst>
              <a:ext uri="{FF2B5EF4-FFF2-40B4-BE49-F238E27FC236}">
                <a16:creationId xmlns:a16="http://schemas.microsoft.com/office/drawing/2014/main" id="{05585E94-2A8C-4A78-8D64-59C9E2A299C4}"/>
              </a:ext>
            </a:extLst>
          </p:cNvPr>
          <p:cNvSpPr>
            <a:spLocks noGrp="1"/>
          </p:cNvSpPr>
          <p:nvPr>
            <p:ph type="body" idx="1"/>
          </p:nvPr>
        </p:nvSpPr>
        <p:spPr/>
        <p:txBody>
          <a:bodyPr>
            <a:normAutofit/>
          </a:bodyPr>
          <a:lstStyle/>
          <a:p>
            <a:r>
              <a:rPr lang="en-US" sz="1400" dirty="0"/>
              <a:t>Kita </a:t>
            </a:r>
            <a:r>
              <a:rPr lang="en-US" sz="1400" dirty="0" err="1"/>
              <a:t>gunakan</a:t>
            </a:r>
            <a:r>
              <a:rPr lang="en-US" sz="1400" dirty="0"/>
              <a:t> Python library </a:t>
            </a:r>
            <a:r>
              <a:rPr lang="en-US" sz="1400" dirty="0">
                <a:latin typeface="Courier New" panose="02070309020205020404" pitchFamily="49" charset="0"/>
                <a:cs typeface="Courier New" panose="02070309020205020404" pitchFamily="49" charset="0"/>
              </a:rPr>
              <a:t>requests</a:t>
            </a:r>
            <a:r>
              <a:rPr lang="en-US" sz="1400" dirty="0"/>
              <a:t>, </a:t>
            </a:r>
            <a:r>
              <a:rPr lang="en-US" sz="1400" dirty="0">
                <a:latin typeface="Courier New" panose="02070309020205020404" pitchFamily="49" charset="0"/>
                <a:cs typeface="Courier New" panose="02070309020205020404" pitchFamily="49" charset="0"/>
              </a:rPr>
              <a:t>json</a:t>
            </a:r>
            <a:r>
              <a:rPr lang="en-US" sz="1400" dirty="0"/>
              <a:t>, dan </a:t>
            </a:r>
            <a:r>
              <a:rPr lang="en-US" sz="1400" dirty="0" err="1">
                <a:latin typeface="Courier New" panose="02070309020205020404" pitchFamily="49" charset="0"/>
                <a:cs typeface="Courier New" panose="02070309020205020404" pitchFamily="49" charset="0"/>
              </a:rPr>
              <a:t>tqdm</a:t>
            </a:r>
            <a:r>
              <a:rPr lang="en-US" sz="1400" dirty="0"/>
              <a:t>.</a:t>
            </a:r>
          </a:p>
          <a:p>
            <a:r>
              <a:rPr lang="en-US" sz="1400" dirty="0"/>
              <a:t>Daftar 3014 dataset </a:t>
            </a:r>
            <a:r>
              <a:rPr lang="en-US" sz="1400" dirty="0" err="1"/>
              <a:t>diperoleh</a:t>
            </a:r>
            <a:r>
              <a:rPr lang="en-US" sz="1400" dirty="0"/>
              <a:t> via API call </a:t>
            </a:r>
            <a:r>
              <a:rPr lang="en-US" sz="1400" dirty="0" err="1"/>
              <a:t>ke</a:t>
            </a:r>
            <a:r>
              <a:rPr lang="en-US" sz="1400" dirty="0"/>
              <a:t> </a:t>
            </a:r>
            <a:r>
              <a:rPr lang="en-US" sz="1400" dirty="0">
                <a:hlinkClick r:id="rId2"/>
              </a:rPr>
              <a:t>http://data.bandung.go.id/api/3/action/package_list</a:t>
            </a:r>
            <a:r>
              <a:rPr lang="en-US" sz="1400" dirty="0"/>
              <a:t> </a:t>
            </a:r>
          </a:p>
        </p:txBody>
      </p:sp>
      <p:sp>
        <p:nvSpPr>
          <p:cNvPr id="6" name="TextBox 5">
            <a:extLst>
              <a:ext uri="{FF2B5EF4-FFF2-40B4-BE49-F238E27FC236}">
                <a16:creationId xmlns:a16="http://schemas.microsoft.com/office/drawing/2014/main" id="{E607E024-3DDA-441B-8F4D-01A87948FFC9}"/>
              </a:ext>
            </a:extLst>
          </p:cNvPr>
          <p:cNvSpPr txBox="1"/>
          <p:nvPr/>
        </p:nvSpPr>
        <p:spPr>
          <a:xfrm>
            <a:off x="6902689" y="1945678"/>
            <a:ext cx="1870051" cy="2893100"/>
          </a:xfrm>
          <a:prstGeom prst="rect">
            <a:avLst/>
          </a:prstGeom>
          <a:noFill/>
        </p:spPr>
        <p:txBody>
          <a:bodyPr wrap="square" rtlCol="0">
            <a:spAutoFit/>
          </a:bodyPr>
          <a:lstStyle/>
          <a:p>
            <a:r>
              <a:rPr lang="en-US" dirty="0" err="1">
                <a:latin typeface="Courier New" panose="02070309020205020404" pitchFamily="49" charset="0"/>
                <a:cs typeface="Courier New" panose="02070309020205020404" pitchFamily="49" charset="0"/>
              </a:rPr>
              <a:t>requests.get</a:t>
            </a:r>
            <a:r>
              <a:rPr lang="en-US" dirty="0"/>
              <a:t> </a:t>
            </a:r>
            <a:r>
              <a:rPr lang="en-US" dirty="0" err="1"/>
              <a:t>mengirim</a:t>
            </a:r>
            <a:r>
              <a:rPr lang="en-US" dirty="0"/>
              <a:t> HTTP Get request </a:t>
            </a:r>
            <a:r>
              <a:rPr lang="en-US" dirty="0" err="1"/>
              <a:t>ke</a:t>
            </a:r>
            <a:r>
              <a:rPr lang="en-US" dirty="0"/>
              <a:t> </a:t>
            </a:r>
            <a:r>
              <a:rPr lang="en-US" dirty="0" err="1"/>
              <a:t>layanan</a:t>
            </a:r>
            <a:endParaRPr lang="en-US" dirty="0"/>
          </a:p>
          <a:p>
            <a:endParaRPr lang="en-US" dirty="0"/>
          </a:p>
          <a:p>
            <a:r>
              <a:rPr lang="en-US" dirty="0"/>
              <a:t>Hasil </a:t>
            </a:r>
            <a:r>
              <a:rPr lang="en-US" dirty="0" err="1"/>
              <a:t>dalam</a:t>
            </a:r>
            <a:r>
              <a:rPr lang="en-US" dirty="0"/>
              <a:t> format JSON di-load </a:t>
            </a:r>
            <a:r>
              <a:rPr lang="en-US" dirty="0" err="1"/>
              <a:t>sebagai</a:t>
            </a:r>
            <a:r>
              <a:rPr lang="en-US" dirty="0"/>
              <a:t> Python dictionary </a:t>
            </a:r>
            <a:r>
              <a:rPr lang="en-US" dirty="0" err="1"/>
              <a:t>dengan</a:t>
            </a:r>
            <a:r>
              <a:rPr lang="en-US" dirty="0"/>
              <a:t> </a:t>
            </a:r>
            <a:r>
              <a:rPr lang="en-US" dirty="0" err="1">
                <a:latin typeface="Courier New" panose="02070309020205020404" pitchFamily="49" charset="0"/>
                <a:cs typeface="Courier New" panose="02070309020205020404" pitchFamily="49" charset="0"/>
              </a:rPr>
              <a:t>json.loads</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t>Daftar </a:t>
            </a:r>
            <a:r>
              <a:rPr lang="en-US" dirty="0" err="1"/>
              <a:t>nama-nama</a:t>
            </a:r>
            <a:r>
              <a:rPr lang="en-US" dirty="0"/>
              <a:t> dataset </a:t>
            </a:r>
            <a:r>
              <a:rPr lang="en-US" dirty="0" err="1"/>
              <a:t>ada</a:t>
            </a:r>
            <a:r>
              <a:rPr lang="en-US" dirty="0"/>
              <a:t> pada key </a:t>
            </a:r>
            <a:r>
              <a:rPr lang="en-US" dirty="0">
                <a:latin typeface="Courier New" panose="02070309020205020404" pitchFamily="49" charset="0"/>
                <a:cs typeface="Courier New" panose="02070309020205020404" pitchFamily="49" charset="0"/>
              </a:rPr>
              <a:t>'result'</a:t>
            </a:r>
          </a:p>
        </p:txBody>
      </p:sp>
      <p:pic>
        <p:nvPicPr>
          <p:cNvPr id="10" name="Picture 9">
            <a:extLst>
              <a:ext uri="{FF2B5EF4-FFF2-40B4-BE49-F238E27FC236}">
                <a16:creationId xmlns:a16="http://schemas.microsoft.com/office/drawing/2014/main" id="{2D715363-A633-47C5-9AFE-DC98E2818421}"/>
              </a:ext>
            </a:extLst>
          </p:cNvPr>
          <p:cNvPicPr>
            <a:picLocks noChangeAspect="1"/>
          </p:cNvPicPr>
          <p:nvPr/>
        </p:nvPicPr>
        <p:blipFill>
          <a:blip r:embed="rId3"/>
          <a:stretch>
            <a:fillRect/>
          </a:stretch>
        </p:blipFill>
        <p:spPr>
          <a:xfrm>
            <a:off x="764401" y="1945678"/>
            <a:ext cx="6078728" cy="3191016"/>
          </a:xfrm>
          <a:prstGeom prst="rect">
            <a:avLst/>
          </a:prstGeom>
        </p:spPr>
      </p:pic>
    </p:spTree>
    <p:extLst>
      <p:ext uri="{BB962C8B-B14F-4D97-AF65-F5344CB8AC3E}">
        <p14:creationId xmlns:p14="http://schemas.microsoft.com/office/powerpoint/2010/main" val="1948787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9A1A4B4-56BA-429E-ABF7-3A111D19EF4D}"/>
              </a:ext>
            </a:extLst>
          </p:cNvPr>
          <p:cNvPicPr>
            <a:picLocks noChangeAspect="1"/>
          </p:cNvPicPr>
          <p:nvPr/>
        </p:nvPicPr>
        <p:blipFill>
          <a:blip r:embed="rId2"/>
          <a:stretch>
            <a:fillRect/>
          </a:stretch>
        </p:blipFill>
        <p:spPr>
          <a:xfrm>
            <a:off x="666892" y="2075625"/>
            <a:ext cx="5556146" cy="3416400"/>
          </a:xfrm>
          <a:prstGeom prst="rect">
            <a:avLst/>
          </a:prstGeom>
        </p:spPr>
      </p:pic>
      <p:sp>
        <p:nvSpPr>
          <p:cNvPr id="2" name="Title 1">
            <a:extLst>
              <a:ext uri="{FF2B5EF4-FFF2-40B4-BE49-F238E27FC236}">
                <a16:creationId xmlns:a16="http://schemas.microsoft.com/office/drawing/2014/main" id="{CA4A9165-CFB3-47E0-AAD3-04593DA91608}"/>
              </a:ext>
            </a:extLst>
          </p:cNvPr>
          <p:cNvSpPr>
            <a:spLocks noGrp="1"/>
          </p:cNvSpPr>
          <p:nvPr>
            <p:ph type="title"/>
          </p:nvPr>
        </p:nvSpPr>
        <p:spPr/>
        <p:txBody>
          <a:bodyPr>
            <a:noAutofit/>
          </a:bodyPr>
          <a:lstStyle/>
          <a:p>
            <a:r>
              <a:rPr lang="en-US" sz="2000" dirty="0" err="1"/>
              <a:t>Mengambil</a:t>
            </a:r>
            <a:r>
              <a:rPr lang="en-US" sz="2000" dirty="0"/>
              <a:t> data </a:t>
            </a:r>
            <a:r>
              <a:rPr lang="en-US" sz="2000" dirty="0" err="1"/>
              <a:t>dari</a:t>
            </a:r>
            <a:r>
              <a:rPr lang="en-US" sz="2000" dirty="0"/>
              <a:t> Portal Satu Bandung </a:t>
            </a:r>
            <a:r>
              <a:rPr lang="en-US" sz="2000" dirty="0" err="1"/>
              <a:t>dengan</a:t>
            </a:r>
            <a:r>
              <a:rPr lang="en-US" sz="2000" dirty="0"/>
              <a:t> API (3)</a:t>
            </a:r>
          </a:p>
        </p:txBody>
      </p:sp>
      <p:sp>
        <p:nvSpPr>
          <p:cNvPr id="3" name="Text Placeholder 2">
            <a:extLst>
              <a:ext uri="{FF2B5EF4-FFF2-40B4-BE49-F238E27FC236}">
                <a16:creationId xmlns:a16="http://schemas.microsoft.com/office/drawing/2014/main" id="{05585E94-2A8C-4A78-8D64-59C9E2A299C4}"/>
              </a:ext>
            </a:extLst>
          </p:cNvPr>
          <p:cNvSpPr>
            <a:spLocks noGrp="1"/>
          </p:cNvSpPr>
          <p:nvPr>
            <p:ph type="body" idx="1"/>
          </p:nvPr>
        </p:nvSpPr>
        <p:spPr>
          <a:xfrm>
            <a:off x="311700" y="1152475"/>
            <a:ext cx="8778292" cy="3416400"/>
          </a:xfrm>
        </p:spPr>
        <p:txBody>
          <a:bodyPr>
            <a:normAutofit/>
          </a:bodyPr>
          <a:lstStyle/>
          <a:p>
            <a:pPr marL="114300" indent="0">
              <a:buNone/>
            </a:pPr>
            <a:r>
              <a:rPr lang="en-US" sz="1400" dirty="0" err="1"/>
              <a:t>Selain</a:t>
            </a:r>
            <a:r>
              <a:rPr lang="en-US" sz="1400" dirty="0"/>
              <a:t> mem-filter </a:t>
            </a:r>
            <a:r>
              <a:rPr lang="en-US" sz="1400" dirty="0" err="1"/>
              <a:t>langsung</a:t>
            </a:r>
            <a:r>
              <a:rPr lang="en-US" sz="1400" dirty="0"/>
              <a:t> pada daftar </a:t>
            </a:r>
            <a:r>
              <a:rPr lang="en-US" sz="1400" dirty="0" err="1"/>
              <a:t>nama-nama</a:t>
            </a:r>
            <a:r>
              <a:rPr lang="en-US" sz="1400" dirty="0"/>
              <a:t> dataset di slide </a:t>
            </a:r>
            <a:r>
              <a:rPr lang="en-US" sz="1400" dirty="0" err="1"/>
              <a:t>sebelumnya</a:t>
            </a:r>
            <a:r>
              <a:rPr lang="en-US" sz="1400" dirty="0"/>
              <a:t>, </a:t>
            </a:r>
            <a:r>
              <a:rPr lang="en-US" sz="1400" dirty="0" err="1"/>
              <a:t>kita</a:t>
            </a:r>
            <a:r>
              <a:rPr lang="en-US" sz="1400" dirty="0"/>
              <a:t> </a:t>
            </a:r>
            <a:r>
              <a:rPr lang="en-US" sz="1400" dirty="0" err="1"/>
              <a:t>dapat</a:t>
            </a:r>
            <a:r>
              <a:rPr lang="en-US" sz="1400" dirty="0"/>
              <a:t> </a:t>
            </a:r>
            <a:r>
              <a:rPr lang="en-US" sz="1400" dirty="0" err="1"/>
              <a:t>melakukan</a:t>
            </a:r>
            <a:r>
              <a:rPr lang="en-US" sz="1400" dirty="0"/>
              <a:t> search </a:t>
            </a:r>
            <a:r>
              <a:rPr lang="en-US" sz="1400" dirty="0" err="1"/>
              <a:t>dengan</a:t>
            </a:r>
            <a:r>
              <a:rPr lang="en-US" sz="1400" dirty="0"/>
              <a:t> </a:t>
            </a:r>
            <a:r>
              <a:rPr lang="en-US" sz="1400" dirty="0" err="1"/>
              <a:t>memanggil</a:t>
            </a:r>
            <a:r>
              <a:rPr lang="en-US" sz="1400" dirty="0"/>
              <a:t> API </a:t>
            </a:r>
            <a:r>
              <a:rPr lang="en-US" sz="1400" dirty="0">
                <a:hlinkClick r:id="rId3"/>
              </a:rPr>
              <a:t>http://data.bandung.go.id/api/3/action/package_search</a:t>
            </a:r>
            <a:r>
              <a:rPr lang="en-US" sz="1400" dirty="0"/>
              <a:t> </a:t>
            </a:r>
            <a:r>
              <a:rPr lang="en-US" sz="1400" dirty="0" err="1"/>
              <a:t>dengan</a:t>
            </a:r>
            <a:r>
              <a:rPr lang="en-US" sz="1400" dirty="0"/>
              <a:t> parameter </a:t>
            </a:r>
            <a:r>
              <a:rPr lang="en-US" sz="1400" dirty="0">
                <a:latin typeface="Courier New" panose="02070309020205020404" pitchFamily="49" charset="0"/>
                <a:cs typeface="Courier New" panose="02070309020205020404" pitchFamily="49" charset="0"/>
              </a:rPr>
              <a:t>'q'</a:t>
            </a:r>
            <a:r>
              <a:rPr lang="en-US" sz="1400" dirty="0"/>
              <a:t> </a:t>
            </a:r>
            <a:r>
              <a:rPr lang="en-US" sz="1400" dirty="0" err="1"/>
              <a:t>untuk</a:t>
            </a:r>
            <a:r>
              <a:rPr lang="en-US" sz="1400" dirty="0"/>
              <a:t> </a:t>
            </a:r>
            <a:r>
              <a:rPr lang="en-US" sz="1400" dirty="0" err="1"/>
              <a:t>frasa</a:t>
            </a:r>
            <a:r>
              <a:rPr lang="en-US" sz="1400" dirty="0"/>
              <a:t> yang </a:t>
            </a:r>
            <a:r>
              <a:rPr lang="en-US" sz="1400" dirty="0" err="1"/>
              <a:t>dicari</a:t>
            </a:r>
            <a:r>
              <a:rPr lang="en-US" sz="1400" dirty="0"/>
              <a:t>. </a:t>
            </a:r>
            <a:r>
              <a:rPr lang="en-US" sz="1400" dirty="0" err="1"/>
              <a:t>Contoh</a:t>
            </a:r>
            <a:r>
              <a:rPr lang="en-US" sz="1400" dirty="0"/>
              <a:t> </a:t>
            </a:r>
            <a:r>
              <a:rPr lang="en-US" sz="1400" dirty="0" err="1"/>
              <a:t>untuk</a:t>
            </a:r>
            <a:r>
              <a:rPr lang="en-US" sz="1400" dirty="0"/>
              <a:t> </a:t>
            </a:r>
            <a:r>
              <a:rPr lang="en-US" sz="1400" dirty="0" err="1"/>
              <a:t>mencari</a:t>
            </a:r>
            <a:r>
              <a:rPr lang="en-US" sz="1400" dirty="0"/>
              <a:t> "</a:t>
            </a:r>
            <a:r>
              <a:rPr lang="en-US" sz="1400" dirty="0" err="1"/>
              <a:t>sekolah</a:t>
            </a:r>
            <a:r>
              <a:rPr lang="en-US" sz="1400" dirty="0"/>
              <a:t> </a:t>
            </a:r>
            <a:r>
              <a:rPr lang="en-US" sz="1400" dirty="0" err="1"/>
              <a:t>dasar</a:t>
            </a:r>
            <a:r>
              <a:rPr lang="en-US" sz="1400" dirty="0"/>
              <a:t>":</a:t>
            </a:r>
          </a:p>
        </p:txBody>
      </p:sp>
      <p:sp>
        <p:nvSpPr>
          <p:cNvPr id="13" name="TextBox 12">
            <a:extLst>
              <a:ext uri="{FF2B5EF4-FFF2-40B4-BE49-F238E27FC236}">
                <a16:creationId xmlns:a16="http://schemas.microsoft.com/office/drawing/2014/main" id="{BE8FA732-1F87-4706-960B-E29189A27A58}"/>
              </a:ext>
            </a:extLst>
          </p:cNvPr>
          <p:cNvSpPr txBox="1"/>
          <p:nvPr/>
        </p:nvSpPr>
        <p:spPr>
          <a:xfrm>
            <a:off x="6391608" y="2075625"/>
            <a:ext cx="2296313" cy="1169551"/>
          </a:xfrm>
          <a:prstGeom prst="rect">
            <a:avLst/>
          </a:prstGeom>
          <a:noFill/>
        </p:spPr>
        <p:txBody>
          <a:bodyPr wrap="square" rtlCol="0">
            <a:spAutoFit/>
          </a:bodyPr>
          <a:lstStyle/>
          <a:p>
            <a:r>
              <a:rPr lang="en-US" dirty="0" err="1"/>
              <a:t>Namun</a:t>
            </a:r>
            <a:r>
              <a:rPr lang="en-US" dirty="0"/>
              <a:t>, </a:t>
            </a:r>
            <a:r>
              <a:rPr lang="en-US" dirty="0" err="1"/>
              <a:t>keterbatasan</a:t>
            </a:r>
            <a:r>
              <a:rPr lang="en-US" dirty="0"/>
              <a:t> API </a:t>
            </a:r>
            <a:r>
              <a:rPr lang="en-US" dirty="0" err="1"/>
              <a:t>membuat</a:t>
            </a:r>
            <a:r>
              <a:rPr lang="en-US" dirty="0"/>
              <a:t> </a:t>
            </a:r>
            <a:r>
              <a:rPr lang="en-US" dirty="0" err="1"/>
              <a:t>detil</a:t>
            </a:r>
            <a:r>
              <a:rPr lang="en-US" dirty="0"/>
              <a:t> </a:t>
            </a:r>
            <a:r>
              <a:rPr lang="en-US" dirty="0" err="1"/>
              <a:t>hanya</a:t>
            </a:r>
            <a:r>
              <a:rPr lang="en-US" dirty="0"/>
              <a:t> </a:t>
            </a:r>
            <a:r>
              <a:rPr lang="en-US" dirty="0" err="1"/>
              <a:t>dikembalikan</a:t>
            </a:r>
            <a:r>
              <a:rPr lang="en-US" dirty="0"/>
              <a:t> pada 10 </a:t>
            </a:r>
            <a:r>
              <a:rPr lang="en-US" dirty="0" err="1"/>
              <a:t>hasil</a:t>
            </a:r>
            <a:r>
              <a:rPr lang="en-US" dirty="0"/>
              <a:t> </a:t>
            </a:r>
            <a:r>
              <a:rPr lang="en-US" dirty="0" err="1"/>
              <a:t>pencarian</a:t>
            </a:r>
            <a:r>
              <a:rPr lang="en-US" dirty="0"/>
              <a:t>, </a:t>
            </a:r>
            <a:r>
              <a:rPr lang="en-US" dirty="0" err="1"/>
              <a:t>walaupun</a:t>
            </a:r>
            <a:r>
              <a:rPr lang="en-US" dirty="0"/>
              <a:t> </a:t>
            </a:r>
            <a:r>
              <a:rPr lang="en-US" dirty="0" err="1"/>
              <a:t>seharusnya</a:t>
            </a:r>
            <a:r>
              <a:rPr lang="en-US" dirty="0"/>
              <a:t> </a:t>
            </a:r>
            <a:r>
              <a:rPr lang="en-US" dirty="0" err="1"/>
              <a:t>ada</a:t>
            </a:r>
            <a:r>
              <a:rPr lang="en-US" dirty="0"/>
              <a:t> 47.</a:t>
            </a:r>
          </a:p>
        </p:txBody>
      </p:sp>
    </p:spTree>
    <p:extLst>
      <p:ext uri="{BB962C8B-B14F-4D97-AF65-F5344CB8AC3E}">
        <p14:creationId xmlns:p14="http://schemas.microsoft.com/office/powerpoint/2010/main" val="4123570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A9165-CFB3-47E0-AAD3-04593DA91608}"/>
              </a:ext>
            </a:extLst>
          </p:cNvPr>
          <p:cNvSpPr>
            <a:spLocks noGrp="1"/>
          </p:cNvSpPr>
          <p:nvPr>
            <p:ph type="title"/>
          </p:nvPr>
        </p:nvSpPr>
        <p:spPr/>
        <p:txBody>
          <a:bodyPr>
            <a:noAutofit/>
          </a:bodyPr>
          <a:lstStyle/>
          <a:p>
            <a:r>
              <a:rPr lang="en-US" sz="2000" dirty="0" err="1"/>
              <a:t>Mengambil</a:t>
            </a:r>
            <a:r>
              <a:rPr lang="en-US" sz="2000" dirty="0"/>
              <a:t> data </a:t>
            </a:r>
            <a:r>
              <a:rPr lang="en-US" sz="2000" dirty="0" err="1"/>
              <a:t>dari</a:t>
            </a:r>
            <a:r>
              <a:rPr lang="en-US" sz="2000" dirty="0"/>
              <a:t> Portal Satu Bandung </a:t>
            </a:r>
            <a:r>
              <a:rPr lang="en-US" sz="2000" dirty="0" err="1"/>
              <a:t>dengan</a:t>
            </a:r>
            <a:r>
              <a:rPr lang="en-US" sz="2000" dirty="0"/>
              <a:t> API (4)</a:t>
            </a:r>
          </a:p>
        </p:txBody>
      </p:sp>
      <p:sp>
        <p:nvSpPr>
          <p:cNvPr id="3" name="Text Placeholder 2">
            <a:extLst>
              <a:ext uri="{FF2B5EF4-FFF2-40B4-BE49-F238E27FC236}">
                <a16:creationId xmlns:a16="http://schemas.microsoft.com/office/drawing/2014/main" id="{05585E94-2A8C-4A78-8D64-59C9E2A299C4}"/>
              </a:ext>
            </a:extLst>
          </p:cNvPr>
          <p:cNvSpPr>
            <a:spLocks noGrp="1"/>
          </p:cNvSpPr>
          <p:nvPr>
            <p:ph type="body" idx="1"/>
          </p:nvPr>
        </p:nvSpPr>
        <p:spPr>
          <a:xfrm>
            <a:off x="311700" y="1152475"/>
            <a:ext cx="8778292" cy="3416400"/>
          </a:xfrm>
        </p:spPr>
        <p:txBody>
          <a:bodyPr>
            <a:normAutofit/>
          </a:bodyPr>
          <a:lstStyle/>
          <a:p>
            <a:pPr marL="114300" indent="0">
              <a:buNone/>
            </a:pPr>
            <a:r>
              <a:rPr lang="en-US" sz="1400" dirty="0"/>
              <a:t>Di </a:t>
            </a:r>
            <a:r>
              <a:rPr lang="en-US" sz="1400" dirty="0" err="1"/>
              <a:t>sini</a:t>
            </a:r>
            <a:r>
              <a:rPr lang="en-US" sz="1400" dirty="0"/>
              <a:t>, </a:t>
            </a:r>
            <a:r>
              <a:rPr lang="en-US" sz="1400" dirty="0" err="1"/>
              <a:t>kita</a:t>
            </a:r>
            <a:r>
              <a:rPr lang="en-US" sz="1400" dirty="0"/>
              <a:t> filter </a:t>
            </a:r>
            <a:r>
              <a:rPr lang="en-US" sz="1400" dirty="0" err="1"/>
              <a:t>nama</a:t>
            </a:r>
            <a:r>
              <a:rPr lang="en-US" sz="1400" dirty="0"/>
              <a:t> dataset </a:t>
            </a:r>
            <a:r>
              <a:rPr lang="en-US" sz="1400" dirty="0" err="1"/>
              <a:t>secara</a:t>
            </a:r>
            <a:r>
              <a:rPr lang="en-US" sz="1400" dirty="0"/>
              <a:t> manual, </a:t>
            </a:r>
            <a:r>
              <a:rPr lang="en-US" sz="1400" dirty="0" err="1"/>
              <a:t>misalnya</a:t>
            </a:r>
            <a:r>
              <a:rPr lang="en-US" sz="1400" dirty="0"/>
              <a:t> yang </a:t>
            </a:r>
            <a:r>
              <a:rPr lang="en-US" sz="1400" dirty="0" err="1"/>
              <a:t>mengandung</a:t>
            </a:r>
            <a:r>
              <a:rPr lang="en-US" sz="1400" dirty="0"/>
              <a:t> "</a:t>
            </a:r>
            <a:r>
              <a:rPr lang="en-US" sz="1400" b="1" dirty="0" err="1"/>
              <a:t>sekolah</a:t>
            </a:r>
            <a:r>
              <a:rPr lang="en-US" sz="1400" dirty="0"/>
              <a:t>" dan "</a:t>
            </a:r>
            <a:r>
              <a:rPr lang="en-US" sz="1400" b="1" dirty="0" err="1"/>
              <a:t>dasar</a:t>
            </a:r>
            <a:r>
              <a:rPr lang="en-US" sz="1400" dirty="0"/>
              <a:t>"</a:t>
            </a:r>
          </a:p>
        </p:txBody>
      </p:sp>
      <p:pic>
        <p:nvPicPr>
          <p:cNvPr id="5" name="Picture 4">
            <a:extLst>
              <a:ext uri="{FF2B5EF4-FFF2-40B4-BE49-F238E27FC236}">
                <a16:creationId xmlns:a16="http://schemas.microsoft.com/office/drawing/2014/main" id="{A2A6EB1C-0F48-4BA5-B2FB-EA7C6C89A310}"/>
              </a:ext>
            </a:extLst>
          </p:cNvPr>
          <p:cNvPicPr>
            <a:picLocks noChangeAspect="1"/>
          </p:cNvPicPr>
          <p:nvPr/>
        </p:nvPicPr>
        <p:blipFill>
          <a:blip r:embed="rId2"/>
          <a:stretch>
            <a:fillRect/>
          </a:stretch>
        </p:blipFill>
        <p:spPr>
          <a:xfrm>
            <a:off x="487327" y="1562795"/>
            <a:ext cx="6986003" cy="3580705"/>
          </a:xfrm>
          <a:prstGeom prst="rect">
            <a:avLst/>
          </a:prstGeom>
        </p:spPr>
      </p:pic>
    </p:spTree>
    <p:extLst>
      <p:ext uri="{BB962C8B-B14F-4D97-AF65-F5344CB8AC3E}">
        <p14:creationId xmlns:p14="http://schemas.microsoft.com/office/powerpoint/2010/main" val="628201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A9165-CFB3-47E0-AAD3-04593DA91608}"/>
              </a:ext>
            </a:extLst>
          </p:cNvPr>
          <p:cNvSpPr>
            <a:spLocks noGrp="1"/>
          </p:cNvSpPr>
          <p:nvPr>
            <p:ph type="title"/>
          </p:nvPr>
        </p:nvSpPr>
        <p:spPr/>
        <p:txBody>
          <a:bodyPr>
            <a:noAutofit/>
          </a:bodyPr>
          <a:lstStyle/>
          <a:p>
            <a:r>
              <a:rPr lang="en-US" sz="2000" dirty="0" err="1"/>
              <a:t>Mengambil</a:t>
            </a:r>
            <a:r>
              <a:rPr lang="en-US" sz="2000" dirty="0"/>
              <a:t> data </a:t>
            </a:r>
            <a:r>
              <a:rPr lang="en-US" sz="2000" dirty="0" err="1"/>
              <a:t>dari</a:t>
            </a:r>
            <a:r>
              <a:rPr lang="en-US" sz="2000" dirty="0"/>
              <a:t> Portal Satu Bandung </a:t>
            </a:r>
            <a:r>
              <a:rPr lang="en-US" sz="2000" dirty="0" err="1"/>
              <a:t>dengan</a:t>
            </a:r>
            <a:r>
              <a:rPr lang="en-US" sz="2000" dirty="0"/>
              <a:t> API (5)</a:t>
            </a:r>
          </a:p>
        </p:txBody>
      </p:sp>
      <p:sp>
        <p:nvSpPr>
          <p:cNvPr id="3" name="Text Placeholder 2">
            <a:extLst>
              <a:ext uri="{FF2B5EF4-FFF2-40B4-BE49-F238E27FC236}">
                <a16:creationId xmlns:a16="http://schemas.microsoft.com/office/drawing/2014/main" id="{05585E94-2A8C-4A78-8D64-59C9E2A299C4}"/>
              </a:ext>
            </a:extLst>
          </p:cNvPr>
          <p:cNvSpPr>
            <a:spLocks noGrp="1"/>
          </p:cNvSpPr>
          <p:nvPr>
            <p:ph type="body" idx="1"/>
          </p:nvPr>
        </p:nvSpPr>
        <p:spPr>
          <a:xfrm>
            <a:off x="311700" y="1017725"/>
            <a:ext cx="8778292" cy="3416400"/>
          </a:xfrm>
        </p:spPr>
        <p:txBody>
          <a:bodyPr>
            <a:normAutofit/>
          </a:bodyPr>
          <a:lstStyle/>
          <a:p>
            <a:pPr marL="114300" indent="0">
              <a:buNone/>
            </a:pPr>
            <a:r>
              <a:rPr lang="en-US" sz="1400" dirty="0" err="1"/>
              <a:t>Misal</a:t>
            </a:r>
            <a:r>
              <a:rPr lang="en-US" sz="1400" dirty="0"/>
              <a:t> </a:t>
            </a:r>
            <a:r>
              <a:rPr lang="en-US" sz="1400" dirty="0" err="1"/>
              <a:t>kita</a:t>
            </a:r>
            <a:r>
              <a:rPr lang="en-US" sz="1400" dirty="0"/>
              <a:t> </a:t>
            </a:r>
            <a:r>
              <a:rPr lang="en-US" sz="1400" dirty="0" err="1"/>
              <a:t>menginginkan</a:t>
            </a:r>
            <a:r>
              <a:rPr lang="en-US" sz="1400" dirty="0"/>
              <a:t> dataset "</a:t>
            </a:r>
            <a:r>
              <a:rPr lang="en-US" sz="1400" b="1" dirty="0" err="1"/>
              <a:t>jumlah</a:t>
            </a:r>
            <a:r>
              <a:rPr lang="en-US" sz="1400" b="1" dirty="0"/>
              <a:t>-guru-</a:t>
            </a:r>
            <a:r>
              <a:rPr lang="en-US" sz="1400" b="1" dirty="0" err="1"/>
              <a:t>sd</a:t>
            </a:r>
            <a:r>
              <a:rPr lang="en-US" sz="1400" b="1" dirty="0"/>
              <a:t>-negeri-di-</a:t>
            </a:r>
            <a:r>
              <a:rPr lang="en-US" sz="1400" b="1" dirty="0" err="1"/>
              <a:t>kota</a:t>
            </a:r>
            <a:r>
              <a:rPr lang="en-US" sz="1400" b="1" dirty="0"/>
              <a:t>-</a:t>
            </a:r>
            <a:r>
              <a:rPr lang="en-US" sz="1400" b="1" dirty="0" err="1"/>
              <a:t>bandung-berdasarkan-sekolah</a:t>
            </a:r>
            <a:r>
              <a:rPr lang="en-US" sz="1400" dirty="0"/>
              <a:t>". Kita </a:t>
            </a:r>
            <a:r>
              <a:rPr lang="en-US" sz="1400" dirty="0" err="1"/>
              <a:t>pakai</a:t>
            </a:r>
            <a:r>
              <a:rPr lang="en-US" sz="1400" dirty="0"/>
              <a:t> API call </a:t>
            </a:r>
            <a:r>
              <a:rPr lang="en-US" sz="1400" dirty="0">
                <a:hlinkClick r:id="rId2"/>
              </a:rPr>
              <a:t>http://data.bandung.go.id/api/3/action/package_show</a:t>
            </a:r>
            <a:r>
              <a:rPr lang="en-US" sz="1400" dirty="0"/>
              <a:t> </a:t>
            </a:r>
            <a:r>
              <a:rPr lang="en-US" sz="1400" dirty="0" err="1"/>
              <a:t>dengan</a:t>
            </a:r>
            <a:r>
              <a:rPr lang="en-US" sz="1400" dirty="0"/>
              <a:t> parameter </a:t>
            </a:r>
            <a:r>
              <a:rPr lang="en-US" sz="1400" dirty="0" err="1"/>
              <a:t>nama</a:t>
            </a:r>
            <a:r>
              <a:rPr lang="en-US" sz="1400" dirty="0"/>
              <a:t> dataset. </a:t>
            </a:r>
          </a:p>
          <a:p>
            <a:pPr marL="114300" indent="0">
              <a:buNone/>
            </a:pPr>
            <a:endParaRPr lang="en-US" sz="1400" dirty="0"/>
          </a:p>
        </p:txBody>
      </p:sp>
      <p:pic>
        <p:nvPicPr>
          <p:cNvPr id="6" name="Picture 5">
            <a:extLst>
              <a:ext uri="{FF2B5EF4-FFF2-40B4-BE49-F238E27FC236}">
                <a16:creationId xmlns:a16="http://schemas.microsoft.com/office/drawing/2014/main" id="{BE3F9722-4C22-48B7-A6D7-682F180222D4}"/>
              </a:ext>
            </a:extLst>
          </p:cNvPr>
          <p:cNvPicPr>
            <a:picLocks noChangeAspect="1"/>
          </p:cNvPicPr>
          <p:nvPr/>
        </p:nvPicPr>
        <p:blipFill>
          <a:blip r:embed="rId3"/>
          <a:stretch>
            <a:fillRect/>
          </a:stretch>
        </p:blipFill>
        <p:spPr>
          <a:xfrm>
            <a:off x="688143" y="1757875"/>
            <a:ext cx="5135141" cy="4010914"/>
          </a:xfrm>
          <a:prstGeom prst="rect">
            <a:avLst/>
          </a:prstGeom>
        </p:spPr>
      </p:pic>
      <p:cxnSp>
        <p:nvCxnSpPr>
          <p:cNvPr id="8" name="Straight Arrow Connector 7">
            <a:extLst>
              <a:ext uri="{FF2B5EF4-FFF2-40B4-BE49-F238E27FC236}">
                <a16:creationId xmlns:a16="http://schemas.microsoft.com/office/drawing/2014/main" id="{E2F3CF65-BB31-492C-8F7D-6CE7FBF9E207}"/>
              </a:ext>
            </a:extLst>
          </p:cNvPr>
          <p:cNvCxnSpPr/>
          <p:nvPr/>
        </p:nvCxnSpPr>
        <p:spPr>
          <a:xfrm>
            <a:off x="467513" y="4118238"/>
            <a:ext cx="928150" cy="6875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DD17140-EBDA-4840-861F-5C9C2362CB52}"/>
              </a:ext>
            </a:extLst>
          </p:cNvPr>
          <p:cNvSpPr txBox="1"/>
          <p:nvPr/>
        </p:nvSpPr>
        <p:spPr>
          <a:xfrm>
            <a:off x="6222045" y="1890677"/>
            <a:ext cx="2688199" cy="2031325"/>
          </a:xfrm>
          <a:prstGeom prst="rect">
            <a:avLst/>
          </a:prstGeom>
          <a:noFill/>
        </p:spPr>
        <p:txBody>
          <a:bodyPr wrap="square" rtlCol="0">
            <a:spAutoFit/>
          </a:bodyPr>
          <a:lstStyle/>
          <a:p>
            <a:r>
              <a:rPr lang="en-US" sz="1400" dirty="0" err="1"/>
              <a:t>Setiap</a:t>
            </a:r>
            <a:r>
              <a:rPr lang="en-US" sz="1400" dirty="0"/>
              <a:t> dataset </a:t>
            </a:r>
            <a:r>
              <a:rPr lang="en-US" sz="1400" dirty="0" err="1"/>
              <a:t>dapat</a:t>
            </a:r>
            <a:r>
              <a:rPr lang="en-US" sz="1400" dirty="0"/>
              <a:t> </a:t>
            </a:r>
            <a:r>
              <a:rPr lang="en-US" sz="1400" dirty="0" err="1"/>
              <a:t>terdiri</a:t>
            </a:r>
            <a:r>
              <a:rPr lang="en-US" sz="1400" dirty="0"/>
              <a:t> </a:t>
            </a:r>
            <a:r>
              <a:rPr lang="en-US" sz="1400" dirty="0" err="1"/>
              <a:t>dari</a:t>
            </a:r>
            <a:r>
              <a:rPr lang="en-US" sz="1400" dirty="0"/>
              <a:t> </a:t>
            </a:r>
            <a:r>
              <a:rPr lang="en-US" sz="1400" dirty="0" err="1"/>
              <a:t>satu</a:t>
            </a:r>
            <a:r>
              <a:rPr lang="en-US" sz="1400" dirty="0"/>
              <a:t> </a:t>
            </a:r>
            <a:r>
              <a:rPr lang="en-US" sz="1400" dirty="0" err="1"/>
              <a:t>atau</a:t>
            </a:r>
            <a:r>
              <a:rPr lang="en-US" sz="1400" dirty="0"/>
              <a:t> </a:t>
            </a:r>
            <a:r>
              <a:rPr lang="en-US" sz="1400" dirty="0" err="1"/>
              <a:t>beberapa</a:t>
            </a:r>
            <a:r>
              <a:rPr lang="en-US" sz="1400" dirty="0"/>
              <a:t> </a:t>
            </a:r>
            <a:r>
              <a:rPr lang="en-US" sz="1400" dirty="0" err="1"/>
              <a:t>berkas</a:t>
            </a:r>
            <a:r>
              <a:rPr lang="en-US" sz="1400" dirty="0"/>
              <a:t> (</a:t>
            </a:r>
            <a:r>
              <a:rPr lang="en-US" sz="1400" dirty="0" err="1"/>
              <a:t>misal</a:t>
            </a:r>
            <a:r>
              <a:rPr lang="en-US" sz="1400" dirty="0"/>
              <a:t>: csv, </a:t>
            </a:r>
            <a:r>
              <a:rPr lang="en-US" sz="1400" dirty="0" err="1"/>
              <a:t>xls</a:t>
            </a:r>
            <a:r>
              <a:rPr lang="en-US" sz="1400" dirty="0"/>
              <a:t>). Info </a:t>
            </a:r>
            <a:r>
              <a:rPr lang="en-US" sz="1400" dirty="0" err="1"/>
              <a:t>ini</a:t>
            </a:r>
            <a:r>
              <a:rPr lang="en-US" sz="1400" dirty="0"/>
              <a:t> </a:t>
            </a:r>
            <a:r>
              <a:rPr lang="en-US" sz="1400" dirty="0" err="1"/>
              <a:t>disimpan</a:t>
            </a:r>
            <a:r>
              <a:rPr lang="en-US" sz="1400" dirty="0"/>
              <a:t> pada key </a:t>
            </a:r>
            <a:r>
              <a:rPr lang="en-US" sz="1400" dirty="0">
                <a:latin typeface="Courier New" panose="02070309020205020404" pitchFamily="49" charset="0"/>
                <a:cs typeface="Courier New" panose="02070309020205020404" pitchFamily="49" charset="0"/>
              </a:rPr>
              <a:t>'resources'</a:t>
            </a:r>
            <a:r>
              <a:rPr lang="en-US" sz="1400" dirty="0"/>
              <a:t> yang </a:t>
            </a:r>
            <a:r>
              <a:rPr lang="en-US" sz="1400" dirty="0" err="1"/>
              <a:t>berupa</a:t>
            </a:r>
            <a:r>
              <a:rPr lang="en-US" sz="1400" dirty="0"/>
              <a:t> Python list.</a:t>
            </a:r>
          </a:p>
          <a:p>
            <a:endParaRPr lang="en-US" dirty="0"/>
          </a:p>
          <a:p>
            <a:r>
              <a:rPr lang="en-US" dirty="0" err="1"/>
              <a:t>Kebetulan</a:t>
            </a:r>
            <a:r>
              <a:rPr lang="en-US" dirty="0"/>
              <a:t> dataset </a:t>
            </a:r>
            <a:r>
              <a:rPr lang="en-US" dirty="0" err="1"/>
              <a:t>ini</a:t>
            </a:r>
            <a:r>
              <a:rPr lang="en-US" dirty="0"/>
              <a:t> </a:t>
            </a:r>
            <a:r>
              <a:rPr lang="en-US" dirty="0" err="1"/>
              <a:t>hanya</a:t>
            </a:r>
            <a:r>
              <a:rPr lang="en-US" dirty="0"/>
              <a:t> </a:t>
            </a:r>
            <a:r>
              <a:rPr lang="en-US" dirty="0" err="1"/>
              <a:t>memiliki</a:t>
            </a:r>
            <a:r>
              <a:rPr lang="en-US" dirty="0"/>
              <a:t> 1 </a:t>
            </a:r>
            <a:r>
              <a:rPr lang="en-US" dirty="0" err="1"/>
              <a:t>berkas</a:t>
            </a:r>
            <a:r>
              <a:rPr lang="en-US" dirty="0"/>
              <a:t> </a:t>
            </a:r>
            <a:r>
              <a:rPr lang="en-US" dirty="0" err="1"/>
              <a:t>saja</a:t>
            </a:r>
            <a:r>
              <a:rPr lang="en-US" dirty="0"/>
              <a:t>.</a:t>
            </a:r>
          </a:p>
        </p:txBody>
      </p:sp>
      <p:cxnSp>
        <p:nvCxnSpPr>
          <p:cNvPr id="10" name="Straight Arrow Connector 9">
            <a:extLst>
              <a:ext uri="{FF2B5EF4-FFF2-40B4-BE49-F238E27FC236}">
                <a16:creationId xmlns:a16="http://schemas.microsoft.com/office/drawing/2014/main" id="{20FB8E65-E547-4819-8FCC-36502882C9E9}"/>
              </a:ext>
            </a:extLst>
          </p:cNvPr>
          <p:cNvCxnSpPr>
            <a:cxnSpLocks/>
          </p:cNvCxnSpPr>
          <p:nvPr/>
        </p:nvCxnSpPr>
        <p:spPr>
          <a:xfrm flipV="1">
            <a:off x="233756" y="2725925"/>
            <a:ext cx="948776" cy="5187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5402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3_1">
            <a:extLst>
              <a:ext uri="{FF2B5EF4-FFF2-40B4-BE49-F238E27FC236}">
                <a16:creationId xmlns:a16="http://schemas.microsoft.com/office/drawing/2014/main" id="{2878746E-DA58-4BE9-89E8-FBAF60AE5AFC}"/>
              </a:ext>
            </a:extLst>
          </p:cNvPr>
          <p:cNvGraphicFramePr/>
          <p:nvPr>
            <p:extLst>
              <p:ext uri="{D42A27DB-BD31-4B8C-83A1-F6EECF244321}">
                <p14:modId xmlns:p14="http://schemas.microsoft.com/office/powerpoint/2010/main" val="3946376638"/>
              </p:ext>
            </p:extLst>
          </p:nvPr>
        </p:nvGraphicFramePr>
        <p:xfrm>
          <a:off x="441360" y="1017720"/>
          <a:ext cx="8390520" cy="3465218"/>
        </p:xfrm>
        <a:graphic>
          <a:graphicData uri="http://schemas.openxmlformats.org/drawingml/2006/table">
            <a:tbl>
              <a:tblPr/>
              <a:tblGrid>
                <a:gridCol w="1081800">
                  <a:extLst>
                    <a:ext uri="{9D8B030D-6E8A-4147-A177-3AD203B41FA5}">
                      <a16:colId xmlns:a16="http://schemas.microsoft.com/office/drawing/2014/main" val="20000"/>
                    </a:ext>
                  </a:extLst>
                </a:gridCol>
                <a:gridCol w="2223720">
                  <a:extLst>
                    <a:ext uri="{9D8B030D-6E8A-4147-A177-3AD203B41FA5}">
                      <a16:colId xmlns:a16="http://schemas.microsoft.com/office/drawing/2014/main" val="20001"/>
                    </a:ext>
                  </a:extLst>
                </a:gridCol>
                <a:gridCol w="2452320">
                  <a:extLst>
                    <a:ext uri="{9D8B030D-6E8A-4147-A177-3AD203B41FA5}">
                      <a16:colId xmlns:a16="http://schemas.microsoft.com/office/drawing/2014/main" val="20002"/>
                    </a:ext>
                  </a:extLst>
                </a:gridCol>
                <a:gridCol w="1466280">
                  <a:extLst>
                    <a:ext uri="{9D8B030D-6E8A-4147-A177-3AD203B41FA5}">
                      <a16:colId xmlns:a16="http://schemas.microsoft.com/office/drawing/2014/main" val="20003"/>
                    </a:ext>
                  </a:extLst>
                </a:gridCol>
                <a:gridCol w="1166400">
                  <a:extLst>
                    <a:ext uri="{9D8B030D-6E8A-4147-A177-3AD203B41FA5}">
                      <a16:colId xmlns:a16="http://schemas.microsoft.com/office/drawing/2014/main" val="20004"/>
                    </a:ext>
                  </a:extLst>
                </a:gridCol>
              </a:tblGrid>
              <a:tr h="510120">
                <a:tc>
                  <a:txBody>
                    <a:bodyPr/>
                    <a:lstStyle/>
                    <a:p>
                      <a:pPr algn="ctr">
                        <a:lnSpc>
                          <a:spcPct val="115000"/>
                        </a:lnSpc>
                      </a:pPr>
                      <a:r>
                        <a:rPr lang="en-AU" sz="1400" b="0" strike="noStrike" spc="-1" dirty="0" err="1">
                          <a:solidFill>
                            <a:srgbClr val="000000"/>
                          </a:solidFill>
                          <a:latin typeface="+mj-lt"/>
                          <a:ea typeface="Arial"/>
                        </a:rPr>
                        <a:t>Pertemuan</a:t>
                      </a:r>
                      <a:r>
                        <a:rPr lang="en-AU" sz="1400" b="0" strike="noStrike" spc="-1" dirty="0">
                          <a:solidFill>
                            <a:srgbClr val="000000"/>
                          </a:solidFill>
                          <a:latin typeface="+mj-lt"/>
                          <a:ea typeface="Arial"/>
                        </a:rPr>
                        <a:t>/Hari</a:t>
                      </a:r>
                      <a:endParaRPr lang="en-US" sz="1400" b="0" strike="noStrike" spc="-1" dirty="0">
                        <a:latin typeface="+mj-lt"/>
                      </a:endParaRPr>
                    </a:p>
                  </a:txBody>
                  <a:tcPr marL="25200" marR="25200">
                    <a:lnL w="12240">
                      <a:solidFill>
                        <a:srgbClr val="FFFFFF"/>
                      </a:solidFill>
                    </a:lnL>
                    <a:lnR w="12240">
                      <a:solidFill>
                        <a:srgbClr val="FFFFFF"/>
                      </a:solidFill>
                    </a:lnR>
                    <a:lnT w="12240">
                      <a:solidFill>
                        <a:srgbClr val="FFFFFF"/>
                      </a:solidFill>
                    </a:lnT>
                    <a:lnB w="12240">
                      <a:solidFill>
                        <a:srgbClr val="FFFFFF"/>
                      </a:solidFill>
                    </a:lnB>
                    <a:solidFill>
                      <a:srgbClr val="E8ECFC"/>
                    </a:solidFill>
                  </a:tcPr>
                </a:tc>
                <a:tc>
                  <a:txBody>
                    <a:bodyPr/>
                    <a:lstStyle/>
                    <a:p>
                      <a:pPr algn="ctr">
                        <a:lnSpc>
                          <a:spcPct val="115000"/>
                        </a:lnSpc>
                      </a:pPr>
                      <a:r>
                        <a:rPr lang="en-AU" sz="1400" b="0" strike="noStrike" spc="-1">
                          <a:solidFill>
                            <a:srgbClr val="000000"/>
                          </a:solidFill>
                          <a:latin typeface="+mj-lt"/>
                          <a:ea typeface="Arial"/>
                        </a:rPr>
                        <a:t>Topik</a:t>
                      </a:r>
                      <a:endParaRPr lang="en-US" sz="1400" b="0" strike="noStrike" spc="-1">
                        <a:latin typeface="+mj-lt"/>
                      </a:endParaRPr>
                    </a:p>
                  </a:txBody>
                  <a:tcPr marL="25200" marR="25200">
                    <a:lnL w="12240">
                      <a:solidFill>
                        <a:srgbClr val="FFFFFF"/>
                      </a:solidFill>
                    </a:lnL>
                    <a:lnR w="12240">
                      <a:solidFill>
                        <a:srgbClr val="FFFFFF"/>
                      </a:solidFill>
                    </a:lnR>
                    <a:lnT w="12240">
                      <a:solidFill>
                        <a:srgbClr val="FFFFFF"/>
                      </a:solidFill>
                    </a:lnT>
                    <a:lnB w="12240">
                      <a:solidFill>
                        <a:srgbClr val="FFFFFF"/>
                      </a:solidFill>
                    </a:lnB>
                    <a:solidFill>
                      <a:srgbClr val="E8ECFC"/>
                    </a:solidFill>
                  </a:tcPr>
                </a:tc>
                <a:tc>
                  <a:txBody>
                    <a:bodyPr/>
                    <a:lstStyle/>
                    <a:p>
                      <a:pPr algn="ctr">
                        <a:lnSpc>
                          <a:spcPct val="115000"/>
                        </a:lnSpc>
                      </a:pPr>
                      <a:r>
                        <a:rPr lang="en-AU" sz="1400" b="0" strike="noStrike" spc="-1">
                          <a:solidFill>
                            <a:srgbClr val="000000"/>
                          </a:solidFill>
                          <a:latin typeface="+mj-lt"/>
                          <a:ea typeface="Arial"/>
                        </a:rPr>
                        <a:t>Outcome</a:t>
                      </a:r>
                      <a:endParaRPr lang="en-US" sz="1400" b="0" strike="noStrike" spc="-1">
                        <a:latin typeface="+mj-lt"/>
                      </a:endParaRPr>
                    </a:p>
                  </a:txBody>
                  <a:tcPr marL="25200" marR="25200">
                    <a:lnL w="12240">
                      <a:solidFill>
                        <a:srgbClr val="FFFFFF"/>
                      </a:solidFill>
                    </a:lnL>
                    <a:lnR w="12240">
                      <a:solidFill>
                        <a:srgbClr val="FFFFFF"/>
                      </a:solidFill>
                    </a:lnR>
                    <a:lnT w="12240">
                      <a:solidFill>
                        <a:srgbClr val="FFFFFF"/>
                      </a:solidFill>
                    </a:lnT>
                    <a:lnB w="12240">
                      <a:solidFill>
                        <a:srgbClr val="FFFFFF"/>
                      </a:solidFill>
                    </a:lnB>
                    <a:solidFill>
                      <a:srgbClr val="E8ECFC"/>
                    </a:solidFill>
                  </a:tcPr>
                </a:tc>
                <a:tc>
                  <a:txBody>
                    <a:bodyPr/>
                    <a:lstStyle/>
                    <a:p>
                      <a:pPr algn="ctr">
                        <a:lnSpc>
                          <a:spcPct val="115000"/>
                        </a:lnSpc>
                      </a:pPr>
                      <a:r>
                        <a:rPr lang="en-AU" sz="1400" b="0" strike="noStrike" spc="-1">
                          <a:solidFill>
                            <a:srgbClr val="000000"/>
                          </a:solidFill>
                          <a:latin typeface="+mj-lt"/>
                          <a:ea typeface="Arial"/>
                        </a:rPr>
                        <a:t>Aktivitas Kelas</a:t>
                      </a:r>
                      <a:endParaRPr lang="en-US" sz="1400" b="0" strike="noStrike" spc="-1">
                        <a:latin typeface="+mj-lt"/>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CFC"/>
                    </a:solidFill>
                  </a:tcPr>
                </a:tc>
                <a:tc>
                  <a:txBody>
                    <a:bodyPr/>
                    <a:lstStyle/>
                    <a:p>
                      <a:pPr algn="ctr">
                        <a:lnSpc>
                          <a:spcPct val="115000"/>
                        </a:lnSpc>
                      </a:pPr>
                      <a:r>
                        <a:rPr lang="en-AU" sz="1400" b="0" strike="noStrike" spc="-1">
                          <a:solidFill>
                            <a:srgbClr val="000000"/>
                          </a:solidFill>
                          <a:latin typeface="+mj-lt"/>
                          <a:ea typeface="Arial"/>
                        </a:rPr>
                        <a:t>JP</a:t>
                      </a:r>
                      <a:endParaRPr lang="en-US" sz="1400" b="0" strike="noStrike" spc="-1">
                        <a:latin typeface="+mj-lt"/>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CFC"/>
                    </a:solidFill>
                  </a:tcPr>
                </a:tc>
                <a:extLst>
                  <a:ext uri="{0D108BD9-81ED-4DB2-BD59-A6C34878D82A}">
                    <a16:rowId xmlns:a16="http://schemas.microsoft.com/office/drawing/2014/main" val="10000"/>
                  </a:ext>
                </a:extLst>
              </a:tr>
              <a:tr h="1385640">
                <a:tc>
                  <a:txBody>
                    <a:bodyPr/>
                    <a:lstStyle/>
                    <a:p>
                      <a:pPr algn="ctr">
                        <a:lnSpc>
                          <a:spcPct val="115000"/>
                        </a:lnSpc>
                      </a:pPr>
                      <a:r>
                        <a:rPr lang="en-AU" sz="1400" b="0" strike="noStrike" spc="-1">
                          <a:solidFill>
                            <a:srgbClr val="000000"/>
                          </a:solidFill>
                          <a:latin typeface="+mj-lt"/>
                        </a:rPr>
                        <a:t>6</a:t>
                      </a:r>
                      <a:endParaRPr lang="en-US" sz="1400" b="0" strike="noStrike" spc="-1">
                        <a:latin typeface="+mj-lt"/>
                      </a:endParaRPr>
                    </a:p>
                  </a:txBody>
                  <a:tcPr marL="25200" marR="25200">
                    <a:lnL w="12240">
                      <a:solidFill>
                        <a:srgbClr val="FFFFFF"/>
                      </a:solidFill>
                    </a:lnL>
                    <a:lnR w="12240">
                      <a:solidFill>
                        <a:srgbClr val="FFFFFF"/>
                      </a:solidFill>
                    </a:lnR>
                    <a:lnT w="12240">
                      <a:solidFill>
                        <a:srgbClr val="FFFFFF"/>
                      </a:solidFill>
                    </a:lnT>
                    <a:lnB w="12240">
                      <a:solidFill>
                        <a:srgbClr val="FFFFFF"/>
                      </a:solidFill>
                    </a:lnB>
                    <a:solidFill>
                      <a:srgbClr val="E8ECFC"/>
                    </a:solidFill>
                  </a:tcPr>
                </a:tc>
                <a:tc>
                  <a:txBody>
                    <a:bodyPr/>
                    <a:lstStyle/>
                    <a:p>
                      <a:pPr algn="just">
                        <a:lnSpc>
                          <a:spcPct val="115000"/>
                        </a:lnSpc>
                      </a:pPr>
                      <a:r>
                        <a:rPr lang="en-AU" sz="1400" b="0" strike="noStrike" spc="-1" dirty="0">
                          <a:solidFill>
                            <a:srgbClr val="000000"/>
                          </a:solidFill>
                          <a:latin typeface="+mj-lt"/>
                        </a:rPr>
                        <a:t>Data Understanding 1:</a:t>
                      </a:r>
                      <a:endParaRPr lang="en-US" sz="1400" b="0" strike="noStrike" spc="-1" dirty="0">
                        <a:latin typeface="+mj-lt"/>
                      </a:endParaRPr>
                    </a:p>
                    <a:p>
                      <a:pPr marL="343080" indent="-342360" algn="just">
                        <a:lnSpc>
                          <a:spcPct val="115000"/>
                        </a:lnSpc>
                        <a:buClr>
                          <a:srgbClr val="000000"/>
                        </a:buClr>
                        <a:buFont typeface="Arial"/>
                        <a:buChar char="●"/>
                      </a:pPr>
                      <a:r>
                        <a:rPr lang="en-AU" sz="1400" b="0" strike="noStrike" spc="-1" dirty="0" err="1">
                          <a:solidFill>
                            <a:srgbClr val="000000"/>
                          </a:solidFill>
                          <a:latin typeface="+mj-lt"/>
                        </a:rPr>
                        <a:t>Mengumpulkan</a:t>
                      </a:r>
                      <a:r>
                        <a:rPr lang="en-AU" sz="1400" b="0" strike="noStrike" spc="-1" dirty="0">
                          <a:solidFill>
                            <a:srgbClr val="000000"/>
                          </a:solidFill>
                          <a:latin typeface="+mj-lt"/>
                        </a:rPr>
                        <a:t> Data </a:t>
                      </a:r>
                      <a:endParaRPr lang="en-US" sz="1400" b="0" strike="noStrike" spc="-1" dirty="0">
                        <a:latin typeface="+mj-lt"/>
                      </a:endParaRPr>
                    </a:p>
                    <a:p>
                      <a:pPr marL="343080" indent="-342360" algn="just">
                        <a:lnSpc>
                          <a:spcPct val="115000"/>
                        </a:lnSpc>
                        <a:buClr>
                          <a:srgbClr val="000000"/>
                        </a:buClr>
                        <a:buFont typeface="Arial"/>
                        <a:buChar char="●"/>
                      </a:pPr>
                      <a:r>
                        <a:rPr lang="en-AU" sz="1400" b="0" strike="noStrike" spc="-1" dirty="0" err="1">
                          <a:solidFill>
                            <a:srgbClr val="000000"/>
                          </a:solidFill>
                          <a:latin typeface="+mj-lt"/>
                        </a:rPr>
                        <a:t>Menelaah</a:t>
                      </a:r>
                      <a:r>
                        <a:rPr lang="en-AU" sz="1400" b="0" strike="noStrike" spc="-1" dirty="0">
                          <a:solidFill>
                            <a:srgbClr val="000000"/>
                          </a:solidFill>
                          <a:latin typeface="+mj-lt"/>
                        </a:rPr>
                        <a:t> Data </a:t>
                      </a:r>
                      <a:r>
                        <a:rPr lang="en-AU" sz="1400" b="0" strike="noStrike" spc="-1" dirty="0" err="1">
                          <a:solidFill>
                            <a:srgbClr val="000000"/>
                          </a:solidFill>
                          <a:latin typeface="+mj-lt"/>
                        </a:rPr>
                        <a:t>dengan</a:t>
                      </a:r>
                      <a:r>
                        <a:rPr lang="en-AU" sz="1400" b="0" strike="noStrike" spc="-1" dirty="0">
                          <a:solidFill>
                            <a:srgbClr val="000000"/>
                          </a:solidFill>
                          <a:latin typeface="+mj-lt"/>
                        </a:rPr>
                        <a:t> </a:t>
                      </a:r>
                      <a:r>
                        <a:rPr lang="en-AU" sz="1400" b="0" strike="noStrike" spc="-1" dirty="0" err="1">
                          <a:solidFill>
                            <a:srgbClr val="000000"/>
                          </a:solidFill>
                          <a:latin typeface="+mj-lt"/>
                        </a:rPr>
                        <a:t>Metoda</a:t>
                      </a:r>
                      <a:r>
                        <a:rPr lang="en-AU" sz="1400" b="0" strike="noStrike" spc="-1" dirty="0">
                          <a:solidFill>
                            <a:srgbClr val="000000"/>
                          </a:solidFill>
                          <a:latin typeface="+mj-lt"/>
                        </a:rPr>
                        <a:t> </a:t>
                      </a:r>
                      <a:r>
                        <a:rPr lang="en-AU" sz="1400" b="0" strike="noStrike" spc="-1" dirty="0" err="1">
                          <a:solidFill>
                            <a:srgbClr val="000000"/>
                          </a:solidFill>
                          <a:latin typeface="+mj-lt"/>
                        </a:rPr>
                        <a:t>Statistik</a:t>
                      </a:r>
                      <a:endParaRPr lang="en-US" sz="1400" b="0" strike="noStrike" spc="-1" dirty="0">
                        <a:latin typeface="+mj-lt"/>
                      </a:endParaRPr>
                    </a:p>
                  </a:txBody>
                  <a:tcPr marL="25200" marR="25200">
                    <a:lnL w="12240">
                      <a:solidFill>
                        <a:srgbClr val="FFFFFF"/>
                      </a:solidFill>
                    </a:lnL>
                    <a:lnR w="12240">
                      <a:solidFill>
                        <a:srgbClr val="FFFFFF"/>
                      </a:solidFill>
                    </a:lnR>
                    <a:lnT w="12240">
                      <a:solidFill>
                        <a:srgbClr val="FFFFFF"/>
                      </a:solidFill>
                    </a:lnT>
                    <a:lnB w="12240">
                      <a:solidFill>
                        <a:srgbClr val="FFFFFF"/>
                      </a:solidFill>
                    </a:lnB>
                    <a:solidFill>
                      <a:srgbClr val="E8ECFC"/>
                    </a:solidFill>
                  </a:tcPr>
                </a:tc>
                <a:tc>
                  <a:txBody>
                    <a:bodyPr/>
                    <a:lstStyle/>
                    <a:p>
                      <a:pPr marL="343080" indent="-342360" algn="just">
                        <a:lnSpc>
                          <a:spcPct val="115000"/>
                        </a:lnSpc>
                        <a:buClr>
                          <a:srgbClr val="000000"/>
                        </a:buClr>
                        <a:buFont typeface="Arial"/>
                        <a:buChar char="●"/>
                      </a:pPr>
                      <a:r>
                        <a:rPr lang="en-AU" sz="1300" b="0" strike="noStrike" spc="-1">
                          <a:solidFill>
                            <a:srgbClr val="000000"/>
                          </a:solidFill>
                          <a:latin typeface="+mj-lt"/>
                        </a:rPr>
                        <a:t>Peserta mampu melakukan pengambilan data untuk proses data science </a:t>
                      </a:r>
                      <a:endParaRPr lang="en-US" sz="1300" b="0" strike="noStrike" spc="-1">
                        <a:latin typeface="+mj-lt"/>
                      </a:endParaRPr>
                    </a:p>
                    <a:p>
                      <a:pPr marL="343080" indent="-342360" algn="just">
                        <a:lnSpc>
                          <a:spcPct val="115000"/>
                        </a:lnSpc>
                        <a:buClr>
                          <a:srgbClr val="000000"/>
                        </a:buClr>
                        <a:buFont typeface="Arial"/>
                        <a:buChar char="●"/>
                      </a:pPr>
                      <a:r>
                        <a:rPr lang="en-AU" sz="1300" b="0" strike="noStrike" spc="-1">
                          <a:solidFill>
                            <a:srgbClr val="000000"/>
                          </a:solidFill>
                          <a:latin typeface="+mj-lt"/>
                        </a:rPr>
                        <a:t>Peserta mampu melakukan telaah data menggunakan metoda statistik</a:t>
                      </a:r>
                      <a:endParaRPr lang="en-US" sz="1300" b="0" strike="noStrike" spc="-1">
                        <a:latin typeface="+mj-lt"/>
                      </a:endParaRPr>
                    </a:p>
                  </a:txBody>
                  <a:tcPr marL="25200" marR="25200">
                    <a:lnL w="12240">
                      <a:solidFill>
                        <a:srgbClr val="FFFFFF"/>
                      </a:solidFill>
                    </a:lnL>
                    <a:lnR w="12240">
                      <a:solidFill>
                        <a:srgbClr val="FFFFFF"/>
                      </a:solidFill>
                    </a:lnR>
                    <a:lnT w="12240">
                      <a:solidFill>
                        <a:srgbClr val="FFFFFF"/>
                      </a:solidFill>
                    </a:lnT>
                    <a:lnB w="12240">
                      <a:solidFill>
                        <a:srgbClr val="FFFFFF"/>
                      </a:solidFill>
                    </a:lnB>
                    <a:solidFill>
                      <a:srgbClr val="E8ECFC"/>
                    </a:solidFill>
                  </a:tcPr>
                </a:tc>
                <a:tc>
                  <a:txBody>
                    <a:bodyPr/>
                    <a:lstStyle/>
                    <a:p>
                      <a:pPr algn="just">
                        <a:lnSpc>
                          <a:spcPct val="115000"/>
                        </a:lnSpc>
                      </a:pPr>
                      <a:r>
                        <a:rPr lang="en-AU" sz="1400" b="0" strike="noStrike" spc="-1">
                          <a:solidFill>
                            <a:srgbClr val="000000"/>
                          </a:solidFill>
                          <a:latin typeface="+mj-lt"/>
                        </a:rPr>
                        <a:t>Pemaparan materi menggunakan bahan ajar, dan diskusi</a:t>
                      </a:r>
                      <a:endParaRPr lang="en-US" sz="1400" b="0" strike="noStrike" spc="-1">
                        <a:latin typeface="+mj-lt"/>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CFC"/>
                    </a:solidFill>
                  </a:tcPr>
                </a:tc>
                <a:tc>
                  <a:txBody>
                    <a:bodyPr/>
                    <a:lstStyle/>
                    <a:p>
                      <a:pPr algn="just">
                        <a:lnSpc>
                          <a:spcPct val="115000"/>
                        </a:lnSpc>
                      </a:pPr>
                      <a:r>
                        <a:rPr lang="en-AU" sz="1400" b="0" strike="noStrike" spc="-1">
                          <a:solidFill>
                            <a:srgbClr val="000000"/>
                          </a:solidFill>
                          <a:latin typeface="+mj-lt"/>
                        </a:rPr>
                        <a:t>2JP Kelas</a:t>
                      </a:r>
                      <a:endParaRPr lang="en-US" sz="1400" b="0" strike="noStrike" spc="-1">
                        <a:latin typeface="+mj-lt"/>
                      </a:endParaRPr>
                    </a:p>
                    <a:p>
                      <a:pPr algn="just">
                        <a:lnSpc>
                          <a:spcPct val="115000"/>
                        </a:lnSpc>
                      </a:pPr>
                      <a:r>
                        <a:rPr lang="en-AU" sz="1400" b="0" strike="noStrike" spc="-1">
                          <a:solidFill>
                            <a:srgbClr val="000000"/>
                          </a:solidFill>
                          <a:latin typeface="+mj-lt"/>
                        </a:rPr>
                        <a:t>4JP Mandiri</a:t>
                      </a:r>
                      <a:endParaRPr lang="en-US" sz="1400" b="0" strike="noStrike" spc="-1">
                        <a:latin typeface="+mj-lt"/>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CFC"/>
                    </a:solidFill>
                  </a:tcPr>
                </a:tc>
                <a:extLst>
                  <a:ext uri="{0D108BD9-81ED-4DB2-BD59-A6C34878D82A}">
                    <a16:rowId xmlns:a16="http://schemas.microsoft.com/office/drawing/2014/main" val="10001"/>
                  </a:ext>
                </a:extLst>
              </a:tr>
              <a:tr h="1464840">
                <a:tc>
                  <a:txBody>
                    <a:bodyPr/>
                    <a:lstStyle/>
                    <a:p>
                      <a:endParaRPr lang="en-US">
                        <a:latin typeface="+mj-lt"/>
                      </a:endParaRPr>
                    </a:p>
                  </a:txBody>
                  <a:tcPr marL="25200" marR="25200">
                    <a:lnL w="12240">
                      <a:solidFill>
                        <a:srgbClr val="FFFFFF"/>
                      </a:solidFill>
                    </a:lnL>
                    <a:lnR w="12240">
                      <a:solidFill>
                        <a:srgbClr val="FFFFFF"/>
                      </a:solidFill>
                    </a:lnR>
                    <a:lnT w="12240">
                      <a:solidFill>
                        <a:srgbClr val="FFFFFF"/>
                      </a:solidFill>
                    </a:lnT>
                    <a:lnB w="12240">
                      <a:solidFill>
                        <a:srgbClr val="FFFFFF"/>
                      </a:solidFill>
                    </a:lnB>
                    <a:solidFill>
                      <a:srgbClr val="E8ECFC"/>
                    </a:solidFill>
                  </a:tcPr>
                </a:tc>
                <a:tc gridSpan="2">
                  <a:txBody>
                    <a:bodyPr/>
                    <a:lstStyle/>
                    <a:p>
                      <a:pPr>
                        <a:lnSpc>
                          <a:spcPct val="100000"/>
                        </a:lnSpc>
                        <a:tabLst>
                          <a:tab pos="0" algn="l"/>
                        </a:tabLst>
                      </a:pPr>
                      <a:r>
                        <a:rPr lang="en-AU" sz="1400" b="0" strike="noStrike" spc="-1">
                          <a:solidFill>
                            <a:srgbClr val="000000"/>
                          </a:solidFill>
                          <a:latin typeface="+mj-lt"/>
                        </a:rPr>
                        <a:t>Unit Kompetensi:</a:t>
                      </a:r>
                      <a:endParaRPr lang="en-US" sz="1400" b="0" strike="noStrike" spc="-1">
                        <a:latin typeface="+mj-lt"/>
                      </a:endParaRPr>
                    </a:p>
                    <a:p>
                      <a:pPr>
                        <a:lnSpc>
                          <a:spcPct val="100000"/>
                        </a:lnSpc>
                        <a:tabLst>
                          <a:tab pos="0" algn="l"/>
                        </a:tabLst>
                      </a:pPr>
                      <a:r>
                        <a:rPr lang="en-AU" sz="1400" b="0" strike="noStrike" spc="-1">
                          <a:solidFill>
                            <a:srgbClr val="000000"/>
                          </a:solidFill>
                          <a:latin typeface="+mj-lt"/>
                        </a:rPr>
                        <a:t>J.62DMI00.004.1 - Mengumpulkan Data</a:t>
                      </a:r>
                      <a:endParaRPr lang="en-US" sz="1400" b="0" strike="noStrike" spc="-1">
                        <a:latin typeface="+mj-lt"/>
                      </a:endParaRPr>
                    </a:p>
                    <a:p>
                      <a:pPr>
                        <a:lnSpc>
                          <a:spcPct val="100000"/>
                        </a:lnSpc>
                        <a:tabLst>
                          <a:tab pos="0" algn="l"/>
                        </a:tabLst>
                      </a:pPr>
                      <a:r>
                        <a:rPr lang="en-AU" sz="1400" b="0" strike="noStrike" spc="-1">
                          <a:solidFill>
                            <a:srgbClr val="000000"/>
                          </a:solidFill>
                          <a:latin typeface="+mj-lt"/>
                        </a:rPr>
                        <a:t>J.62DMI00.005.1 - Menelaah Data</a:t>
                      </a:r>
                      <a:endParaRPr lang="en-US" sz="1400" b="0" strike="noStrike" spc="-1">
                        <a:latin typeface="+mj-lt"/>
                      </a:endParaRPr>
                    </a:p>
                  </a:txBody>
                  <a:tcPr marL="25200" marR="25200">
                    <a:lnL w="12240">
                      <a:solidFill>
                        <a:srgbClr val="FFFFFF"/>
                      </a:solidFill>
                    </a:lnL>
                    <a:lnR w="12240">
                      <a:solidFill>
                        <a:srgbClr val="FFFFFF"/>
                      </a:solidFill>
                    </a:lnR>
                    <a:lnT w="12240">
                      <a:solidFill>
                        <a:srgbClr val="FFFFFF"/>
                      </a:solidFill>
                    </a:lnT>
                    <a:lnB w="12240">
                      <a:solidFill>
                        <a:srgbClr val="FFFFFF"/>
                      </a:solidFill>
                    </a:lnB>
                    <a:solidFill>
                      <a:srgbClr val="E8ECFC"/>
                    </a:solidFill>
                  </a:tcPr>
                </a:tc>
                <a:tc hMerge="1">
                  <a:txBody>
                    <a:bodyPr/>
                    <a:lstStyle/>
                    <a:p>
                      <a:endParaRPr lang="en-US"/>
                    </a:p>
                  </a:txBody>
                  <a:tcPr marL="90000" marR="90000">
                    <a:solidFill>
                      <a:srgbClr val="729FCF"/>
                    </a:solidFill>
                  </a:tcPr>
                </a:tc>
                <a:tc>
                  <a:txBody>
                    <a:bodyPr/>
                    <a:lstStyle/>
                    <a:p>
                      <a:endParaRPr lang="en-US">
                        <a:latin typeface="+mj-lt"/>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CFC"/>
                    </a:solidFill>
                  </a:tcPr>
                </a:tc>
                <a:tc>
                  <a:txBody>
                    <a:bodyPr/>
                    <a:lstStyle/>
                    <a:p>
                      <a:endParaRPr lang="en-US" dirty="0">
                        <a:latin typeface="+mj-lt"/>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CFC"/>
                    </a:solidFill>
                  </a:tcPr>
                </a:tc>
                <a:extLst>
                  <a:ext uri="{0D108BD9-81ED-4DB2-BD59-A6C34878D82A}">
                    <a16:rowId xmlns:a16="http://schemas.microsoft.com/office/drawing/2014/main" val="10002"/>
                  </a:ext>
                </a:extLst>
              </a:tr>
            </a:tbl>
          </a:graphicData>
        </a:graphic>
      </p:graphicFrame>
      <p:sp>
        <p:nvSpPr>
          <p:cNvPr id="6" name="Title 1">
            <a:extLst>
              <a:ext uri="{FF2B5EF4-FFF2-40B4-BE49-F238E27FC236}">
                <a16:creationId xmlns:a16="http://schemas.microsoft.com/office/drawing/2014/main" id="{D5AD9751-1DF8-4D45-8C23-049254955070}"/>
              </a:ext>
            </a:extLst>
          </p:cNvPr>
          <p:cNvSpPr>
            <a:spLocks noGrp="1"/>
          </p:cNvSpPr>
          <p:nvPr>
            <p:ph type="title"/>
          </p:nvPr>
        </p:nvSpPr>
        <p:spPr>
          <a:xfrm>
            <a:off x="311700" y="445025"/>
            <a:ext cx="8520600" cy="572700"/>
          </a:xfrm>
        </p:spPr>
        <p:txBody>
          <a:bodyPr>
            <a:normAutofit fontScale="90000"/>
          </a:bodyPr>
          <a:lstStyle/>
          <a:p>
            <a:r>
              <a:rPr lang="en-US" dirty="0" err="1"/>
              <a:t>Uraian</a:t>
            </a:r>
            <a:r>
              <a:rPr lang="en-US" dirty="0"/>
              <a:t> </a:t>
            </a:r>
            <a:r>
              <a:rPr lang="en-US" dirty="0" err="1"/>
              <a:t>Pertemuan</a:t>
            </a:r>
            <a:endParaRPr lang="en-US" dirty="0"/>
          </a:p>
        </p:txBody>
      </p:sp>
    </p:spTree>
    <p:extLst>
      <p:ext uri="{BB962C8B-B14F-4D97-AF65-F5344CB8AC3E}">
        <p14:creationId xmlns:p14="http://schemas.microsoft.com/office/powerpoint/2010/main" val="19206963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A9165-CFB3-47E0-AAD3-04593DA91608}"/>
              </a:ext>
            </a:extLst>
          </p:cNvPr>
          <p:cNvSpPr>
            <a:spLocks noGrp="1"/>
          </p:cNvSpPr>
          <p:nvPr>
            <p:ph type="title"/>
          </p:nvPr>
        </p:nvSpPr>
        <p:spPr/>
        <p:txBody>
          <a:bodyPr>
            <a:noAutofit/>
          </a:bodyPr>
          <a:lstStyle/>
          <a:p>
            <a:r>
              <a:rPr lang="en-US" sz="2000" dirty="0" err="1"/>
              <a:t>Mengambil</a:t>
            </a:r>
            <a:r>
              <a:rPr lang="en-US" sz="2000" dirty="0"/>
              <a:t> data </a:t>
            </a:r>
            <a:r>
              <a:rPr lang="en-US" sz="2000" dirty="0" err="1"/>
              <a:t>dari</a:t>
            </a:r>
            <a:r>
              <a:rPr lang="en-US" sz="2000" dirty="0"/>
              <a:t> Portal Satu Bandung </a:t>
            </a:r>
            <a:r>
              <a:rPr lang="en-US" sz="2000" dirty="0" err="1"/>
              <a:t>dengan</a:t>
            </a:r>
            <a:r>
              <a:rPr lang="en-US" sz="2000" dirty="0"/>
              <a:t> API (6)</a:t>
            </a:r>
          </a:p>
        </p:txBody>
      </p:sp>
      <p:sp>
        <p:nvSpPr>
          <p:cNvPr id="3" name="Text Placeholder 2">
            <a:extLst>
              <a:ext uri="{FF2B5EF4-FFF2-40B4-BE49-F238E27FC236}">
                <a16:creationId xmlns:a16="http://schemas.microsoft.com/office/drawing/2014/main" id="{05585E94-2A8C-4A78-8D64-59C9E2A299C4}"/>
              </a:ext>
            </a:extLst>
          </p:cNvPr>
          <p:cNvSpPr>
            <a:spLocks noGrp="1"/>
          </p:cNvSpPr>
          <p:nvPr>
            <p:ph type="body" idx="1"/>
          </p:nvPr>
        </p:nvSpPr>
        <p:spPr>
          <a:xfrm>
            <a:off x="311700" y="1017725"/>
            <a:ext cx="8778292" cy="1450467"/>
          </a:xfrm>
        </p:spPr>
        <p:txBody>
          <a:bodyPr>
            <a:normAutofit/>
          </a:bodyPr>
          <a:lstStyle/>
          <a:p>
            <a:pPr marL="114300" indent="0">
              <a:buNone/>
            </a:pPr>
            <a:r>
              <a:rPr lang="en-US" sz="1400" dirty="0"/>
              <a:t>Kita </a:t>
            </a:r>
            <a:r>
              <a:rPr lang="en-US" sz="1400" dirty="0" err="1"/>
              <a:t>akses</a:t>
            </a:r>
            <a:r>
              <a:rPr lang="en-US" sz="1400" dirty="0"/>
              <a:t> daftar </a:t>
            </a:r>
            <a:r>
              <a:rPr lang="en-US" sz="1400" dirty="0" err="1"/>
              <a:t>berkas</a:t>
            </a:r>
            <a:r>
              <a:rPr lang="en-US" sz="1400" dirty="0"/>
              <a:t> </a:t>
            </a:r>
            <a:r>
              <a:rPr lang="en-US" sz="1400" dirty="0" err="1"/>
              <a:t>untuk</a:t>
            </a:r>
            <a:r>
              <a:rPr lang="en-US" sz="1400" dirty="0"/>
              <a:t> dataset "</a:t>
            </a:r>
            <a:r>
              <a:rPr lang="en-US" sz="1400" b="1" dirty="0" err="1"/>
              <a:t>jumlah</a:t>
            </a:r>
            <a:r>
              <a:rPr lang="en-US" sz="1400" b="1" dirty="0"/>
              <a:t>-guru-</a:t>
            </a:r>
            <a:r>
              <a:rPr lang="en-US" sz="1400" b="1" dirty="0" err="1"/>
              <a:t>sd</a:t>
            </a:r>
            <a:r>
              <a:rPr lang="en-US" sz="1400" b="1" dirty="0"/>
              <a:t>-negeri-di-</a:t>
            </a:r>
            <a:r>
              <a:rPr lang="en-US" sz="1400" b="1" dirty="0" err="1"/>
              <a:t>kota</a:t>
            </a:r>
            <a:r>
              <a:rPr lang="en-US" sz="1400" b="1" dirty="0"/>
              <a:t>-</a:t>
            </a:r>
            <a:r>
              <a:rPr lang="en-US" sz="1400" b="1" dirty="0" err="1"/>
              <a:t>bandung-berdasarkan-sekolah</a:t>
            </a:r>
            <a:r>
              <a:rPr lang="en-US" sz="1400" dirty="0"/>
              <a:t>".</a:t>
            </a:r>
          </a:p>
          <a:p>
            <a:pPr marL="114300" indent="0">
              <a:buNone/>
            </a:pPr>
            <a:endParaRPr lang="en-US" sz="1400" dirty="0"/>
          </a:p>
          <a:p>
            <a:pPr marL="114300" indent="0">
              <a:buNone/>
            </a:pPr>
            <a:endParaRPr lang="en-US" sz="1400" dirty="0"/>
          </a:p>
          <a:p>
            <a:pPr marL="114300" indent="0">
              <a:buNone/>
            </a:pPr>
            <a:endParaRPr lang="en-US" sz="1400" dirty="0"/>
          </a:p>
          <a:p>
            <a:pPr marL="114300" indent="0">
              <a:buNone/>
            </a:pPr>
            <a:endParaRPr lang="en-US" sz="1400" dirty="0"/>
          </a:p>
        </p:txBody>
      </p:sp>
      <p:pic>
        <p:nvPicPr>
          <p:cNvPr id="5" name="Picture 4">
            <a:extLst>
              <a:ext uri="{FF2B5EF4-FFF2-40B4-BE49-F238E27FC236}">
                <a16:creationId xmlns:a16="http://schemas.microsoft.com/office/drawing/2014/main" id="{95EAFF25-3F48-4C72-883C-E280E0EB1EBF}"/>
              </a:ext>
            </a:extLst>
          </p:cNvPr>
          <p:cNvPicPr>
            <a:picLocks noChangeAspect="1"/>
          </p:cNvPicPr>
          <p:nvPr/>
        </p:nvPicPr>
        <p:blipFill>
          <a:blip r:embed="rId2"/>
          <a:stretch>
            <a:fillRect/>
          </a:stretch>
        </p:blipFill>
        <p:spPr>
          <a:xfrm>
            <a:off x="360820" y="1507375"/>
            <a:ext cx="8729172" cy="864994"/>
          </a:xfrm>
          <a:prstGeom prst="rect">
            <a:avLst/>
          </a:prstGeom>
        </p:spPr>
      </p:pic>
      <p:pic>
        <p:nvPicPr>
          <p:cNvPr id="10" name="Picture 9">
            <a:extLst>
              <a:ext uri="{FF2B5EF4-FFF2-40B4-BE49-F238E27FC236}">
                <a16:creationId xmlns:a16="http://schemas.microsoft.com/office/drawing/2014/main" id="{CA342B5C-CA43-4264-BF47-8D84A2BF84E2}"/>
              </a:ext>
            </a:extLst>
          </p:cNvPr>
          <p:cNvPicPr>
            <a:picLocks noChangeAspect="1"/>
          </p:cNvPicPr>
          <p:nvPr/>
        </p:nvPicPr>
        <p:blipFill>
          <a:blip r:embed="rId3"/>
          <a:stretch>
            <a:fillRect/>
          </a:stretch>
        </p:blipFill>
        <p:spPr>
          <a:xfrm>
            <a:off x="4203235" y="2571750"/>
            <a:ext cx="3930113" cy="2062983"/>
          </a:xfrm>
          <a:prstGeom prst="rect">
            <a:avLst/>
          </a:prstGeom>
        </p:spPr>
      </p:pic>
      <p:sp>
        <p:nvSpPr>
          <p:cNvPr id="11" name="TextBox 10">
            <a:extLst>
              <a:ext uri="{FF2B5EF4-FFF2-40B4-BE49-F238E27FC236}">
                <a16:creationId xmlns:a16="http://schemas.microsoft.com/office/drawing/2014/main" id="{2AF58010-E9B0-4B9D-B9B9-C7CB754517A2}"/>
              </a:ext>
            </a:extLst>
          </p:cNvPr>
          <p:cNvSpPr txBox="1"/>
          <p:nvPr/>
        </p:nvSpPr>
        <p:spPr>
          <a:xfrm>
            <a:off x="608326" y="2571750"/>
            <a:ext cx="3152402" cy="2031325"/>
          </a:xfrm>
          <a:prstGeom prst="rect">
            <a:avLst/>
          </a:prstGeom>
          <a:noFill/>
        </p:spPr>
        <p:txBody>
          <a:bodyPr wrap="square" rtlCol="0">
            <a:spAutoFit/>
          </a:bodyPr>
          <a:lstStyle/>
          <a:p>
            <a:r>
              <a:rPr lang="en-US" sz="1400" dirty="0"/>
              <a:t>Kita </a:t>
            </a:r>
            <a:r>
              <a:rPr lang="en-US" sz="1400" dirty="0" err="1"/>
              <a:t>unduh</a:t>
            </a:r>
            <a:r>
              <a:rPr lang="en-US" sz="1400" dirty="0"/>
              <a:t> </a:t>
            </a:r>
            <a:r>
              <a:rPr lang="en-US" sz="1400" dirty="0" err="1"/>
              <a:t>berkas-berkas</a:t>
            </a:r>
            <a:r>
              <a:rPr lang="en-US" sz="1400" dirty="0"/>
              <a:t> </a:t>
            </a:r>
            <a:r>
              <a:rPr lang="en-US" sz="1400" dirty="0" err="1"/>
              <a:t>dengan</a:t>
            </a:r>
            <a:r>
              <a:rPr lang="en-US" sz="1400" dirty="0"/>
              <a:t> URL di </a:t>
            </a:r>
            <a:r>
              <a:rPr lang="en-US" sz="1400" dirty="0" err="1"/>
              <a:t>atas</a:t>
            </a:r>
            <a:r>
              <a:rPr lang="en-US" sz="1400" dirty="0"/>
              <a:t>. </a:t>
            </a:r>
          </a:p>
          <a:p>
            <a:endParaRPr lang="en-US" dirty="0"/>
          </a:p>
          <a:p>
            <a:r>
              <a:rPr lang="en-US" sz="1400" dirty="0"/>
              <a:t>Library </a:t>
            </a:r>
            <a:r>
              <a:rPr lang="en-US" sz="1400" dirty="0" err="1">
                <a:latin typeface="Courier New" panose="02070309020205020404" pitchFamily="49" charset="0"/>
                <a:cs typeface="Courier New" panose="02070309020205020404" pitchFamily="49" charset="0"/>
              </a:rPr>
              <a:t>tqdm</a:t>
            </a:r>
            <a:r>
              <a:rPr lang="en-US" sz="1400" dirty="0"/>
              <a:t> </a:t>
            </a:r>
            <a:r>
              <a:rPr lang="en-US" sz="1400" dirty="0" err="1"/>
              <a:t>dipakai</a:t>
            </a:r>
            <a:r>
              <a:rPr lang="en-US" sz="1400" dirty="0"/>
              <a:t> </a:t>
            </a:r>
            <a:r>
              <a:rPr lang="en-US" sz="1400" dirty="0" err="1"/>
              <a:t>untuk</a:t>
            </a:r>
            <a:r>
              <a:rPr lang="en-US" sz="1400" dirty="0"/>
              <a:t> </a:t>
            </a:r>
            <a:r>
              <a:rPr lang="en-US" sz="1400" dirty="0" err="1"/>
              <a:t>menampilkan</a:t>
            </a:r>
            <a:r>
              <a:rPr lang="en-US" sz="1400" dirty="0"/>
              <a:t> </a:t>
            </a:r>
            <a:r>
              <a:rPr lang="en-US" sz="1400" dirty="0" err="1"/>
              <a:t>kemajuan</a:t>
            </a:r>
            <a:r>
              <a:rPr lang="en-US" sz="1400" dirty="0"/>
              <a:t> </a:t>
            </a:r>
            <a:r>
              <a:rPr lang="en-US" sz="1400" dirty="0" err="1"/>
              <a:t>unduhan</a:t>
            </a:r>
            <a:r>
              <a:rPr lang="en-US" sz="1400" dirty="0"/>
              <a:t>. </a:t>
            </a:r>
          </a:p>
          <a:p>
            <a:endParaRPr lang="en-US" dirty="0"/>
          </a:p>
          <a:p>
            <a:r>
              <a:rPr lang="en-US" sz="1400" dirty="0"/>
              <a:t>Setelah </a:t>
            </a:r>
            <a:r>
              <a:rPr lang="en-US" sz="1400" dirty="0" err="1"/>
              <a:t>selesai</a:t>
            </a:r>
            <a:r>
              <a:rPr lang="en-US" sz="1400" dirty="0"/>
              <a:t>, data </a:t>
            </a:r>
            <a:r>
              <a:rPr lang="en-US" sz="1400" dirty="0" err="1"/>
              <a:t>tersimpan</a:t>
            </a:r>
            <a:r>
              <a:rPr lang="en-US" sz="1400" dirty="0"/>
              <a:t> di folder </a:t>
            </a:r>
            <a:r>
              <a:rPr lang="en-US" sz="1400" dirty="0" err="1"/>
              <a:t>tempat</a:t>
            </a:r>
            <a:r>
              <a:rPr lang="en-US" sz="1400" dirty="0"/>
              <a:t> notebook </a:t>
            </a:r>
            <a:r>
              <a:rPr lang="en-US" sz="1400" dirty="0" err="1"/>
              <a:t>dijalankan</a:t>
            </a:r>
            <a:r>
              <a:rPr lang="en-US" sz="1400" dirty="0"/>
              <a:t>.</a:t>
            </a:r>
          </a:p>
          <a:p>
            <a:endParaRPr lang="en-US" dirty="0"/>
          </a:p>
        </p:txBody>
      </p:sp>
    </p:spTree>
    <p:extLst>
      <p:ext uri="{BB962C8B-B14F-4D97-AF65-F5344CB8AC3E}">
        <p14:creationId xmlns:p14="http://schemas.microsoft.com/office/powerpoint/2010/main" val="9574498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Pengambilan</a:t>
            </a:r>
            <a:r>
              <a:rPr lang="en-US" dirty="0"/>
              <a:t> data </a:t>
            </a:r>
            <a:r>
              <a:rPr lang="en-US" dirty="0" err="1"/>
              <a:t>melalui</a:t>
            </a:r>
            <a:r>
              <a:rPr lang="en-US" dirty="0"/>
              <a:t> API</a:t>
            </a:r>
          </a:p>
        </p:txBody>
      </p:sp>
      <p:sp>
        <p:nvSpPr>
          <p:cNvPr id="3" name="Text Placeholder 2"/>
          <p:cNvSpPr>
            <a:spLocks noGrp="1"/>
          </p:cNvSpPr>
          <p:nvPr>
            <p:ph type="body" idx="1"/>
          </p:nvPr>
        </p:nvSpPr>
        <p:spPr/>
        <p:txBody>
          <a:bodyPr/>
          <a:lstStyle/>
          <a:p>
            <a:r>
              <a:rPr lang="en-US" dirty="0"/>
              <a:t>Kaggle dan </a:t>
            </a:r>
            <a:r>
              <a:rPr lang="en-US" dirty="0" err="1"/>
              <a:t>beberapa</a:t>
            </a:r>
            <a:r>
              <a:rPr lang="en-US" dirty="0"/>
              <a:t> </a:t>
            </a:r>
            <a:r>
              <a:rPr lang="en-US" dirty="0" err="1"/>
              <a:t>layanan</a:t>
            </a:r>
            <a:r>
              <a:rPr lang="en-US" dirty="0"/>
              <a:t> data </a:t>
            </a:r>
            <a:r>
              <a:rPr lang="en-US" dirty="0" err="1"/>
              <a:t>lainnya</a:t>
            </a:r>
            <a:r>
              <a:rPr lang="en-US" dirty="0"/>
              <a:t> </a:t>
            </a:r>
            <a:r>
              <a:rPr lang="en-US" dirty="0" err="1"/>
              <a:t>menyediakan</a:t>
            </a:r>
            <a:r>
              <a:rPr lang="en-US" dirty="0"/>
              <a:t> </a:t>
            </a:r>
            <a:r>
              <a:rPr lang="en-US" dirty="0" err="1"/>
              <a:t>akses</a:t>
            </a:r>
            <a:r>
              <a:rPr lang="en-US" dirty="0"/>
              <a:t> </a:t>
            </a:r>
            <a:r>
              <a:rPr lang="en-US" dirty="0" err="1"/>
              <a:t>melalui</a:t>
            </a:r>
            <a:r>
              <a:rPr lang="en-US" dirty="0"/>
              <a:t> API.</a:t>
            </a:r>
          </a:p>
          <a:p>
            <a:r>
              <a:rPr lang="en-US" dirty="0"/>
              <a:t>Langkah-</a:t>
            </a:r>
            <a:r>
              <a:rPr lang="en-US" dirty="0" err="1"/>
              <a:t>langkah</a:t>
            </a:r>
            <a:r>
              <a:rPr lang="en-US" dirty="0"/>
              <a:t> </a:t>
            </a:r>
            <a:r>
              <a:rPr lang="en-US" dirty="0" err="1"/>
              <a:t>mengakses</a:t>
            </a:r>
            <a:r>
              <a:rPr lang="en-US" dirty="0"/>
              <a:t> API </a:t>
            </a:r>
            <a:r>
              <a:rPr lang="en-US" dirty="0" err="1"/>
              <a:t>biasanya</a:t>
            </a:r>
            <a:r>
              <a:rPr lang="en-US" dirty="0"/>
              <a:t> </a:t>
            </a:r>
            <a:r>
              <a:rPr lang="en-US" dirty="0" err="1"/>
              <a:t>melalui</a:t>
            </a:r>
            <a:r>
              <a:rPr lang="en-US" dirty="0"/>
              <a:t> proses </a:t>
            </a:r>
            <a:r>
              <a:rPr lang="en-US" dirty="0" err="1"/>
              <a:t>pembuatan</a:t>
            </a:r>
            <a:r>
              <a:rPr lang="en-US" dirty="0"/>
              <a:t> API token/API key yang </a:t>
            </a:r>
            <a:r>
              <a:rPr lang="en-US" dirty="0" err="1"/>
              <a:t>dirinci</a:t>
            </a:r>
            <a:r>
              <a:rPr lang="en-US" dirty="0"/>
              <a:t> di </a:t>
            </a:r>
            <a:r>
              <a:rPr lang="en-US" dirty="0" err="1"/>
              <a:t>dokumentasi</a:t>
            </a:r>
            <a:r>
              <a:rPr lang="en-US" dirty="0"/>
              <a:t> masing-masing </a:t>
            </a:r>
            <a:r>
              <a:rPr lang="en-US" dirty="0" err="1"/>
              <a:t>layanan</a:t>
            </a:r>
            <a:r>
              <a:rPr lang="en-US" dirty="0"/>
              <a:t>.</a:t>
            </a:r>
          </a:p>
        </p:txBody>
      </p:sp>
      <p:sp>
        <p:nvSpPr>
          <p:cNvPr id="4" name="Text Placeholder 3"/>
          <p:cNvSpPr>
            <a:spLocks noGrp="1"/>
          </p:cNvSpPr>
          <p:nvPr>
            <p:ph type="body" idx="2"/>
          </p:nvPr>
        </p:nvSpPr>
        <p:spPr/>
        <p:txBody>
          <a:bodyPr/>
          <a:lstStyle/>
          <a:p>
            <a:r>
              <a:rPr lang="en-US" dirty="0" err="1"/>
              <a:t>Selain</a:t>
            </a:r>
            <a:r>
              <a:rPr lang="en-US" dirty="0"/>
              <a:t> API, </a:t>
            </a:r>
            <a:r>
              <a:rPr lang="en-US" dirty="0" err="1"/>
              <a:t>teknik</a:t>
            </a:r>
            <a:r>
              <a:rPr lang="en-US" dirty="0"/>
              <a:t> </a:t>
            </a:r>
            <a:r>
              <a:rPr lang="en-US" dirty="0" err="1"/>
              <a:t>pengambilan</a:t>
            </a:r>
            <a:r>
              <a:rPr lang="en-US" dirty="0"/>
              <a:t> data yang </a:t>
            </a:r>
            <a:r>
              <a:rPr lang="en-US" dirty="0" err="1"/>
              <a:t>bersifat</a:t>
            </a:r>
            <a:r>
              <a:rPr lang="en-US" dirty="0"/>
              <a:t> </a:t>
            </a:r>
            <a:r>
              <a:rPr lang="en-US" dirty="0" err="1"/>
              <a:t>lanjut</a:t>
            </a:r>
            <a:r>
              <a:rPr lang="en-US" dirty="0"/>
              <a:t> </a:t>
            </a:r>
            <a:r>
              <a:rPr lang="en-US" dirty="0" err="1"/>
              <a:t>mencakup</a:t>
            </a:r>
            <a:r>
              <a:rPr lang="en-US" dirty="0"/>
              <a:t> </a:t>
            </a:r>
            <a:r>
              <a:rPr lang="en-US" i="1" dirty="0"/>
              <a:t>web scraping</a:t>
            </a:r>
            <a:r>
              <a:rPr lang="en-US" dirty="0"/>
              <a:t> </a:t>
            </a:r>
            <a:r>
              <a:rPr lang="en-US" dirty="0" err="1"/>
              <a:t>serta</a:t>
            </a:r>
            <a:r>
              <a:rPr lang="en-US" dirty="0"/>
              <a:t> </a:t>
            </a:r>
            <a:r>
              <a:rPr lang="en-US" dirty="0" err="1"/>
              <a:t>akses</a:t>
            </a:r>
            <a:r>
              <a:rPr lang="en-US" dirty="0"/>
              <a:t> data </a:t>
            </a:r>
            <a:r>
              <a:rPr lang="en-US" dirty="0" err="1"/>
              <a:t>langsung</a:t>
            </a:r>
            <a:r>
              <a:rPr lang="en-US" dirty="0"/>
              <a:t> </a:t>
            </a:r>
            <a:r>
              <a:rPr lang="en-US" dirty="0" err="1"/>
              <a:t>dari</a:t>
            </a:r>
            <a:r>
              <a:rPr lang="en-US" dirty="0"/>
              <a:t> basis data </a:t>
            </a:r>
            <a:r>
              <a:rPr lang="en-US" dirty="0" err="1"/>
              <a:t>relasional</a:t>
            </a:r>
            <a:r>
              <a:rPr lang="en-US" dirty="0"/>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8B419C-04DF-48FB-A337-9C7A525AA28E}"/>
              </a:ext>
            </a:extLst>
          </p:cNvPr>
          <p:cNvSpPr>
            <a:spLocks noGrp="1"/>
          </p:cNvSpPr>
          <p:nvPr>
            <p:ph type="title"/>
          </p:nvPr>
        </p:nvSpPr>
        <p:spPr/>
        <p:txBody>
          <a:bodyPr>
            <a:normAutofit fontScale="90000"/>
          </a:bodyPr>
          <a:lstStyle/>
          <a:p>
            <a:r>
              <a:rPr lang="en-US" dirty="0" err="1"/>
              <a:t>Mengambil</a:t>
            </a:r>
            <a:r>
              <a:rPr lang="en-US" dirty="0"/>
              <a:t> data </a:t>
            </a:r>
            <a:r>
              <a:rPr lang="en-US" dirty="0" err="1"/>
              <a:t>dengan</a:t>
            </a:r>
            <a:r>
              <a:rPr lang="en-US" dirty="0"/>
              <a:t> </a:t>
            </a:r>
            <a:r>
              <a:rPr lang="en-US" i="1" dirty="0"/>
              <a:t>Web Scraping</a:t>
            </a:r>
            <a:endParaRPr lang="en-US" dirty="0"/>
          </a:p>
        </p:txBody>
      </p:sp>
      <p:sp>
        <p:nvSpPr>
          <p:cNvPr id="6" name="Text Placeholder 5">
            <a:extLst>
              <a:ext uri="{FF2B5EF4-FFF2-40B4-BE49-F238E27FC236}">
                <a16:creationId xmlns:a16="http://schemas.microsoft.com/office/drawing/2014/main" id="{76431A65-D623-4687-B6D8-84BD4C803370}"/>
              </a:ext>
            </a:extLst>
          </p:cNvPr>
          <p:cNvSpPr>
            <a:spLocks noGrp="1"/>
          </p:cNvSpPr>
          <p:nvPr>
            <p:ph type="body" idx="1"/>
          </p:nvPr>
        </p:nvSpPr>
        <p:spPr/>
        <p:txBody>
          <a:bodyPr/>
          <a:lstStyle/>
          <a:p>
            <a:r>
              <a:rPr lang="en-US" i="1" dirty="0"/>
              <a:t>Web scraping</a:t>
            </a:r>
            <a:r>
              <a:rPr lang="en-US" dirty="0"/>
              <a:t> = </a:t>
            </a:r>
            <a:r>
              <a:rPr lang="en-US" dirty="0" err="1"/>
              <a:t>mengekstraksi</a:t>
            </a:r>
            <a:r>
              <a:rPr lang="en-US" dirty="0"/>
              <a:t> data </a:t>
            </a:r>
            <a:r>
              <a:rPr lang="en-US" dirty="0" err="1"/>
              <a:t>secara</a:t>
            </a:r>
            <a:r>
              <a:rPr lang="en-US" dirty="0"/>
              <a:t> </a:t>
            </a:r>
            <a:r>
              <a:rPr lang="en-US" dirty="0" err="1"/>
              <a:t>langsung</a:t>
            </a:r>
            <a:r>
              <a:rPr lang="en-US" dirty="0"/>
              <a:t> </a:t>
            </a:r>
            <a:r>
              <a:rPr lang="en-US" dirty="0" err="1"/>
              <a:t>dari</a:t>
            </a:r>
            <a:r>
              <a:rPr lang="en-US" dirty="0"/>
              <a:t> </a:t>
            </a:r>
            <a:r>
              <a:rPr lang="en-US" dirty="0" err="1"/>
              <a:t>suatu</a:t>
            </a:r>
            <a:r>
              <a:rPr lang="en-US" dirty="0"/>
              <a:t> </a:t>
            </a:r>
            <a:r>
              <a:rPr lang="en-US" dirty="0" err="1"/>
              <a:t>halaman</a:t>
            </a:r>
            <a:r>
              <a:rPr lang="en-US" dirty="0"/>
              <a:t> web.</a:t>
            </a:r>
          </a:p>
          <a:p>
            <a:r>
              <a:rPr lang="en-US" dirty="0"/>
              <a:t>Langkah-</a:t>
            </a:r>
            <a:r>
              <a:rPr lang="en-US" dirty="0" err="1"/>
              <a:t>langkah</a:t>
            </a:r>
            <a:r>
              <a:rPr lang="en-US" dirty="0"/>
              <a:t> </a:t>
            </a:r>
            <a:r>
              <a:rPr lang="en-US" dirty="0" err="1"/>
              <a:t>umum</a:t>
            </a:r>
            <a:r>
              <a:rPr lang="en-US" dirty="0"/>
              <a:t> (</a:t>
            </a:r>
            <a:r>
              <a:rPr lang="en-US" dirty="0" err="1"/>
              <a:t>contoh</a:t>
            </a:r>
            <a:r>
              <a:rPr lang="en-US" dirty="0"/>
              <a:t> </a:t>
            </a:r>
            <a:r>
              <a:rPr lang="en-US" dirty="0" err="1"/>
              <a:t>detil</a:t>
            </a:r>
            <a:r>
              <a:rPr lang="en-US" dirty="0"/>
              <a:t> </a:t>
            </a:r>
            <a:r>
              <a:rPr lang="en-US" dirty="0" err="1"/>
              <a:t>dapat</a:t>
            </a:r>
            <a:r>
              <a:rPr lang="en-US" dirty="0"/>
              <a:t> </a:t>
            </a:r>
            <a:r>
              <a:rPr lang="en-US" dirty="0" err="1"/>
              <a:t>dilihat</a:t>
            </a:r>
            <a:r>
              <a:rPr lang="en-US" dirty="0"/>
              <a:t> di </a:t>
            </a:r>
            <a:r>
              <a:rPr lang="en-US" dirty="0">
                <a:hlinkClick r:id="rId2"/>
              </a:rPr>
              <a:t>https://realpython.com/beautiful-soup-web-scraper-python/</a:t>
            </a:r>
            <a:r>
              <a:rPr lang="en-US" dirty="0"/>
              <a:t>)  </a:t>
            </a:r>
          </a:p>
          <a:p>
            <a:pPr lvl="1"/>
            <a:r>
              <a:rPr lang="en-US" dirty="0" err="1"/>
              <a:t>Tentukan</a:t>
            </a:r>
            <a:r>
              <a:rPr lang="en-US" dirty="0"/>
              <a:t> URL </a:t>
            </a:r>
            <a:r>
              <a:rPr lang="en-US" dirty="0" err="1"/>
              <a:t>halaman</a:t>
            </a:r>
            <a:r>
              <a:rPr lang="en-US" dirty="0"/>
              <a:t> web (HTML) yang </a:t>
            </a:r>
            <a:r>
              <a:rPr lang="en-US" dirty="0" err="1"/>
              <a:t>akan</a:t>
            </a:r>
            <a:r>
              <a:rPr lang="en-US" dirty="0"/>
              <a:t> di-</a:t>
            </a:r>
            <a:r>
              <a:rPr lang="en-US" i="1" dirty="0"/>
              <a:t>scrape</a:t>
            </a:r>
            <a:r>
              <a:rPr lang="en-US" dirty="0"/>
              <a:t>.</a:t>
            </a:r>
          </a:p>
          <a:p>
            <a:pPr lvl="1"/>
            <a:r>
              <a:rPr lang="en-US" dirty="0" err="1"/>
              <a:t>Gunakan</a:t>
            </a:r>
            <a:r>
              <a:rPr lang="en-US" dirty="0"/>
              <a:t> </a:t>
            </a:r>
            <a:r>
              <a:rPr lang="en-US" dirty="0" err="1"/>
              <a:t>fungsi</a:t>
            </a:r>
            <a:r>
              <a:rPr lang="en-US" dirty="0"/>
              <a:t> </a:t>
            </a:r>
            <a:r>
              <a:rPr lang="en-US" dirty="0" err="1">
                <a:latin typeface="Courier New" panose="02070309020205020404" pitchFamily="49" charset="0"/>
                <a:cs typeface="Courier New" panose="02070309020205020404" pitchFamily="49" charset="0"/>
              </a:rPr>
              <a:t>requests.get</a:t>
            </a:r>
            <a:r>
              <a:rPr lang="en-US" dirty="0">
                <a:latin typeface="Courier New" panose="02070309020205020404" pitchFamily="49" charset="0"/>
                <a:cs typeface="Courier New" panose="02070309020205020404" pitchFamily="49" charset="0"/>
              </a:rPr>
              <a:t> </a:t>
            </a:r>
            <a:r>
              <a:rPr lang="en-US" dirty="0" err="1"/>
              <a:t>untuk</a:t>
            </a:r>
            <a:r>
              <a:rPr lang="en-US" dirty="0"/>
              <a:t> </a:t>
            </a:r>
            <a:r>
              <a:rPr lang="en-US" dirty="0" err="1"/>
              <a:t>mengakses</a:t>
            </a:r>
            <a:r>
              <a:rPr lang="en-US" dirty="0"/>
              <a:t> URL </a:t>
            </a:r>
            <a:r>
              <a:rPr lang="en-US" dirty="0" err="1"/>
              <a:t>tersebut</a:t>
            </a:r>
            <a:r>
              <a:rPr lang="en-US" dirty="0"/>
              <a:t>. Teks HTML </a:t>
            </a:r>
            <a:r>
              <a:rPr lang="en-US" dirty="0" err="1"/>
              <a:t>akan</a:t>
            </a:r>
            <a:r>
              <a:rPr lang="en-US" dirty="0"/>
              <a:t> </a:t>
            </a:r>
            <a:r>
              <a:rPr lang="en-US" dirty="0" err="1"/>
              <a:t>tersimpan</a:t>
            </a:r>
            <a:r>
              <a:rPr lang="en-US" dirty="0"/>
              <a:t> pada </a:t>
            </a:r>
            <a:r>
              <a:rPr lang="en-US" dirty="0" err="1"/>
              <a:t>atribut</a:t>
            </a:r>
            <a:r>
              <a:rPr lang="en-US" dirty="0"/>
              <a:t> </a:t>
            </a:r>
            <a:r>
              <a:rPr lang="en-US" dirty="0">
                <a:latin typeface="Courier New" panose="02070309020205020404" pitchFamily="49" charset="0"/>
                <a:cs typeface="Courier New" panose="02070309020205020404" pitchFamily="49" charset="0"/>
              </a:rPr>
              <a:t>text</a:t>
            </a:r>
            <a:r>
              <a:rPr lang="en-US" dirty="0"/>
              <a:t> </a:t>
            </a:r>
            <a:r>
              <a:rPr lang="en-US" dirty="0" err="1"/>
              <a:t>dari</a:t>
            </a:r>
            <a:r>
              <a:rPr lang="en-US" dirty="0"/>
              <a:t> object yang </a:t>
            </a:r>
            <a:r>
              <a:rPr lang="en-US" dirty="0" err="1"/>
              <a:t>dikembalikan</a:t>
            </a:r>
            <a:r>
              <a:rPr lang="en-US" dirty="0"/>
              <a:t> </a:t>
            </a:r>
            <a:r>
              <a:rPr lang="en-US" dirty="0" err="1">
                <a:latin typeface="Courier New" panose="02070309020205020404" pitchFamily="49" charset="0"/>
                <a:cs typeface="Courier New" panose="02070309020205020404" pitchFamily="49" charset="0"/>
              </a:rPr>
              <a:t>requests.get</a:t>
            </a:r>
            <a:r>
              <a:rPr lang="en-US" dirty="0"/>
              <a:t>.</a:t>
            </a:r>
          </a:p>
          <a:p>
            <a:pPr lvl="1"/>
            <a:r>
              <a:rPr lang="en-US" dirty="0" err="1"/>
              <a:t>Lakukan</a:t>
            </a:r>
            <a:r>
              <a:rPr lang="en-US" dirty="0"/>
              <a:t> </a:t>
            </a:r>
            <a:r>
              <a:rPr lang="en-US" i="1" dirty="0"/>
              <a:t>parsing</a:t>
            </a:r>
            <a:r>
              <a:rPr lang="en-US" dirty="0"/>
              <a:t> pada HTML </a:t>
            </a:r>
            <a:r>
              <a:rPr lang="en-US" dirty="0" err="1"/>
              <a:t>dengan</a:t>
            </a:r>
            <a:r>
              <a:rPr lang="en-US" dirty="0"/>
              <a:t> library </a:t>
            </a:r>
            <a:r>
              <a:rPr lang="en-US" dirty="0" err="1"/>
              <a:t>beautifulsoup</a:t>
            </a:r>
            <a:r>
              <a:rPr lang="en-US" dirty="0"/>
              <a:t> </a:t>
            </a:r>
            <a:r>
              <a:rPr lang="en-US" dirty="0" err="1"/>
              <a:t>untuk</a:t>
            </a:r>
            <a:r>
              <a:rPr lang="en-US" dirty="0"/>
              <a:t> </a:t>
            </a:r>
            <a:r>
              <a:rPr lang="en-US" dirty="0" err="1"/>
              <a:t>memperoleh</a:t>
            </a:r>
            <a:r>
              <a:rPr lang="en-US" dirty="0"/>
              <a:t> </a:t>
            </a:r>
            <a:r>
              <a:rPr lang="en-US" dirty="0" err="1"/>
              <a:t>tabel</a:t>
            </a:r>
            <a:r>
              <a:rPr lang="en-US" dirty="0"/>
              <a:t> data yang </a:t>
            </a:r>
            <a:r>
              <a:rPr lang="en-US" dirty="0" err="1"/>
              <a:t>diinginkan</a:t>
            </a:r>
            <a:r>
              <a:rPr lang="en-US" dirty="0"/>
              <a:t> (</a:t>
            </a:r>
            <a:r>
              <a:rPr lang="en-US" dirty="0" err="1"/>
              <a:t>dengan</a:t>
            </a:r>
            <a:r>
              <a:rPr lang="en-US" dirty="0"/>
              <a:t> </a:t>
            </a:r>
            <a:r>
              <a:rPr lang="en-US" dirty="0" err="1"/>
              <a:t>mengekstraksi</a:t>
            </a:r>
            <a:r>
              <a:rPr lang="en-US" dirty="0"/>
              <a:t> </a:t>
            </a:r>
            <a:r>
              <a:rPr lang="en-US" dirty="0" err="1"/>
              <a:t>elemen-elemen</a:t>
            </a:r>
            <a:r>
              <a:rPr lang="en-US" dirty="0"/>
              <a:t> HTML yang </a:t>
            </a:r>
            <a:r>
              <a:rPr lang="en-US" dirty="0" err="1"/>
              <a:t>relevan</a:t>
            </a:r>
            <a:r>
              <a:rPr lang="en-US" dirty="0"/>
              <a:t>).</a:t>
            </a:r>
          </a:p>
        </p:txBody>
      </p:sp>
    </p:spTree>
    <p:extLst>
      <p:ext uri="{BB962C8B-B14F-4D97-AF65-F5344CB8AC3E}">
        <p14:creationId xmlns:p14="http://schemas.microsoft.com/office/powerpoint/2010/main" val="3431816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5F5A9-38CC-42E4-9B65-BC53128FD947}"/>
              </a:ext>
            </a:extLst>
          </p:cNvPr>
          <p:cNvSpPr>
            <a:spLocks noGrp="1"/>
          </p:cNvSpPr>
          <p:nvPr>
            <p:ph type="title"/>
          </p:nvPr>
        </p:nvSpPr>
        <p:spPr/>
        <p:txBody>
          <a:bodyPr>
            <a:normAutofit fontScale="90000"/>
          </a:bodyPr>
          <a:lstStyle/>
          <a:p>
            <a:r>
              <a:rPr lang="en-US" dirty="0" err="1"/>
              <a:t>Mengambil</a:t>
            </a:r>
            <a:r>
              <a:rPr lang="en-US" dirty="0"/>
              <a:t> data </a:t>
            </a:r>
            <a:r>
              <a:rPr lang="en-US" dirty="0" err="1"/>
              <a:t>dari</a:t>
            </a:r>
            <a:r>
              <a:rPr lang="en-US" dirty="0"/>
              <a:t> basis data </a:t>
            </a:r>
            <a:r>
              <a:rPr lang="en-US" dirty="0" err="1"/>
              <a:t>relasional</a:t>
            </a:r>
            <a:r>
              <a:rPr lang="en-US" dirty="0"/>
              <a:t> (RDB)</a:t>
            </a:r>
          </a:p>
        </p:txBody>
      </p:sp>
      <p:sp>
        <p:nvSpPr>
          <p:cNvPr id="3" name="Text Placeholder 2">
            <a:extLst>
              <a:ext uri="{FF2B5EF4-FFF2-40B4-BE49-F238E27FC236}">
                <a16:creationId xmlns:a16="http://schemas.microsoft.com/office/drawing/2014/main" id="{945E4D65-9D26-401C-8EFD-2D2EC78896AE}"/>
              </a:ext>
            </a:extLst>
          </p:cNvPr>
          <p:cNvSpPr>
            <a:spLocks noGrp="1"/>
          </p:cNvSpPr>
          <p:nvPr>
            <p:ph type="body" idx="1"/>
          </p:nvPr>
        </p:nvSpPr>
        <p:spPr/>
        <p:txBody>
          <a:bodyPr>
            <a:normAutofit fontScale="85000" lnSpcReduction="20000"/>
          </a:bodyPr>
          <a:lstStyle/>
          <a:p>
            <a:r>
              <a:rPr lang="en-US" dirty="0"/>
              <a:t>Data juga </a:t>
            </a:r>
            <a:r>
              <a:rPr lang="en-US" dirty="0" err="1"/>
              <a:t>dapat</a:t>
            </a:r>
            <a:r>
              <a:rPr lang="en-US" dirty="0"/>
              <a:t> </a:t>
            </a:r>
            <a:r>
              <a:rPr lang="en-US" dirty="0" err="1"/>
              <a:t>bersumber</a:t>
            </a:r>
            <a:r>
              <a:rPr lang="en-US" dirty="0"/>
              <a:t> </a:t>
            </a:r>
            <a:r>
              <a:rPr lang="en-US" dirty="0" err="1"/>
              <a:t>dari</a:t>
            </a:r>
            <a:r>
              <a:rPr lang="en-US" dirty="0"/>
              <a:t> basis data </a:t>
            </a:r>
            <a:r>
              <a:rPr lang="en-US" dirty="0" err="1"/>
              <a:t>relasional</a:t>
            </a:r>
            <a:r>
              <a:rPr lang="en-US" dirty="0"/>
              <a:t> (RDB) </a:t>
            </a:r>
            <a:r>
              <a:rPr lang="en-US" dirty="0" err="1"/>
              <a:t>organisasi</a:t>
            </a:r>
            <a:r>
              <a:rPr lang="en-US" dirty="0"/>
              <a:t>.</a:t>
            </a:r>
          </a:p>
          <a:p>
            <a:r>
              <a:rPr lang="en-US" dirty="0"/>
              <a:t>Langkah-</a:t>
            </a:r>
            <a:r>
              <a:rPr lang="en-US" dirty="0" err="1"/>
              <a:t>langkah</a:t>
            </a:r>
            <a:r>
              <a:rPr lang="en-US" dirty="0"/>
              <a:t> </a:t>
            </a:r>
            <a:r>
              <a:rPr lang="en-US" dirty="0" err="1"/>
              <a:t>umum</a:t>
            </a:r>
            <a:r>
              <a:rPr lang="en-US" dirty="0"/>
              <a:t>:</a:t>
            </a:r>
          </a:p>
          <a:p>
            <a:pPr lvl="1"/>
            <a:r>
              <a:rPr lang="en-US" dirty="0"/>
              <a:t>Import </a:t>
            </a:r>
            <a:r>
              <a:rPr lang="en-US" dirty="0">
                <a:latin typeface="Courier New" panose="02070309020205020404" pitchFamily="49" charset="0"/>
                <a:cs typeface="Courier New" panose="02070309020205020404" pitchFamily="49" charset="0"/>
              </a:rPr>
              <a:t>pandas</a:t>
            </a:r>
          </a:p>
          <a:p>
            <a:pPr lvl="1"/>
            <a:r>
              <a:rPr lang="en-US" dirty="0"/>
              <a:t>Import library </a:t>
            </a:r>
            <a:r>
              <a:rPr lang="en-US" dirty="0" err="1"/>
              <a:t>penghubung</a:t>
            </a:r>
            <a:r>
              <a:rPr lang="en-US" dirty="0"/>
              <a:t> RDB, </a:t>
            </a:r>
            <a:r>
              <a:rPr lang="en-US" dirty="0" err="1"/>
              <a:t>misal</a:t>
            </a:r>
            <a:r>
              <a:rPr lang="en-US" dirty="0"/>
              <a:t>: </a:t>
            </a:r>
            <a:r>
              <a:rPr lang="en-US" dirty="0" err="1">
                <a:latin typeface="Courier New" panose="02070309020205020404" pitchFamily="49" charset="0"/>
                <a:cs typeface="Courier New" panose="02070309020205020404" pitchFamily="49" charset="0"/>
              </a:rPr>
              <a:t>mysql.connector</a:t>
            </a:r>
            <a:r>
              <a:rPr lang="en-US" dirty="0">
                <a:latin typeface="Courier New" panose="02070309020205020404" pitchFamily="49" charset="0"/>
                <a:cs typeface="Courier New" panose="02070309020205020404" pitchFamily="49" charset="0"/>
              </a:rPr>
              <a:t> </a:t>
            </a:r>
            <a:r>
              <a:rPr lang="en-US" dirty="0" err="1"/>
              <a:t>untuk</a:t>
            </a:r>
            <a:r>
              <a:rPr lang="en-US" dirty="0"/>
              <a:t> MySQL</a:t>
            </a:r>
          </a:p>
          <a:p>
            <a:pPr lvl="1"/>
            <a:r>
              <a:rPr lang="en-US" dirty="0" err="1"/>
              <a:t>Gunakan</a:t>
            </a:r>
            <a:r>
              <a:rPr lang="en-US" dirty="0"/>
              <a:t> method </a:t>
            </a:r>
            <a:r>
              <a:rPr lang="en-US" dirty="0">
                <a:latin typeface="Courier New" panose="02070309020205020404" pitchFamily="49" charset="0"/>
                <a:cs typeface="Courier New" panose="02070309020205020404" pitchFamily="49" charset="0"/>
              </a:rPr>
              <a:t>connect</a:t>
            </a:r>
            <a:r>
              <a:rPr lang="en-US" dirty="0"/>
              <a:t> </a:t>
            </a:r>
            <a:r>
              <a:rPr lang="en-US" dirty="0" err="1"/>
              <a:t>dari</a:t>
            </a:r>
            <a:r>
              <a:rPr lang="en-US" dirty="0"/>
              <a:t> </a:t>
            </a:r>
            <a:r>
              <a:rPr lang="en-US" dirty="0" err="1"/>
              <a:t>penghubung</a:t>
            </a:r>
            <a:r>
              <a:rPr lang="en-US" dirty="0"/>
              <a:t> RDB </a:t>
            </a:r>
            <a:r>
              <a:rPr lang="en-US" dirty="0" err="1"/>
              <a:t>untuk</a:t>
            </a:r>
            <a:r>
              <a:rPr lang="en-US" dirty="0"/>
              <a:t> </a:t>
            </a:r>
            <a:r>
              <a:rPr lang="en-US" dirty="0" err="1"/>
              <a:t>membuka</a:t>
            </a:r>
            <a:r>
              <a:rPr lang="en-US" dirty="0"/>
              <a:t> </a:t>
            </a:r>
            <a:r>
              <a:rPr lang="en-US" dirty="0" err="1"/>
              <a:t>koneksi</a:t>
            </a:r>
            <a:r>
              <a:rPr lang="en-US" dirty="0"/>
              <a:t> </a:t>
            </a:r>
            <a:r>
              <a:rPr lang="en-US" dirty="0" err="1"/>
              <a:t>ke</a:t>
            </a:r>
            <a:r>
              <a:rPr lang="en-US" dirty="0"/>
              <a:t> RDB.</a:t>
            </a:r>
          </a:p>
          <a:p>
            <a:pPr lvl="1"/>
            <a:r>
              <a:rPr lang="en-US" dirty="0" err="1"/>
              <a:t>Siapkan</a:t>
            </a:r>
            <a:r>
              <a:rPr lang="en-US" dirty="0"/>
              <a:t> SQL query </a:t>
            </a:r>
            <a:r>
              <a:rPr lang="en-US" dirty="0" err="1"/>
              <a:t>dalam</a:t>
            </a:r>
            <a:r>
              <a:rPr lang="en-US" dirty="0"/>
              <a:t> string.</a:t>
            </a:r>
          </a:p>
          <a:p>
            <a:pPr lvl="1"/>
            <a:r>
              <a:rPr lang="en-US" dirty="0" err="1"/>
              <a:t>Gunakan</a:t>
            </a:r>
            <a:r>
              <a:rPr lang="en-US" dirty="0"/>
              <a:t> </a:t>
            </a:r>
            <a:r>
              <a:rPr lang="en-US" dirty="0" err="1">
                <a:latin typeface="Courier New" panose="02070309020205020404" pitchFamily="49" charset="0"/>
                <a:cs typeface="Courier New" panose="02070309020205020404" pitchFamily="49" charset="0"/>
              </a:rPr>
              <a:t>pandas.read_sql</a:t>
            </a:r>
            <a:r>
              <a:rPr lang="en-US" dirty="0"/>
              <a:t> </a:t>
            </a:r>
            <a:r>
              <a:rPr lang="en-US" dirty="0" err="1"/>
              <a:t>dengan</a:t>
            </a:r>
            <a:r>
              <a:rPr lang="en-US" dirty="0"/>
              <a:t> argument string SQL query dan </a:t>
            </a:r>
            <a:r>
              <a:rPr lang="en-US" dirty="0" err="1"/>
              <a:t>koneksi</a:t>
            </a:r>
            <a:r>
              <a:rPr lang="en-US" dirty="0"/>
              <a:t> RDB </a:t>
            </a:r>
            <a:r>
              <a:rPr lang="en-US" dirty="0" err="1"/>
              <a:t>untuk</a:t>
            </a:r>
            <a:r>
              <a:rPr lang="en-US" dirty="0"/>
              <a:t> </a:t>
            </a:r>
            <a:r>
              <a:rPr lang="en-US" dirty="0" err="1"/>
              <a:t>mengeksekusi</a:t>
            </a:r>
            <a:r>
              <a:rPr lang="en-US" dirty="0"/>
              <a:t> SQL dan </a:t>
            </a:r>
            <a:r>
              <a:rPr lang="en-US" dirty="0" err="1"/>
              <a:t>memuat</a:t>
            </a:r>
            <a:r>
              <a:rPr lang="en-US" dirty="0"/>
              <a:t> </a:t>
            </a:r>
            <a:r>
              <a:rPr lang="en-US" dirty="0" err="1"/>
              <a:t>hasilnya</a:t>
            </a:r>
            <a:r>
              <a:rPr lang="en-US" dirty="0"/>
              <a:t> </a:t>
            </a:r>
            <a:r>
              <a:rPr lang="en-US" dirty="0" err="1"/>
              <a:t>ke</a:t>
            </a:r>
            <a:r>
              <a:rPr lang="en-US" dirty="0"/>
              <a:t> </a:t>
            </a:r>
            <a:r>
              <a:rPr lang="en-US" dirty="0" err="1"/>
              <a:t>dalam</a:t>
            </a:r>
            <a:r>
              <a:rPr lang="en-US" dirty="0"/>
              <a:t> </a:t>
            </a:r>
            <a:r>
              <a:rPr lang="en-US" dirty="0" err="1">
                <a:latin typeface="Courier New" panose="02070309020205020404" pitchFamily="49" charset="0"/>
                <a:cs typeface="Courier New" panose="02070309020205020404" pitchFamily="49" charset="0"/>
              </a:rPr>
              <a:t>DataFrame</a:t>
            </a:r>
            <a:r>
              <a:rPr lang="en-US" dirty="0"/>
              <a:t>.</a:t>
            </a:r>
          </a:p>
          <a:p>
            <a:pPr lvl="1"/>
            <a:r>
              <a:rPr lang="en-US" dirty="0" err="1"/>
              <a:t>Tutup</a:t>
            </a:r>
            <a:r>
              <a:rPr lang="en-US" dirty="0"/>
              <a:t> </a:t>
            </a:r>
            <a:r>
              <a:rPr lang="en-US" dirty="0" err="1"/>
              <a:t>koneksi</a:t>
            </a:r>
            <a:r>
              <a:rPr lang="en-US" dirty="0"/>
              <a:t>.</a:t>
            </a:r>
          </a:p>
          <a:p>
            <a:r>
              <a:rPr lang="en-US" dirty="0"/>
              <a:t>Proses </a:t>
            </a:r>
            <a:r>
              <a:rPr lang="en-US" dirty="0" err="1"/>
              <a:t>antara</a:t>
            </a:r>
            <a:r>
              <a:rPr lang="en-US" dirty="0"/>
              <a:t> </a:t>
            </a:r>
            <a:r>
              <a:rPr lang="en-US" dirty="0" err="1"/>
              <a:t>membuka</a:t>
            </a:r>
            <a:r>
              <a:rPr lang="en-US" dirty="0"/>
              <a:t> </a:t>
            </a:r>
            <a:r>
              <a:rPr lang="en-US" dirty="0" err="1"/>
              <a:t>hingga</a:t>
            </a:r>
            <a:r>
              <a:rPr lang="en-US" dirty="0"/>
              <a:t> </a:t>
            </a:r>
            <a:r>
              <a:rPr lang="en-US" dirty="0" err="1"/>
              <a:t>menutup</a:t>
            </a:r>
            <a:r>
              <a:rPr lang="en-US" dirty="0"/>
              <a:t> </a:t>
            </a:r>
            <a:r>
              <a:rPr lang="en-US" dirty="0" err="1"/>
              <a:t>koneksi</a:t>
            </a:r>
            <a:r>
              <a:rPr lang="en-US" dirty="0"/>
              <a:t> </a:t>
            </a:r>
            <a:r>
              <a:rPr lang="en-US" dirty="0" err="1"/>
              <a:t>biasanya</a:t>
            </a:r>
            <a:r>
              <a:rPr lang="en-US" dirty="0"/>
              <a:t> </a:t>
            </a:r>
            <a:r>
              <a:rPr lang="en-US" dirty="0" err="1"/>
              <a:t>ditaruh</a:t>
            </a:r>
            <a:r>
              <a:rPr lang="en-US" dirty="0"/>
              <a:t> </a:t>
            </a:r>
            <a:r>
              <a:rPr lang="en-US" dirty="0" err="1"/>
              <a:t>dalam</a:t>
            </a:r>
            <a:r>
              <a:rPr lang="en-US" dirty="0"/>
              <a:t> </a:t>
            </a:r>
            <a:r>
              <a:rPr lang="en-US" dirty="0" err="1"/>
              <a:t>blok</a:t>
            </a:r>
            <a:r>
              <a:rPr lang="en-US" dirty="0"/>
              <a:t> try-except</a:t>
            </a:r>
          </a:p>
          <a:p>
            <a:r>
              <a:rPr lang="en-US" dirty="0" err="1"/>
              <a:t>Pembukaan</a:t>
            </a:r>
            <a:r>
              <a:rPr lang="en-US" dirty="0"/>
              <a:t> </a:t>
            </a:r>
            <a:r>
              <a:rPr lang="en-US" dirty="0" err="1"/>
              <a:t>koneksi</a:t>
            </a:r>
            <a:r>
              <a:rPr lang="en-US" dirty="0"/>
              <a:t> </a:t>
            </a:r>
            <a:r>
              <a:rPr lang="en-US" dirty="0" err="1"/>
              <a:t>membutuhkan</a:t>
            </a:r>
            <a:r>
              <a:rPr lang="en-US" dirty="0"/>
              <a:t> </a:t>
            </a:r>
            <a:r>
              <a:rPr lang="en-US" dirty="0" err="1"/>
              <a:t>kredensial</a:t>
            </a:r>
            <a:r>
              <a:rPr lang="en-US" dirty="0"/>
              <a:t> (username, password) </a:t>
            </a:r>
            <a:r>
              <a:rPr lang="en-US" dirty="0" err="1"/>
              <a:t>ke</a:t>
            </a:r>
            <a:r>
              <a:rPr lang="en-US" dirty="0"/>
              <a:t> RDB yang di-</a:t>
            </a:r>
            <a:r>
              <a:rPr lang="en-US" i="1" dirty="0"/>
              <a:t>hardcode</a:t>
            </a:r>
            <a:r>
              <a:rPr lang="en-US" dirty="0"/>
              <a:t> </a:t>
            </a:r>
            <a:r>
              <a:rPr lang="en-US" dirty="0" err="1"/>
              <a:t>secara</a:t>
            </a:r>
            <a:r>
              <a:rPr lang="en-US" dirty="0"/>
              <a:t> </a:t>
            </a:r>
            <a:r>
              <a:rPr lang="en-US" dirty="0" err="1"/>
              <a:t>langsung</a:t>
            </a:r>
            <a:r>
              <a:rPr lang="en-US" dirty="0"/>
              <a:t>. </a:t>
            </a:r>
            <a:r>
              <a:rPr lang="en-US" dirty="0" err="1"/>
              <a:t>Ini</a:t>
            </a:r>
            <a:r>
              <a:rPr lang="en-US" dirty="0"/>
              <a:t> </a:t>
            </a:r>
            <a:r>
              <a:rPr lang="en-US" dirty="0" err="1"/>
              <a:t>dapat</a:t>
            </a:r>
            <a:r>
              <a:rPr lang="en-US" dirty="0"/>
              <a:t> </a:t>
            </a:r>
            <a:r>
              <a:rPr lang="en-US" dirty="0" err="1"/>
              <a:t>disembunyikan</a:t>
            </a:r>
            <a:r>
              <a:rPr lang="en-US" dirty="0"/>
              <a:t> </a:t>
            </a:r>
            <a:r>
              <a:rPr lang="en-US" dirty="0" err="1"/>
              <a:t>dengan</a:t>
            </a:r>
            <a:r>
              <a:rPr lang="en-US" dirty="0"/>
              <a:t> </a:t>
            </a:r>
            <a:r>
              <a:rPr lang="en-US" dirty="0" err="1"/>
              <a:t>teknik</a:t>
            </a:r>
            <a:r>
              <a:rPr lang="en-US" dirty="0"/>
              <a:t> </a:t>
            </a:r>
            <a:r>
              <a:rPr lang="en-US" dirty="0" err="1"/>
              <a:t>pengamanan</a:t>
            </a:r>
            <a:r>
              <a:rPr lang="en-US" dirty="0"/>
              <a:t> yang </a:t>
            </a:r>
            <a:r>
              <a:rPr lang="en-US" dirty="0" err="1"/>
              <a:t>tidak</a:t>
            </a:r>
            <a:r>
              <a:rPr lang="en-US" dirty="0"/>
              <a:t> </a:t>
            </a:r>
            <a:r>
              <a:rPr lang="en-US" dirty="0" err="1"/>
              <a:t>dibahas</a:t>
            </a:r>
            <a:r>
              <a:rPr lang="en-US" dirty="0"/>
              <a:t> di </a:t>
            </a:r>
            <a:r>
              <a:rPr lang="en-US" dirty="0" err="1"/>
              <a:t>sini</a:t>
            </a:r>
            <a:r>
              <a:rPr lang="en-US" dirty="0"/>
              <a:t>.</a:t>
            </a:r>
          </a:p>
          <a:p>
            <a:r>
              <a:rPr lang="en-US" dirty="0" err="1"/>
              <a:t>Contoh</a:t>
            </a:r>
            <a:r>
              <a:rPr lang="en-US" dirty="0"/>
              <a:t> </a:t>
            </a:r>
            <a:r>
              <a:rPr lang="en-US" dirty="0" err="1"/>
              <a:t>singkat</a:t>
            </a:r>
            <a:r>
              <a:rPr lang="en-US" dirty="0"/>
              <a:t> </a:t>
            </a:r>
            <a:r>
              <a:rPr lang="en-US" dirty="0" err="1"/>
              <a:t>dapat</a:t>
            </a:r>
            <a:r>
              <a:rPr lang="en-US" dirty="0"/>
              <a:t> </a:t>
            </a:r>
            <a:r>
              <a:rPr lang="en-US" dirty="0" err="1"/>
              <a:t>dilihat</a:t>
            </a:r>
            <a:r>
              <a:rPr lang="en-US" dirty="0"/>
              <a:t> di: </a:t>
            </a:r>
            <a:r>
              <a:rPr lang="en-US" dirty="0">
                <a:hlinkClick r:id="rId2"/>
              </a:rPr>
              <a:t>https://medium.com/analytics-vidhya/importing-data-from-a-mysql-database-into-pandas-data-frame-a06e392d27d7</a:t>
            </a:r>
            <a:r>
              <a:rPr lang="en-US" dirty="0"/>
              <a:t> </a:t>
            </a:r>
          </a:p>
        </p:txBody>
      </p:sp>
    </p:spTree>
    <p:extLst>
      <p:ext uri="{BB962C8B-B14F-4D97-AF65-F5344CB8AC3E}">
        <p14:creationId xmlns:p14="http://schemas.microsoft.com/office/powerpoint/2010/main" val="2418713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0EE5D-5BE6-4B69-8686-8A2CC1DBFA1E}"/>
              </a:ext>
            </a:extLst>
          </p:cNvPr>
          <p:cNvSpPr>
            <a:spLocks noGrp="1"/>
          </p:cNvSpPr>
          <p:nvPr>
            <p:ph type="title"/>
          </p:nvPr>
        </p:nvSpPr>
        <p:spPr/>
        <p:txBody>
          <a:bodyPr>
            <a:normAutofit/>
          </a:bodyPr>
          <a:lstStyle/>
          <a:p>
            <a:r>
              <a:rPr lang="en-US" dirty="0" err="1"/>
              <a:t>Memuat</a:t>
            </a:r>
            <a:r>
              <a:rPr lang="en-US" dirty="0"/>
              <a:t> Data </a:t>
            </a:r>
            <a:r>
              <a:rPr lang="en-US" dirty="0" err="1"/>
              <a:t>ke</a:t>
            </a:r>
            <a:r>
              <a:rPr lang="en-US" dirty="0"/>
              <a:t> Pandas</a:t>
            </a:r>
          </a:p>
        </p:txBody>
      </p:sp>
    </p:spTree>
    <p:extLst>
      <p:ext uri="{BB962C8B-B14F-4D97-AF65-F5344CB8AC3E}">
        <p14:creationId xmlns:p14="http://schemas.microsoft.com/office/powerpoint/2010/main" val="201450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4BB81-53EA-4C04-9685-F5EA44521121}"/>
              </a:ext>
            </a:extLst>
          </p:cNvPr>
          <p:cNvSpPr>
            <a:spLocks noGrp="1"/>
          </p:cNvSpPr>
          <p:nvPr>
            <p:ph type="title"/>
          </p:nvPr>
        </p:nvSpPr>
        <p:spPr/>
        <p:txBody>
          <a:bodyPr>
            <a:normAutofit fontScale="90000"/>
          </a:bodyPr>
          <a:lstStyle/>
          <a:p>
            <a:r>
              <a:rPr lang="en-US" dirty="0" err="1"/>
              <a:t>Memuat</a:t>
            </a:r>
            <a:r>
              <a:rPr lang="en-US" dirty="0"/>
              <a:t> data </a:t>
            </a:r>
            <a:r>
              <a:rPr lang="en-US" dirty="0" err="1"/>
              <a:t>ke</a:t>
            </a:r>
            <a:r>
              <a:rPr lang="en-US" dirty="0"/>
              <a:t> Pandas (1)</a:t>
            </a:r>
          </a:p>
        </p:txBody>
      </p:sp>
      <p:sp>
        <p:nvSpPr>
          <p:cNvPr id="3" name="Text Placeholder 2">
            <a:extLst>
              <a:ext uri="{FF2B5EF4-FFF2-40B4-BE49-F238E27FC236}">
                <a16:creationId xmlns:a16="http://schemas.microsoft.com/office/drawing/2014/main" id="{9098E551-074B-4743-97DC-840A15E69425}"/>
              </a:ext>
            </a:extLst>
          </p:cNvPr>
          <p:cNvSpPr>
            <a:spLocks noGrp="1"/>
          </p:cNvSpPr>
          <p:nvPr>
            <p:ph type="body" idx="1"/>
          </p:nvPr>
        </p:nvSpPr>
        <p:spPr>
          <a:xfrm>
            <a:off x="311701" y="1152475"/>
            <a:ext cx="4490886" cy="3416400"/>
          </a:xfrm>
        </p:spPr>
        <p:txBody>
          <a:bodyPr>
            <a:normAutofit lnSpcReduction="10000"/>
          </a:bodyPr>
          <a:lstStyle/>
          <a:p>
            <a:r>
              <a:rPr lang="en-US" sz="1800" dirty="0" err="1"/>
              <a:t>Nyalakan</a:t>
            </a:r>
            <a:r>
              <a:rPr lang="en-US" sz="1800" dirty="0"/>
              <a:t> </a:t>
            </a:r>
            <a:r>
              <a:rPr lang="en-US" sz="1800" dirty="0" err="1"/>
              <a:t>Jupyter</a:t>
            </a:r>
            <a:r>
              <a:rPr lang="en-US" sz="1800" dirty="0"/>
              <a:t> Notebook di folder </a:t>
            </a:r>
            <a:r>
              <a:rPr lang="en-US" sz="1800" dirty="0" err="1"/>
              <a:t>kerja</a:t>
            </a:r>
            <a:r>
              <a:rPr lang="en-US" sz="1800" dirty="0"/>
              <a:t> Anda.</a:t>
            </a:r>
          </a:p>
          <a:p>
            <a:r>
              <a:rPr lang="en-US" sz="1800" dirty="0"/>
              <a:t>Buka </a:t>
            </a:r>
            <a:r>
              <a:rPr lang="en-US" sz="1800" dirty="0" err="1"/>
              <a:t>atau</a:t>
            </a:r>
            <a:r>
              <a:rPr lang="en-US" sz="1800" dirty="0"/>
              <a:t> </a:t>
            </a:r>
            <a:r>
              <a:rPr lang="en-US" sz="1800" dirty="0" err="1"/>
              <a:t>buat</a:t>
            </a:r>
            <a:r>
              <a:rPr lang="en-US" sz="1800" dirty="0"/>
              <a:t> </a:t>
            </a:r>
            <a:r>
              <a:rPr lang="en-US" sz="1800" dirty="0" err="1"/>
              <a:t>baru</a:t>
            </a:r>
            <a:r>
              <a:rPr lang="en-US" sz="1800" dirty="0"/>
              <a:t> </a:t>
            </a:r>
            <a:r>
              <a:rPr lang="en-US" sz="1800" dirty="0" err="1"/>
              <a:t>satu</a:t>
            </a:r>
            <a:r>
              <a:rPr lang="en-US" sz="1800" dirty="0"/>
              <a:t> </a:t>
            </a:r>
            <a:r>
              <a:rPr lang="en-US" sz="1800" dirty="0" err="1"/>
              <a:t>skrip</a:t>
            </a:r>
            <a:r>
              <a:rPr lang="en-US" sz="1800" dirty="0"/>
              <a:t> </a:t>
            </a:r>
            <a:r>
              <a:rPr lang="en-US" sz="1800" dirty="0" err="1"/>
              <a:t>ipynb</a:t>
            </a:r>
            <a:r>
              <a:rPr lang="en-US" sz="1800" dirty="0"/>
              <a:t> (Python 3)</a:t>
            </a:r>
          </a:p>
          <a:p>
            <a:r>
              <a:rPr lang="en-US" sz="1800" dirty="0"/>
              <a:t>Import pandas dan </a:t>
            </a:r>
            <a:r>
              <a:rPr lang="en-US" sz="1800" dirty="0" err="1"/>
              <a:t>numpy</a:t>
            </a:r>
            <a:r>
              <a:rPr lang="en-US" sz="1800" dirty="0"/>
              <a:t>. (</a:t>
            </a:r>
            <a:r>
              <a:rPr lang="en-US" sz="1800" dirty="0" err="1"/>
              <a:t>Pastikan</a:t>
            </a:r>
            <a:r>
              <a:rPr lang="en-US" sz="1800" dirty="0"/>
              <a:t> </a:t>
            </a:r>
            <a:r>
              <a:rPr lang="en-US" sz="1800" dirty="0" err="1"/>
              <a:t>sudah</a:t>
            </a:r>
            <a:r>
              <a:rPr lang="en-US" sz="1800" dirty="0"/>
              <a:t> </a:t>
            </a:r>
            <a:r>
              <a:rPr lang="en-US" sz="1800" dirty="0" err="1"/>
              <a:t>terinstal</a:t>
            </a:r>
            <a:r>
              <a:rPr lang="en-US" sz="1800" dirty="0"/>
              <a:t> </a:t>
            </a:r>
            <a:r>
              <a:rPr lang="en-US" sz="1800" dirty="0" err="1"/>
              <a:t>sebelumnya</a:t>
            </a:r>
            <a:r>
              <a:rPr lang="en-US" sz="1800" dirty="0"/>
              <a:t>).</a:t>
            </a:r>
          </a:p>
          <a:p>
            <a:r>
              <a:rPr lang="en-US" sz="1800" dirty="0"/>
              <a:t>Load file CSV yang </a:t>
            </a:r>
            <a:r>
              <a:rPr lang="en-US" sz="1800" dirty="0" err="1"/>
              <a:t>sudah</a:t>
            </a:r>
            <a:r>
              <a:rPr lang="en-US" sz="1800" dirty="0"/>
              <a:t> </a:t>
            </a:r>
            <a:r>
              <a:rPr lang="en-US" sz="1800" dirty="0" err="1"/>
              <a:t>diunduh</a:t>
            </a:r>
            <a:r>
              <a:rPr lang="en-US" sz="1800" dirty="0"/>
              <a:t> </a:t>
            </a:r>
            <a:r>
              <a:rPr lang="en-US" sz="1800" dirty="0" err="1"/>
              <a:t>sebelumnya</a:t>
            </a:r>
            <a:r>
              <a:rPr lang="en-US" sz="1800" dirty="0"/>
              <a:t> (pada </a:t>
            </a:r>
            <a:r>
              <a:rPr lang="en-US" sz="1800" dirty="0" err="1"/>
              <a:t>contoh</a:t>
            </a:r>
            <a:r>
              <a:rPr lang="en-US" sz="1800" dirty="0"/>
              <a:t> "</a:t>
            </a:r>
            <a:r>
              <a:rPr lang="en-US" sz="1800" dirty="0" err="1"/>
              <a:t>Mengambil</a:t>
            </a:r>
            <a:r>
              <a:rPr lang="en-US" sz="1800" dirty="0"/>
              <a:t> Data </a:t>
            </a:r>
            <a:r>
              <a:rPr lang="en-US" sz="1800" dirty="0" err="1"/>
              <a:t>secara</a:t>
            </a:r>
            <a:r>
              <a:rPr lang="en-US" sz="1800" dirty="0"/>
              <a:t> Manual") </a:t>
            </a:r>
            <a:r>
              <a:rPr lang="en-US" sz="1800" dirty="0" err="1"/>
              <a:t>ke</a:t>
            </a:r>
            <a:r>
              <a:rPr lang="en-US" sz="1800" dirty="0"/>
              <a:t> </a:t>
            </a:r>
            <a:r>
              <a:rPr lang="en-US" sz="1800" dirty="0" err="1"/>
              <a:t>dalam</a:t>
            </a:r>
            <a:r>
              <a:rPr lang="en-US" sz="1800" dirty="0"/>
              <a:t> </a:t>
            </a:r>
            <a:r>
              <a:rPr lang="en-US" sz="1800" dirty="0" err="1"/>
              <a:t>sebuah</a:t>
            </a:r>
            <a:r>
              <a:rPr lang="en-US" sz="1800" dirty="0"/>
              <a:t> </a:t>
            </a:r>
            <a:r>
              <a:rPr lang="en-US" sz="1800" dirty="0" err="1"/>
              <a:t>DataFrame</a:t>
            </a:r>
            <a:endParaRPr lang="en-US" sz="1800" dirty="0"/>
          </a:p>
          <a:p>
            <a:pPr lvl="1"/>
            <a:r>
              <a:rPr lang="en-US" sz="1600" dirty="0" err="1"/>
              <a:t>Gunakan</a:t>
            </a:r>
            <a:r>
              <a:rPr lang="en-US" sz="1600" dirty="0"/>
              <a:t> </a:t>
            </a:r>
            <a:r>
              <a:rPr lang="en-US" sz="1600" dirty="0" err="1"/>
              <a:t>perintah</a:t>
            </a:r>
            <a:r>
              <a:rPr lang="en-US" sz="1600" dirty="0"/>
              <a:t> </a:t>
            </a:r>
            <a:r>
              <a:rPr lang="en-US" sz="1600" dirty="0" err="1">
                <a:latin typeface="Courier New" panose="02070309020205020404" pitchFamily="49" charset="0"/>
                <a:cs typeface="Courier New" panose="02070309020205020404" pitchFamily="49" charset="0"/>
              </a:rPr>
              <a:t>read_csv</a:t>
            </a:r>
            <a:r>
              <a:rPr lang="en-US" sz="1600" dirty="0">
                <a:latin typeface="Courier New" panose="02070309020205020404" pitchFamily="49" charset="0"/>
                <a:cs typeface="Courier New" panose="02070309020205020404" pitchFamily="49" charset="0"/>
              </a:rPr>
              <a:t>(…)</a:t>
            </a:r>
          </a:p>
        </p:txBody>
      </p:sp>
      <p:pic>
        <p:nvPicPr>
          <p:cNvPr id="10" name="Picture 9">
            <a:extLst>
              <a:ext uri="{FF2B5EF4-FFF2-40B4-BE49-F238E27FC236}">
                <a16:creationId xmlns:a16="http://schemas.microsoft.com/office/drawing/2014/main" id="{3C1E5BCB-A800-49D9-A04A-4105F8401863}"/>
              </a:ext>
            </a:extLst>
          </p:cNvPr>
          <p:cNvPicPr>
            <a:picLocks noChangeAspect="1"/>
          </p:cNvPicPr>
          <p:nvPr/>
        </p:nvPicPr>
        <p:blipFill>
          <a:blip r:embed="rId2"/>
          <a:stretch>
            <a:fillRect/>
          </a:stretch>
        </p:blipFill>
        <p:spPr>
          <a:xfrm>
            <a:off x="5091509" y="1402186"/>
            <a:ext cx="3670369" cy="1209062"/>
          </a:xfrm>
          <a:prstGeom prst="rect">
            <a:avLst/>
          </a:prstGeom>
        </p:spPr>
      </p:pic>
    </p:spTree>
    <p:extLst>
      <p:ext uri="{BB962C8B-B14F-4D97-AF65-F5344CB8AC3E}">
        <p14:creationId xmlns:p14="http://schemas.microsoft.com/office/powerpoint/2010/main" val="4131287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4BB81-53EA-4C04-9685-F5EA44521121}"/>
              </a:ext>
            </a:extLst>
          </p:cNvPr>
          <p:cNvSpPr>
            <a:spLocks noGrp="1"/>
          </p:cNvSpPr>
          <p:nvPr>
            <p:ph type="title"/>
          </p:nvPr>
        </p:nvSpPr>
        <p:spPr>
          <a:xfrm>
            <a:off x="311700" y="445025"/>
            <a:ext cx="3822978" cy="572700"/>
          </a:xfrm>
        </p:spPr>
        <p:txBody>
          <a:bodyPr>
            <a:noAutofit/>
          </a:bodyPr>
          <a:lstStyle/>
          <a:p>
            <a:r>
              <a:rPr lang="en-US" sz="2000" dirty="0" err="1"/>
              <a:t>Memuat</a:t>
            </a:r>
            <a:r>
              <a:rPr lang="en-US" sz="2000" dirty="0"/>
              <a:t> data </a:t>
            </a:r>
            <a:r>
              <a:rPr lang="en-US" sz="2000" dirty="0" err="1"/>
              <a:t>ke</a:t>
            </a:r>
            <a:r>
              <a:rPr lang="en-US" sz="2000" dirty="0"/>
              <a:t> Pandas (2)</a:t>
            </a:r>
          </a:p>
        </p:txBody>
      </p:sp>
      <p:sp>
        <p:nvSpPr>
          <p:cNvPr id="3" name="Text Placeholder 2">
            <a:extLst>
              <a:ext uri="{FF2B5EF4-FFF2-40B4-BE49-F238E27FC236}">
                <a16:creationId xmlns:a16="http://schemas.microsoft.com/office/drawing/2014/main" id="{9098E551-074B-4743-97DC-840A15E69425}"/>
              </a:ext>
            </a:extLst>
          </p:cNvPr>
          <p:cNvSpPr>
            <a:spLocks noGrp="1"/>
          </p:cNvSpPr>
          <p:nvPr>
            <p:ph type="body" idx="1"/>
          </p:nvPr>
        </p:nvSpPr>
        <p:spPr>
          <a:xfrm>
            <a:off x="311701" y="1152475"/>
            <a:ext cx="3608292" cy="3416400"/>
          </a:xfrm>
        </p:spPr>
        <p:txBody>
          <a:bodyPr>
            <a:normAutofit/>
          </a:bodyPr>
          <a:lstStyle/>
          <a:p>
            <a:r>
              <a:rPr lang="en-US" sz="1400" dirty="0"/>
              <a:t>Method head() dan tail() pada </a:t>
            </a:r>
            <a:r>
              <a:rPr lang="en-US" sz="1400" dirty="0" err="1"/>
              <a:t>DataFrame</a:t>
            </a:r>
            <a:r>
              <a:rPr lang="en-US" sz="1400" dirty="0"/>
              <a:t> </a:t>
            </a:r>
            <a:r>
              <a:rPr lang="en-US" sz="1400" dirty="0" err="1"/>
              <a:t>membantu</a:t>
            </a:r>
            <a:r>
              <a:rPr lang="en-US" sz="1400" dirty="0"/>
              <a:t> </a:t>
            </a:r>
            <a:r>
              <a:rPr lang="en-US" sz="1400" dirty="0" err="1"/>
              <a:t>kita</a:t>
            </a:r>
            <a:r>
              <a:rPr lang="en-US" sz="1400" dirty="0"/>
              <a:t> </a:t>
            </a:r>
            <a:r>
              <a:rPr lang="en-US" sz="1400" dirty="0" err="1"/>
              <a:t>menampilkan</a:t>
            </a:r>
            <a:r>
              <a:rPr lang="en-US" sz="1400" dirty="0"/>
              <a:t> </a:t>
            </a:r>
            <a:r>
              <a:rPr lang="en-US" sz="1400" dirty="0" err="1"/>
              <a:t>beberapa</a:t>
            </a:r>
            <a:r>
              <a:rPr lang="en-US" sz="1400" dirty="0"/>
              <a:t> baris </a:t>
            </a:r>
            <a:r>
              <a:rPr lang="en-US" sz="1400" dirty="0" err="1"/>
              <a:t>pertama</a:t>
            </a:r>
            <a:r>
              <a:rPr lang="en-US" sz="1400" dirty="0"/>
              <a:t>/</a:t>
            </a:r>
            <a:r>
              <a:rPr lang="en-US" sz="1400" dirty="0" err="1"/>
              <a:t>terakhir</a:t>
            </a:r>
            <a:r>
              <a:rPr lang="en-US" sz="1400" dirty="0"/>
              <a:t> </a:t>
            </a:r>
            <a:r>
              <a:rPr lang="en-US" sz="1400" dirty="0" err="1"/>
              <a:t>dari</a:t>
            </a:r>
            <a:r>
              <a:rPr lang="en-US" sz="1400" dirty="0"/>
              <a:t> data yang </a:t>
            </a:r>
            <a:r>
              <a:rPr lang="en-US" sz="1400" dirty="0" err="1"/>
              <a:t>kita</a:t>
            </a:r>
            <a:r>
              <a:rPr lang="en-US" sz="1400" dirty="0"/>
              <a:t> </a:t>
            </a:r>
            <a:r>
              <a:rPr lang="en-US" sz="1400" dirty="0" err="1"/>
              <a:t>muat</a:t>
            </a:r>
            <a:r>
              <a:rPr lang="en-US" sz="1400" dirty="0"/>
              <a:t>.</a:t>
            </a:r>
          </a:p>
        </p:txBody>
      </p:sp>
      <p:pic>
        <p:nvPicPr>
          <p:cNvPr id="5" name="Picture 4">
            <a:extLst>
              <a:ext uri="{FF2B5EF4-FFF2-40B4-BE49-F238E27FC236}">
                <a16:creationId xmlns:a16="http://schemas.microsoft.com/office/drawing/2014/main" id="{E3EB3054-DF6B-40CE-AFE9-223D0F5A6575}"/>
              </a:ext>
            </a:extLst>
          </p:cNvPr>
          <p:cNvPicPr>
            <a:picLocks noChangeAspect="1"/>
          </p:cNvPicPr>
          <p:nvPr/>
        </p:nvPicPr>
        <p:blipFill rotWithShape="1">
          <a:blip r:embed="rId2"/>
          <a:srcRect l="5329" r="49305"/>
          <a:stretch/>
        </p:blipFill>
        <p:spPr>
          <a:xfrm>
            <a:off x="4836695" y="698716"/>
            <a:ext cx="4148277" cy="2561422"/>
          </a:xfrm>
          <a:prstGeom prst="rect">
            <a:avLst/>
          </a:prstGeom>
        </p:spPr>
      </p:pic>
      <p:pic>
        <p:nvPicPr>
          <p:cNvPr id="9" name="Picture 8">
            <a:extLst>
              <a:ext uri="{FF2B5EF4-FFF2-40B4-BE49-F238E27FC236}">
                <a16:creationId xmlns:a16="http://schemas.microsoft.com/office/drawing/2014/main" id="{46D91305-FD77-447C-9C7D-5621F153BD3D}"/>
              </a:ext>
            </a:extLst>
          </p:cNvPr>
          <p:cNvPicPr>
            <a:picLocks noChangeAspect="1"/>
          </p:cNvPicPr>
          <p:nvPr/>
        </p:nvPicPr>
        <p:blipFill rotWithShape="1">
          <a:blip r:embed="rId3"/>
          <a:srcRect l="5614" r="47931"/>
          <a:stretch/>
        </p:blipFill>
        <p:spPr>
          <a:xfrm>
            <a:off x="513346" y="2571750"/>
            <a:ext cx="4247885" cy="1873034"/>
          </a:xfrm>
          <a:prstGeom prst="rect">
            <a:avLst/>
          </a:prstGeom>
        </p:spPr>
      </p:pic>
    </p:spTree>
    <p:extLst>
      <p:ext uri="{BB962C8B-B14F-4D97-AF65-F5344CB8AC3E}">
        <p14:creationId xmlns:p14="http://schemas.microsoft.com/office/powerpoint/2010/main" val="1447260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0EE5D-5BE6-4B69-8686-8A2CC1DBFA1E}"/>
              </a:ext>
            </a:extLst>
          </p:cNvPr>
          <p:cNvSpPr>
            <a:spLocks noGrp="1"/>
          </p:cNvSpPr>
          <p:nvPr>
            <p:ph type="title"/>
          </p:nvPr>
        </p:nvSpPr>
        <p:spPr/>
        <p:txBody>
          <a:bodyPr>
            <a:normAutofit/>
          </a:bodyPr>
          <a:lstStyle/>
          <a:p>
            <a:r>
              <a:rPr lang="en-US" dirty="0" err="1"/>
              <a:t>Telaah</a:t>
            </a:r>
            <a:r>
              <a:rPr lang="en-US" dirty="0"/>
              <a:t> Data</a:t>
            </a:r>
          </a:p>
        </p:txBody>
      </p:sp>
    </p:spTree>
    <p:extLst>
      <p:ext uri="{BB962C8B-B14F-4D97-AF65-F5344CB8AC3E}">
        <p14:creationId xmlns:p14="http://schemas.microsoft.com/office/powerpoint/2010/main" val="23751410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F36AFF-C7BE-41B7-B6AD-55A7DAAD0E8C}"/>
              </a:ext>
            </a:extLst>
          </p:cNvPr>
          <p:cNvPicPr>
            <a:picLocks noChangeAspect="1"/>
          </p:cNvPicPr>
          <p:nvPr/>
        </p:nvPicPr>
        <p:blipFill rotWithShape="1">
          <a:blip r:embed="rId2"/>
          <a:srcRect l="21172"/>
          <a:stretch/>
        </p:blipFill>
        <p:spPr>
          <a:xfrm>
            <a:off x="6357934" y="1087193"/>
            <a:ext cx="1952353" cy="3673158"/>
          </a:xfrm>
          <a:prstGeom prst="rect">
            <a:avLst/>
          </a:prstGeom>
        </p:spPr>
      </p:pic>
      <p:sp>
        <p:nvSpPr>
          <p:cNvPr id="2" name="Title 1">
            <a:extLst>
              <a:ext uri="{FF2B5EF4-FFF2-40B4-BE49-F238E27FC236}">
                <a16:creationId xmlns:a16="http://schemas.microsoft.com/office/drawing/2014/main" id="{9C6E6D2D-B89B-4590-9D20-E8F6A033D83B}"/>
              </a:ext>
            </a:extLst>
          </p:cNvPr>
          <p:cNvSpPr>
            <a:spLocks noGrp="1"/>
          </p:cNvSpPr>
          <p:nvPr>
            <p:ph type="title"/>
          </p:nvPr>
        </p:nvSpPr>
        <p:spPr/>
        <p:txBody>
          <a:bodyPr>
            <a:normAutofit fontScale="90000"/>
          </a:bodyPr>
          <a:lstStyle/>
          <a:p>
            <a:r>
              <a:rPr lang="en-US" dirty="0" err="1"/>
              <a:t>Mengungkap</a:t>
            </a:r>
            <a:r>
              <a:rPr lang="en-US" dirty="0"/>
              <a:t> </a:t>
            </a:r>
            <a:r>
              <a:rPr lang="en-US" dirty="0" err="1"/>
              <a:t>tipe-tipe</a:t>
            </a:r>
            <a:r>
              <a:rPr lang="en-US" dirty="0"/>
              <a:t> data </a:t>
            </a:r>
            <a:r>
              <a:rPr lang="en-US" dirty="0" err="1"/>
              <a:t>dari</a:t>
            </a:r>
            <a:r>
              <a:rPr lang="en-US" dirty="0"/>
              <a:t> </a:t>
            </a:r>
            <a:r>
              <a:rPr lang="en-US" dirty="0" err="1"/>
              <a:t>setiap</a:t>
            </a:r>
            <a:r>
              <a:rPr lang="en-US" dirty="0"/>
              <a:t> </a:t>
            </a:r>
            <a:r>
              <a:rPr lang="en-US" dirty="0" err="1"/>
              <a:t>kolom</a:t>
            </a:r>
            <a:endParaRPr lang="en-US" dirty="0"/>
          </a:p>
        </p:txBody>
      </p:sp>
      <p:sp>
        <p:nvSpPr>
          <p:cNvPr id="3" name="Text Placeholder 2">
            <a:extLst>
              <a:ext uri="{FF2B5EF4-FFF2-40B4-BE49-F238E27FC236}">
                <a16:creationId xmlns:a16="http://schemas.microsoft.com/office/drawing/2014/main" id="{0E9D1731-0070-457B-B246-C5CDB56EEF31}"/>
              </a:ext>
            </a:extLst>
          </p:cNvPr>
          <p:cNvSpPr>
            <a:spLocks noGrp="1"/>
          </p:cNvSpPr>
          <p:nvPr>
            <p:ph type="body" idx="1"/>
          </p:nvPr>
        </p:nvSpPr>
        <p:spPr>
          <a:xfrm>
            <a:off x="311699" y="1152475"/>
            <a:ext cx="5607838" cy="3732346"/>
          </a:xfrm>
        </p:spPr>
        <p:txBody>
          <a:bodyPr>
            <a:normAutofit/>
          </a:bodyPr>
          <a:lstStyle/>
          <a:p>
            <a:r>
              <a:rPr lang="en-US" dirty="0" err="1"/>
              <a:t>Atribut</a:t>
            </a:r>
            <a:r>
              <a:rPr lang="en-US" dirty="0"/>
              <a:t> </a:t>
            </a:r>
            <a:r>
              <a:rPr lang="en-US" dirty="0" err="1">
                <a:latin typeface="Courier New" panose="02070309020205020404" pitchFamily="49" charset="0"/>
                <a:cs typeface="Courier New" panose="02070309020205020404" pitchFamily="49" charset="0"/>
              </a:rPr>
              <a:t>dtypes</a:t>
            </a:r>
            <a:r>
              <a:rPr lang="en-US" dirty="0"/>
              <a:t> pada </a:t>
            </a:r>
            <a:r>
              <a:rPr lang="en-US" dirty="0" err="1"/>
              <a:t>DataFrame</a:t>
            </a:r>
            <a:r>
              <a:rPr lang="en-US" dirty="0"/>
              <a:t> </a:t>
            </a:r>
            <a:r>
              <a:rPr lang="en-US" dirty="0" err="1"/>
              <a:t>berisi</a:t>
            </a:r>
            <a:r>
              <a:rPr lang="en-US" dirty="0"/>
              <a:t> </a:t>
            </a:r>
            <a:r>
              <a:rPr lang="en-US" dirty="0" err="1"/>
              <a:t>tipe</a:t>
            </a:r>
            <a:r>
              <a:rPr lang="en-US" dirty="0"/>
              <a:t> data </a:t>
            </a:r>
            <a:r>
              <a:rPr lang="en-US" dirty="0" err="1"/>
              <a:t>dari</a:t>
            </a:r>
            <a:r>
              <a:rPr lang="en-US" dirty="0"/>
              <a:t> </a:t>
            </a:r>
            <a:r>
              <a:rPr lang="en-US" dirty="0" err="1"/>
              <a:t>setiap</a:t>
            </a:r>
            <a:r>
              <a:rPr lang="en-US" dirty="0"/>
              <a:t> </a:t>
            </a:r>
            <a:r>
              <a:rPr lang="en-US" dirty="0" err="1"/>
              <a:t>kolom</a:t>
            </a:r>
            <a:r>
              <a:rPr lang="en-US" dirty="0"/>
              <a:t>.</a:t>
            </a:r>
          </a:p>
          <a:p>
            <a:r>
              <a:rPr lang="en-US" dirty="0" err="1"/>
              <a:t>Lihat</a:t>
            </a:r>
            <a:r>
              <a:rPr lang="en-US" dirty="0"/>
              <a:t> Pandas User Guide </a:t>
            </a:r>
            <a:r>
              <a:rPr lang="en-US" dirty="0" err="1"/>
              <a:t>untuk</a:t>
            </a:r>
            <a:r>
              <a:rPr lang="en-US" dirty="0"/>
              <a:t> </a:t>
            </a:r>
            <a:r>
              <a:rPr lang="en-US" dirty="0" err="1"/>
              <a:t>detil</a:t>
            </a:r>
            <a:r>
              <a:rPr lang="en-US" dirty="0"/>
              <a:t> </a:t>
            </a:r>
            <a:r>
              <a:rPr lang="en-US" dirty="0" err="1"/>
              <a:t>setiap</a:t>
            </a:r>
            <a:r>
              <a:rPr lang="en-US" dirty="0"/>
              <a:t> </a:t>
            </a:r>
            <a:r>
              <a:rPr lang="en-US" dirty="0" err="1"/>
              <a:t>tipe</a:t>
            </a:r>
            <a:r>
              <a:rPr lang="en-US" dirty="0"/>
              <a:t>.</a:t>
            </a:r>
          </a:p>
          <a:p>
            <a:r>
              <a:rPr lang="en-US" dirty="0" err="1">
                <a:latin typeface="Courier New" panose="02070309020205020404" pitchFamily="49" charset="0"/>
                <a:cs typeface="Courier New" panose="02070309020205020404" pitchFamily="49" charset="0"/>
              </a:rPr>
              <a:t>dtype:object</a:t>
            </a:r>
            <a:r>
              <a:rPr lang="en-US" dirty="0"/>
              <a:t> di </a:t>
            </a:r>
            <a:r>
              <a:rPr lang="en-US" dirty="0" err="1"/>
              <a:t>akhir</a:t>
            </a:r>
            <a:r>
              <a:rPr lang="en-US" dirty="0"/>
              <a:t> output </a:t>
            </a:r>
            <a:r>
              <a:rPr lang="en-US" dirty="0" err="1"/>
              <a:t>dtypes</a:t>
            </a:r>
            <a:r>
              <a:rPr lang="en-US" dirty="0"/>
              <a:t> </a:t>
            </a:r>
            <a:r>
              <a:rPr lang="en-US" dirty="0" err="1"/>
              <a:t>mewakili</a:t>
            </a:r>
            <a:r>
              <a:rPr lang="en-US" dirty="0"/>
              <a:t> </a:t>
            </a:r>
            <a:r>
              <a:rPr lang="en-US" dirty="0">
                <a:latin typeface="Courier New" panose="02070309020205020404" pitchFamily="49" charset="0"/>
                <a:cs typeface="Courier New" panose="02070309020205020404" pitchFamily="49" charset="0"/>
              </a:rPr>
              <a:t>Series</a:t>
            </a:r>
            <a:r>
              <a:rPr lang="en-US" dirty="0"/>
              <a:t> yang </a:t>
            </a:r>
            <a:r>
              <a:rPr lang="en-US" dirty="0" err="1"/>
              <a:t>merupakan</a:t>
            </a:r>
            <a:r>
              <a:rPr lang="en-US" dirty="0"/>
              <a:t> </a:t>
            </a:r>
            <a:r>
              <a:rPr lang="en-US" dirty="0" err="1"/>
              <a:t>objek</a:t>
            </a:r>
            <a:r>
              <a:rPr lang="en-US" dirty="0"/>
              <a:t> Python yang </a:t>
            </a:r>
            <a:r>
              <a:rPr lang="en-US" dirty="0" err="1"/>
              <a:t>dikembalikan</a:t>
            </a:r>
            <a:r>
              <a:rPr lang="en-US" dirty="0"/>
              <a:t> oleh </a:t>
            </a:r>
            <a:r>
              <a:rPr lang="en-US" dirty="0" err="1"/>
              <a:t>dtypes</a:t>
            </a:r>
            <a:r>
              <a:rPr lang="en-US" dirty="0"/>
              <a:t> </a:t>
            </a:r>
            <a:r>
              <a:rPr lang="en-US" dirty="0" err="1"/>
              <a:t>itu</a:t>
            </a:r>
            <a:r>
              <a:rPr lang="en-US" dirty="0"/>
              <a:t> </a:t>
            </a:r>
            <a:r>
              <a:rPr lang="en-US" dirty="0" err="1"/>
              <a:t>sendiri</a:t>
            </a:r>
            <a:r>
              <a:rPr lang="en-US" dirty="0"/>
              <a:t> (</a:t>
            </a:r>
            <a:r>
              <a:rPr lang="en-US" dirty="0" err="1"/>
              <a:t>bukan</a:t>
            </a:r>
            <a:r>
              <a:rPr lang="en-US" dirty="0"/>
              <a:t> </a:t>
            </a:r>
            <a:r>
              <a:rPr lang="en-US" dirty="0" err="1"/>
              <a:t>bagian</a:t>
            </a:r>
            <a:r>
              <a:rPr lang="en-US" dirty="0"/>
              <a:t> </a:t>
            </a:r>
            <a:r>
              <a:rPr lang="en-US" dirty="0" err="1"/>
              <a:t>dari</a:t>
            </a:r>
            <a:r>
              <a:rPr lang="en-US" dirty="0"/>
              <a:t> </a:t>
            </a:r>
            <a:r>
              <a:rPr lang="en-US" dirty="0" err="1"/>
              <a:t>tipe</a:t>
            </a:r>
            <a:r>
              <a:rPr lang="en-US" dirty="0"/>
              <a:t> </a:t>
            </a:r>
            <a:r>
              <a:rPr lang="en-US" dirty="0" err="1"/>
              <a:t>kolom</a:t>
            </a:r>
            <a:r>
              <a:rPr lang="en-US" dirty="0"/>
              <a:t> </a:t>
            </a:r>
            <a:r>
              <a:rPr lang="en-US" dirty="0" err="1"/>
              <a:t>manapun</a:t>
            </a:r>
            <a:r>
              <a:rPr lang="en-US" dirty="0"/>
              <a:t>).</a:t>
            </a:r>
          </a:p>
          <a:p>
            <a:endParaRPr lang="en-US" dirty="0"/>
          </a:p>
        </p:txBody>
      </p:sp>
    </p:spTree>
    <p:extLst>
      <p:ext uri="{BB962C8B-B14F-4D97-AF65-F5344CB8AC3E}">
        <p14:creationId xmlns:p14="http://schemas.microsoft.com/office/powerpoint/2010/main" val="1492452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E6D2D-B89B-4590-9D20-E8F6A033D83B}"/>
              </a:ext>
            </a:extLst>
          </p:cNvPr>
          <p:cNvSpPr>
            <a:spLocks noGrp="1"/>
          </p:cNvSpPr>
          <p:nvPr>
            <p:ph type="title"/>
          </p:nvPr>
        </p:nvSpPr>
        <p:spPr/>
        <p:txBody>
          <a:bodyPr>
            <a:normAutofit fontScale="90000"/>
          </a:bodyPr>
          <a:lstStyle/>
          <a:p>
            <a:r>
              <a:rPr lang="en-US" dirty="0" err="1"/>
              <a:t>Mengungkap</a:t>
            </a:r>
            <a:r>
              <a:rPr lang="en-US" dirty="0"/>
              <a:t> </a:t>
            </a:r>
            <a:r>
              <a:rPr lang="en-US" dirty="0" err="1"/>
              <a:t>tipe-tipe</a:t>
            </a:r>
            <a:r>
              <a:rPr lang="en-US" dirty="0"/>
              <a:t> data </a:t>
            </a:r>
            <a:r>
              <a:rPr lang="en-US" dirty="0" err="1"/>
              <a:t>dari</a:t>
            </a:r>
            <a:r>
              <a:rPr lang="en-US" dirty="0"/>
              <a:t> </a:t>
            </a:r>
            <a:r>
              <a:rPr lang="en-US" dirty="0" err="1"/>
              <a:t>setiap</a:t>
            </a:r>
            <a:r>
              <a:rPr lang="en-US" dirty="0"/>
              <a:t> </a:t>
            </a:r>
            <a:r>
              <a:rPr lang="en-US" dirty="0" err="1"/>
              <a:t>kolom</a:t>
            </a:r>
            <a:endParaRPr lang="en-US" dirty="0"/>
          </a:p>
        </p:txBody>
      </p:sp>
      <p:sp>
        <p:nvSpPr>
          <p:cNvPr id="3" name="Text Placeholder 2">
            <a:extLst>
              <a:ext uri="{FF2B5EF4-FFF2-40B4-BE49-F238E27FC236}">
                <a16:creationId xmlns:a16="http://schemas.microsoft.com/office/drawing/2014/main" id="{0E9D1731-0070-457B-B246-C5CDB56EEF31}"/>
              </a:ext>
            </a:extLst>
          </p:cNvPr>
          <p:cNvSpPr>
            <a:spLocks noGrp="1"/>
          </p:cNvSpPr>
          <p:nvPr>
            <p:ph type="body" idx="1"/>
          </p:nvPr>
        </p:nvSpPr>
        <p:spPr>
          <a:xfrm>
            <a:off x="311699" y="1152475"/>
            <a:ext cx="4705573" cy="3732346"/>
          </a:xfrm>
        </p:spPr>
        <p:txBody>
          <a:bodyPr>
            <a:normAutofit/>
          </a:bodyPr>
          <a:lstStyle/>
          <a:p>
            <a:r>
              <a:rPr lang="id-ID" dirty="0"/>
              <a:t>Dua</a:t>
            </a:r>
            <a:r>
              <a:rPr lang="en-US" dirty="0"/>
              <a:t> </a:t>
            </a:r>
            <a:r>
              <a:rPr lang="en-US" dirty="0" err="1"/>
              <a:t>kolom</a:t>
            </a:r>
            <a:r>
              <a:rPr lang="en-US" dirty="0"/>
              <a:t> </a:t>
            </a:r>
            <a:r>
              <a:rPr lang="en-US" dirty="0" err="1"/>
              <a:t>pertama</a:t>
            </a:r>
            <a:r>
              <a:rPr lang="en-US" dirty="0"/>
              <a:t> </a:t>
            </a:r>
            <a:r>
              <a:rPr lang="en-US" dirty="0" err="1"/>
              <a:t>hanyalah</a:t>
            </a:r>
            <a:r>
              <a:rPr lang="en-US" dirty="0"/>
              <a:t> ID </a:t>
            </a:r>
            <a:r>
              <a:rPr lang="en-US" dirty="0" err="1"/>
              <a:t>numerik</a:t>
            </a:r>
            <a:r>
              <a:rPr lang="en-US" dirty="0"/>
              <a:t> yang </a:t>
            </a:r>
            <a:r>
              <a:rPr lang="en-US" dirty="0" err="1"/>
              <a:t>biasanya</a:t>
            </a:r>
            <a:r>
              <a:rPr lang="en-US" dirty="0"/>
              <a:t> </a:t>
            </a:r>
            <a:r>
              <a:rPr lang="en-US" dirty="0" err="1"/>
              <a:t>tidak</a:t>
            </a:r>
            <a:r>
              <a:rPr lang="en-US" dirty="0"/>
              <a:t> </a:t>
            </a:r>
            <a:r>
              <a:rPr lang="en-US" dirty="0" err="1"/>
              <a:t>memiliki</a:t>
            </a:r>
            <a:r>
              <a:rPr lang="en-US" dirty="0"/>
              <a:t> </a:t>
            </a:r>
            <a:r>
              <a:rPr lang="en-US" dirty="0" err="1"/>
              <a:t>makna</a:t>
            </a:r>
            <a:r>
              <a:rPr lang="en-US" dirty="0"/>
              <a:t> </a:t>
            </a:r>
            <a:r>
              <a:rPr lang="en-US" dirty="0" err="1"/>
              <a:t>riil</a:t>
            </a:r>
            <a:endParaRPr lang="id-ID" dirty="0"/>
          </a:p>
          <a:p>
            <a:r>
              <a:rPr lang="id-ID" dirty="0"/>
              <a:t>Jadi, dari </a:t>
            </a:r>
            <a:r>
              <a:rPr lang="en-US" dirty="0" err="1"/>
              <a:t>DataFrame</a:t>
            </a:r>
            <a:r>
              <a:rPr lang="en-US" dirty="0"/>
              <a:t> </a:t>
            </a:r>
            <a:r>
              <a:rPr lang="id-ID" dirty="0" err="1">
                <a:latin typeface="Courier New" panose="02070309020205020404" pitchFamily="49" charset="0"/>
                <a:cs typeface="Courier New" panose="02070309020205020404" pitchFamily="49" charset="0"/>
              </a:rPr>
              <a:t>df</a:t>
            </a:r>
            <a:r>
              <a:rPr lang="id-ID" dirty="0"/>
              <a:t>, cukup diambil </a:t>
            </a:r>
            <a:r>
              <a:rPr lang="en-US" dirty="0" err="1"/>
              <a:t>mulai</a:t>
            </a:r>
            <a:r>
              <a:rPr lang="en-US" dirty="0"/>
              <a:t> </a:t>
            </a:r>
            <a:r>
              <a:rPr lang="en-US" dirty="0" err="1"/>
              <a:t>dari</a:t>
            </a:r>
            <a:r>
              <a:rPr lang="en-US" dirty="0"/>
              <a:t> </a:t>
            </a:r>
            <a:r>
              <a:rPr lang="en-US" dirty="0" err="1"/>
              <a:t>kolom</a:t>
            </a:r>
            <a:r>
              <a:rPr lang="en-US" dirty="0"/>
              <a:t> "</a:t>
            </a:r>
            <a:r>
              <a:rPr lang="en-US" dirty="0" err="1"/>
              <a:t>player_name</a:t>
            </a:r>
            <a:r>
              <a:rPr lang="en-US" dirty="0"/>
              <a:t>" (</a:t>
            </a:r>
            <a:r>
              <a:rPr lang="en-US" dirty="0" err="1"/>
              <a:t>untuk</a:t>
            </a:r>
            <a:r>
              <a:rPr lang="en-US" dirty="0"/>
              <a:t> </a:t>
            </a:r>
            <a:r>
              <a:rPr lang="en-US" i="1" dirty="0"/>
              <a:t>zero-based index</a:t>
            </a:r>
            <a:r>
              <a:rPr lang="en-US" dirty="0"/>
              <a:t>, </a:t>
            </a:r>
            <a:r>
              <a:rPr lang="en-US" dirty="0" err="1"/>
              <a:t>kita</a:t>
            </a:r>
            <a:r>
              <a:rPr lang="en-US" dirty="0"/>
              <a:t> </a:t>
            </a:r>
            <a:r>
              <a:rPr lang="en-US" dirty="0" err="1"/>
              <a:t>pakai</a:t>
            </a:r>
            <a:r>
              <a:rPr lang="en-US" dirty="0"/>
              <a:t> </a:t>
            </a:r>
            <a:r>
              <a:rPr lang="en-US" dirty="0" err="1"/>
              <a:t>kolom</a:t>
            </a:r>
            <a:r>
              <a:rPr lang="en-US" dirty="0"/>
              <a:t> ke-2 </a:t>
            </a:r>
            <a:r>
              <a:rPr lang="en-US" dirty="0" err="1"/>
              <a:t>dst</a:t>
            </a:r>
            <a:r>
              <a:rPr lang="en-US" dirty="0"/>
              <a:t>).</a:t>
            </a:r>
          </a:p>
          <a:p>
            <a:endParaRPr lang="en-US" dirty="0"/>
          </a:p>
        </p:txBody>
      </p:sp>
      <p:pic>
        <p:nvPicPr>
          <p:cNvPr id="5" name="Picture 4">
            <a:extLst>
              <a:ext uri="{FF2B5EF4-FFF2-40B4-BE49-F238E27FC236}">
                <a16:creationId xmlns:a16="http://schemas.microsoft.com/office/drawing/2014/main" id="{382753F8-C58F-4F10-AE9D-A738936AA901}"/>
              </a:ext>
            </a:extLst>
          </p:cNvPr>
          <p:cNvPicPr>
            <a:picLocks noChangeAspect="1"/>
          </p:cNvPicPr>
          <p:nvPr/>
        </p:nvPicPr>
        <p:blipFill rotWithShape="1">
          <a:blip r:embed="rId2"/>
          <a:srcRect l="6228" r="51140" b="16238"/>
          <a:stretch/>
        </p:blipFill>
        <p:spPr>
          <a:xfrm>
            <a:off x="5295682" y="1017725"/>
            <a:ext cx="3608958" cy="3673158"/>
          </a:xfrm>
          <a:prstGeom prst="rect">
            <a:avLst/>
          </a:prstGeom>
        </p:spPr>
      </p:pic>
    </p:spTree>
    <p:extLst>
      <p:ext uri="{BB962C8B-B14F-4D97-AF65-F5344CB8AC3E}">
        <p14:creationId xmlns:p14="http://schemas.microsoft.com/office/powerpoint/2010/main" val="1115584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B1155B-E775-4C62-B26F-2624F2997328}"/>
              </a:ext>
            </a:extLst>
          </p:cNvPr>
          <p:cNvPicPr/>
          <p:nvPr/>
        </p:nvPicPr>
        <p:blipFill>
          <a:blip r:embed="rId2"/>
          <a:stretch/>
        </p:blipFill>
        <p:spPr>
          <a:xfrm>
            <a:off x="243720" y="1037160"/>
            <a:ext cx="3613320" cy="3745800"/>
          </a:xfrm>
          <a:prstGeom prst="rect">
            <a:avLst/>
          </a:prstGeom>
          <a:ln w="0">
            <a:noFill/>
          </a:ln>
        </p:spPr>
      </p:pic>
      <p:pic>
        <p:nvPicPr>
          <p:cNvPr id="6" name="Picture 5">
            <a:extLst>
              <a:ext uri="{FF2B5EF4-FFF2-40B4-BE49-F238E27FC236}">
                <a16:creationId xmlns:a16="http://schemas.microsoft.com/office/drawing/2014/main" id="{34AF8D11-B101-49EE-9E25-5C6BC7672556}"/>
              </a:ext>
            </a:extLst>
          </p:cNvPr>
          <p:cNvPicPr/>
          <p:nvPr/>
        </p:nvPicPr>
        <p:blipFill>
          <a:blip r:embed="rId3"/>
          <a:stretch/>
        </p:blipFill>
        <p:spPr>
          <a:xfrm>
            <a:off x="4114800" y="1172880"/>
            <a:ext cx="4144680" cy="1534320"/>
          </a:xfrm>
          <a:prstGeom prst="rect">
            <a:avLst/>
          </a:prstGeom>
          <a:ln w="0">
            <a:noFill/>
          </a:ln>
        </p:spPr>
      </p:pic>
      <p:pic>
        <p:nvPicPr>
          <p:cNvPr id="7" name="Picture 6">
            <a:extLst>
              <a:ext uri="{FF2B5EF4-FFF2-40B4-BE49-F238E27FC236}">
                <a16:creationId xmlns:a16="http://schemas.microsoft.com/office/drawing/2014/main" id="{920C2394-8BCE-4661-8330-E7A77A19F1A9}"/>
              </a:ext>
            </a:extLst>
          </p:cNvPr>
          <p:cNvPicPr/>
          <p:nvPr/>
        </p:nvPicPr>
        <p:blipFill>
          <a:blip r:embed="rId4"/>
          <a:stretch/>
        </p:blipFill>
        <p:spPr>
          <a:xfrm>
            <a:off x="4219200" y="2696760"/>
            <a:ext cx="4040280" cy="2041920"/>
          </a:xfrm>
          <a:prstGeom prst="rect">
            <a:avLst/>
          </a:prstGeom>
          <a:ln w="0">
            <a:noFill/>
          </a:ln>
        </p:spPr>
      </p:pic>
      <p:sp>
        <p:nvSpPr>
          <p:cNvPr id="8" name="Straight Connector 7">
            <a:extLst>
              <a:ext uri="{FF2B5EF4-FFF2-40B4-BE49-F238E27FC236}">
                <a16:creationId xmlns:a16="http://schemas.microsoft.com/office/drawing/2014/main" id="{0411E015-CD90-4C9E-AC69-C41EA284FB40}"/>
              </a:ext>
            </a:extLst>
          </p:cNvPr>
          <p:cNvSpPr/>
          <p:nvPr/>
        </p:nvSpPr>
        <p:spPr>
          <a:xfrm>
            <a:off x="7533360" y="1904760"/>
            <a:ext cx="653400" cy="7920"/>
          </a:xfrm>
          <a:prstGeom prst="line">
            <a:avLst/>
          </a:prstGeom>
          <a:ln w="19080">
            <a:solidFill>
              <a:srgbClr val="FF0000"/>
            </a:solidFill>
            <a:round/>
          </a:ln>
        </p:spPr>
        <p:style>
          <a:lnRef idx="0">
            <a:scrgbClr r="0" g="0" b="0"/>
          </a:lnRef>
          <a:fillRef idx="0">
            <a:scrgbClr r="0" g="0" b="0"/>
          </a:fillRef>
          <a:effectRef idx="0">
            <a:scrgbClr r="0" g="0" b="0"/>
          </a:effectRef>
          <a:fontRef idx="minor"/>
        </p:style>
      </p:sp>
      <p:sp>
        <p:nvSpPr>
          <p:cNvPr id="9" name="Straight Connector 8">
            <a:extLst>
              <a:ext uri="{FF2B5EF4-FFF2-40B4-BE49-F238E27FC236}">
                <a16:creationId xmlns:a16="http://schemas.microsoft.com/office/drawing/2014/main" id="{CB7CDC03-4AAA-4A07-994D-77C60A5CFE6D}"/>
              </a:ext>
            </a:extLst>
          </p:cNvPr>
          <p:cNvSpPr/>
          <p:nvPr/>
        </p:nvSpPr>
        <p:spPr>
          <a:xfrm>
            <a:off x="4683960" y="2077920"/>
            <a:ext cx="653400" cy="7920"/>
          </a:xfrm>
          <a:prstGeom prst="line">
            <a:avLst/>
          </a:prstGeom>
          <a:ln w="19080">
            <a:solidFill>
              <a:srgbClr val="FF0000"/>
            </a:solidFill>
            <a:round/>
          </a:ln>
        </p:spPr>
        <p:style>
          <a:lnRef idx="0">
            <a:scrgbClr r="0" g="0" b="0"/>
          </a:lnRef>
          <a:fillRef idx="0">
            <a:scrgbClr r="0" g="0" b="0"/>
          </a:fillRef>
          <a:effectRef idx="0">
            <a:scrgbClr r="0" g="0" b="0"/>
          </a:effectRef>
          <a:fontRef idx="minor"/>
        </p:style>
      </p:sp>
      <p:sp>
        <p:nvSpPr>
          <p:cNvPr id="10" name="Straight Connector 9">
            <a:extLst>
              <a:ext uri="{FF2B5EF4-FFF2-40B4-BE49-F238E27FC236}">
                <a16:creationId xmlns:a16="http://schemas.microsoft.com/office/drawing/2014/main" id="{66E9EAFD-386D-456D-B16A-6D138B0F0A85}"/>
              </a:ext>
            </a:extLst>
          </p:cNvPr>
          <p:cNvSpPr/>
          <p:nvPr/>
        </p:nvSpPr>
        <p:spPr>
          <a:xfrm>
            <a:off x="5880600" y="2463480"/>
            <a:ext cx="653400" cy="7920"/>
          </a:xfrm>
          <a:prstGeom prst="line">
            <a:avLst/>
          </a:prstGeom>
          <a:ln w="19080">
            <a:solidFill>
              <a:srgbClr val="FF0000"/>
            </a:solidFill>
            <a:round/>
          </a:ln>
        </p:spPr>
        <p:style>
          <a:lnRef idx="0">
            <a:scrgbClr r="0" g="0" b="0"/>
          </a:lnRef>
          <a:fillRef idx="0">
            <a:scrgbClr r="0" g="0" b="0"/>
          </a:fillRef>
          <a:effectRef idx="0">
            <a:scrgbClr r="0" g="0" b="0"/>
          </a:effectRef>
          <a:fontRef idx="minor"/>
        </p:style>
      </p:sp>
      <p:sp>
        <p:nvSpPr>
          <p:cNvPr id="11" name="Straight Connector 10">
            <a:extLst>
              <a:ext uri="{FF2B5EF4-FFF2-40B4-BE49-F238E27FC236}">
                <a16:creationId xmlns:a16="http://schemas.microsoft.com/office/drawing/2014/main" id="{0595CCFA-2B72-4ECA-9908-84E2FF02572E}"/>
              </a:ext>
            </a:extLst>
          </p:cNvPr>
          <p:cNvSpPr/>
          <p:nvPr/>
        </p:nvSpPr>
        <p:spPr>
          <a:xfrm flipV="1">
            <a:off x="5069880" y="3156480"/>
            <a:ext cx="1377000" cy="7560"/>
          </a:xfrm>
          <a:prstGeom prst="line">
            <a:avLst/>
          </a:prstGeom>
          <a:ln w="19080">
            <a:solidFill>
              <a:srgbClr val="FF0000"/>
            </a:solidFill>
            <a:round/>
          </a:ln>
        </p:spPr>
        <p:style>
          <a:lnRef idx="0">
            <a:scrgbClr r="0" g="0" b="0"/>
          </a:lnRef>
          <a:fillRef idx="0">
            <a:scrgbClr r="0" g="0" b="0"/>
          </a:fillRef>
          <a:effectRef idx="0">
            <a:scrgbClr r="0" g="0" b="0"/>
          </a:effectRef>
          <a:fontRef idx="minor"/>
        </p:style>
      </p:sp>
      <p:sp>
        <p:nvSpPr>
          <p:cNvPr id="12" name="Straight Connector 11">
            <a:extLst>
              <a:ext uri="{FF2B5EF4-FFF2-40B4-BE49-F238E27FC236}">
                <a16:creationId xmlns:a16="http://schemas.microsoft.com/office/drawing/2014/main" id="{7E5ECF58-780A-4A5D-9BE3-2066EE160FE6}"/>
              </a:ext>
            </a:extLst>
          </p:cNvPr>
          <p:cNvSpPr/>
          <p:nvPr/>
        </p:nvSpPr>
        <p:spPr>
          <a:xfrm flipV="1">
            <a:off x="4708080" y="4487040"/>
            <a:ext cx="1377000" cy="7560"/>
          </a:xfrm>
          <a:prstGeom prst="line">
            <a:avLst/>
          </a:prstGeom>
          <a:ln w="19080">
            <a:solidFill>
              <a:srgbClr val="FF0000"/>
            </a:solidFill>
            <a:round/>
          </a:ln>
        </p:spPr>
        <p:style>
          <a:lnRef idx="0">
            <a:scrgbClr r="0" g="0" b="0"/>
          </a:lnRef>
          <a:fillRef idx="0">
            <a:scrgbClr r="0" g="0" b="0"/>
          </a:fillRef>
          <a:effectRef idx="0">
            <a:scrgbClr r="0" g="0" b="0"/>
          </a:effectRef>
          <a:fontRef idx="minor"/>
        </p:style>
      </p:sp>
      <p:sp>
        <p:nvSpPr>
          <p:cNvPr id="13" name="Straight Connector 12">
            <a:extLst>
              <a:ext uri="{FF2B5EF4-FFF2-40B4-BE49-F238E27FC236}">
                <a16:creationId xmlns:a16="http://schemas.microsoft.com/office/drawing/2014/main" id="{69465AA4-33D2-4755-ADF6-72A9710E7356}"/>
              </a:ext>
            </a:extLst>
          </p:cNvPr>
          <p:cNvSpPr/>
          <p:nvPr/>
        </p:nvSpPr>
        <p:spPr>
          <a:xfrm>
            <a:off x="2220480" y="2604960"/>
            <a:ext cx="1636560" cy="360"/>
          </a:xfrm>
          <a:prstGeom prst="line">
            <a:avLst/>
          </a:prstGeom>
          <a:ln w="19080">
            <a:solidFill>
              <a:srgbClr val="FF0000"/>
            </a:solidFill>
            <a:round/>
          </a:ln>
        </p:spPr>
        <p:style>
          <a:lnRef idx="0">
            <a:scrgbClr r="0" g="0" b="0"/>
          </a:lnRef>
          <a:fillRef idx="0">
            <a:scrgbClr r="0" g="0" b="0"/>
          </a:fillRef>
          <a:effectRef idx="0">
            <a:scrgbClr r="0" g="0" b="0"/>
          </a:effectRef>
          <a:fontRef idx="minor"/>
        </p:style>
      </p:sp>
      <p:sp>
        <p:nvSpPr>
          <p:cNvPr id="14" name="TextBox 13">
            <a:extLst>
              <a:ext uri="{FF2B5EF4-FFF2-40B4-BE49-F238E27FC236}">
                <a16:creationId xmlns:a16="http://schemas.microsoft.com/office/drawing/2014/main" id="{85C5CADC-F2FC-430A-AEA9-340A872E0329}"/>
              </a:ext>
            </a:extLst>
          </p:cNvPr>
          <p:cNvSpPr txBox="1"/>
          <p:nvPr/>
        </p:nvSpPr>
        <p:spPr>
          <a:xfrm>
            <a:off x="3699720" y="2392920"/>
            <a:ext cx="979200" cy="395280"/>
          </a:xfrm>
          <a:prstGeom prst="rect">
            <a:avLst/>
          </a:prstGeom>
          <a:noFill/>
          <a:ln w="0">
            <a:noFill/>
          </a:ln>
        </p:spPr>
        <p:txBody>
          <a:bodyPr lIns="90000" tIns="45000" rIns="90000" bIns="45000">
            <a:noAutofit/>
          </a:bodyPr>
          <a:lstStyle/>
          <a:p>
            <a:r>
              <a:rPr lang="en-US" sz="1000" b="0" strike="noStrike" spc="-1" dirty="0" err="1">
                <a:latin typeface="+mj-lt"/>
              </a:rPr>
              <a:t>Bussiness</a:t>
            </a:r>
            <a:r>
              <a:rPr lang="en-US" sz="1000" b="0" strike="noStrike" spc="-1" dirty="0">
                <a:latin typeface="+mj-lt"/>
              </a:rPr>
              <a:t> </a:t>
            </a:r>
          </a:p>
          <a:p>
            <a:r>
              <a:rPr lang="en-US" sz="1000" b="0" strike="noStrike" spc="-1" dirty="0">
                <a:latin typeface="+mj-lt"/>
              </a:rPr>
              <a:t>understanding</a:t>
            </a:r>
          </a:p>
        </p:txBody>
      </p:sp>
      <p:sp>
        <p:nvSpPr>
          <p:cNvPr id="15" name="Title 1">
            <a:extLst>
              <a:ext uri="{FF2B5EF4-FFF2-40B4-BE49-F238E27FC236}">
                <a16:creationId xmlns:a16="http://schemas.microsoft.com/office/drawing/2014/main" id="{EF5F2267-A064-4287-8651-5F2F63D5D720}"/>
              </a:ext>
            </a:extLst>
          </p:cNvPr>
          <p:cNvSpPr>
            <a:spLocks noGrp="1"/>
          </p:cNvSpPr>
          <p:nvPr>
            <p:ph type="title"/>
          </p:nvPr>
        </p:nvSpPr>
        <p:spPr>
          <a:xfrm>
            <a:off x="311700" y="445025"/>
            <a:ext cx="8520600" cy="572700"/>
          </a:xfrm>
        </p:spPr>
        <p:txBody>
          <a:bodyPr>
            <a:normAutofit fontScale="90000"/>
          </a:bodyPr>
          <a:lstStyle/>
          <a:p>
            <a:r>
              <a:rPr lang="en-US" dirty="0" err="1"/>
              <a:t>Mengumpulkan</a:t>
            </a:r>
            <a:r>
              <a:rPr lang="en-US" dirty="0"/>
              <a:t> Data</a:t>
            </a:r>
          </a:p>
        </p:txBody>
      </p:sp>
    </p:spTree>
    <p:extLst>
      <p:ext uri="{BB962C8B-B14F-4D97-AF65-F5344CB8AC3E}">
        <p14:creationId xmlns:p14="http://schemas.microsoft.com/office/powerpoint/2010/main" val="13371190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B6BC-010C-47C9-A0C0-4F139D93B4EF}"/>
              </a:ext>
            </a:extLst>
          </p:cNvPr>
          <p:cNvSpPr>
            <a:spLocks noGrp="1"/>
          </p:cNvSpPr>
          <p:nvPr>
            <p:ph type="title"/>
          </p:nvPr>
        </p:nvSpPr>
        <p:spPr/>
        <p:txBody>
          <a:bodyPr>
            <a:normAutofit fontScale="90000"/>
          </a:bodyPr>
          <a:lstStyle/>
          <a:p>
            <a:r>
              <a:rPr lang="en-US" dirty="0" err="1"/>
              <a:t>Deskripsi</a:t>
            </a:r>
            <a:r>
              <a:rPr lang="en-US" dirty="0"/>
              <a:t> </a:t>
            </a:r>
            <a:r>
              <a:rPr lang="en-US" dirty="0" err="1"/>
              <a:t>statistik</a:t>
            </a:r>
            <a:r>
              <a:rPr lang="en-US" dirty="0"/>
              <a:t> data</a:t>
            </a:r>
          </a:p>
        </p:txBody>
      </p:sp>
      <p:sp>
        <p:nvSpPr>
          <p:cNvPr id="3" name="Text Placeholder 2">
            <a:extLst>
              <a:ext uri="{FF2B5EF4-FFF2-40B4-BE49-F238E27FC236}">
                <a16:creationId xmlns:a16="http://schemas.microsoft.com/office/drawing/2014/main" id="{D1BAEE70-8E2B-4A7C-B965-91F9A286430E}"/>
              </a:ext>
            </a:extLst>
          </p:cNvPr>
          <p:cNvSpPr>
            <a:spLocks noGrp="1"/>
          </p:cNvSpPr>
          <p:nvPr>
            <p:ph type="body" idx="1"/>
          </p:nvPr>
        </p:nvSpPr>
        <p:spPr>
          <a:xfrm>
            <a:off x="311700" y="1152476"/>
            <a:ext cx="8520600" cy="1029191"/>
          </a:xfrm>
        </p:spPr>
        <p:txBody>
          <a:bodyPr>
            <a:normAutofit fontScale="85000" lnSpcReduction="10000"/>
          </a:bodyPr>
          <a:lstStyle/>
          <a:p>
            <a:pPr marL="139700" indent="0">
              <a:buNone/>
            </a:pPr>
            <a:r>
              <a:rPr lang="en-US" dirty="0" err="1"/>
              <a:t>DataFrame</a:t>
            </a:r>
            <a:r>
              <a:rPr lang="en-US" dirty="0"/>
              <a:t> method </a:t>
            </a:r>
            <a:r>
              <a:rPr lang="en-US" dirty="0">
                <a:latin typeface="Courier New" panose="02070309020205020404" pitchFamily="49" charset="0"/>
                <a:cs typeface="Courier New" panose="02070309020205020404" pitchFamily="49" charset="0"/>
              </a:rPr>
              <a:t>describe()</a:t>
            </a:r>
            <a:r>
              <a:rPr lang="en-US" dirty="0"/>
              <a:t> </a:t>
            </a:r>
            <a:r>
              <a:rPr lang="en-US" dirty="0" err="1"/>
              <a:t>menampilkan</a:t>
            </a:r>
            <a:r>
              <a:rPr lang="en-US" dirty="0"/>
              <a:t> </a:t>
            </a:r>
            <a:r>
              <a:rPr lang="en-US" dirty="0" err="1"/>
              <a:t>statistik</a:t>
            </a:r>
            <a:r>
              <a:rPr lang="en-US" dirty="0"/>
              <a:t> </a:t>
            </a:r>
            <a:r>
              <a:rPr lang="en-US" dirty="0" err="1"/>
              <a:t>dasar</a:t>
            </a:r>
            <a:r>
              <a:rPr lang="en-US" dirty="0"/>
              <a:t> </a:t>
            </a:r>
            <a:r>
              <a:rPr lang="en-US" dirty="0" err="1"/>
              <a:t>setiap</a:t>
            </a:r>
            <a:r>
              <a:rPr lang="en-US" dirty="0"/>
              <a:t> </a:t>
            </a:r>
            <a:r>
              <a:rPr lang="en-US" dirty="0" err="1"/>
              <a:t>kolom</a:t>
            </a:r>
            <a:r>
              <a:rPr lang="en-US" dirty="0"/>
              <a:t> data yang </a:t>
            </a:r>
            <a:r>
              <a:rPr lang="en-US" dirty="0" err="1"/>
              <a:t>bertipe</a:t>
            </a:r>
            <a:r>
              <a:rPr lang="en-US" dirty="0"/>
              <a:t> </a:t>
            </a:r>
            <a:r>
              <a:rPr lang="en-US" dirty="0" err="1"/>
              <a:t>numerik</a:t>
            </a:r>
            <a:r>
              <a:rPr lang="en-US" dirty="0"/>
              <a:t>, </a:t>
            </a:r>
            <a:r>
              <a:rPr lang="en-US" dirty="0" err="1"/>
              <a:t>mencakup</a:t>
            </a:r>
            <a:r>
              <a:rPr lang="en-US" dirty="0"/>
              <a:t> </a:t>
            </a:r>
            <a:r>
              <a:rPr lang="en-US" dirty="0" err="1"/>
              <a:t>banyaknya</a:t>
            </a:r>
            <a:r>
              <a:rPr lang="en-US" dirty="0"/>
              <a:t> data (</a:t>
            </a:r>
            <a:r>
              <a:rPr lang="en-US" b="1" dirty="0"/>
              <a:t>count</a:t>
            </a:r>
            <a:r>
              <a:rPr lang="en-US" dirty="0"/>
              <a:t>), </a:t>
            </a:r>
            <a:r>
              <a:rPr lang="en-US" dirty="0" err="1"/>
              <a:t>rerata</a:t>
            </a:r>
            <a:r>
              <a:rPr lang="en-US" dirty="0"/>
              <a:t> </a:t>
            </a:r>
            <a:r>
              <a:rPr lang="en-US" dirty="0" err="1"/>
              <a:t>aritmetik</a:t>
            </a:r>
            <a:r>
              <a:rPr lang="en-US" dirty="0"/>
              <a:t> (</a:t>
            </a:r>
            <a:r>
              <a:rPr lang="en-US" b="1" dirty="0"/>
              <a:t>mean</a:t>
            </a:r>
            <a:r>
              <a:rPr lang="en-US" dirty="0"/>
              <a:t>), </a:t>
            </a:r>
            <a:r>
              <a:rPr lang="en-US" dirty="0" err="1"/>
              <a:t>simpangan</a:t>
            </a:r>
            <a:r>
              <a:rPr lang="en-US" dirty="0"/>
              <a:t> </a:t>
            </a:r>
            <a:r>
              <a:rPr lang="en-US" dirty="0" err="1"/>
              <a:t>baku</a:t>
            </a:r>
            <a:r>
              <a:rPr lang="en-US" dirty="0"/>
              <a:t> (</a:t>
            </a:r>
            <a:r>
              <a:rPr lang="en-US" b="1" dirty="0"/>
              <a:t>std</a:t>
            </a:r>
            <a:r>
              <a:rPr lang="en-US" dirty="0"/>
              <a:t>), </a:t>
            </a:r>
            <a:r>
              <a:rPr lang="en-US" dirty="0" err="1"/>
              <a:t>nilai</a:t>
            </a:r>
            <a:r>
              <a:rPr lang="en-US" dirty="0"/>
              <a:t> </a:t>
            </a:r>
            <a:r>
              <a:rPr lang="en-US" dirty="0" err="1"/>
              <a:t>terkecil</a:t>
            </a:r>
            <a:r>
              <a:rPr lang="en-US" dirty="0"/>
              <a:t> (</a:t>
            </a:r>
            <a:r>
              <a:rPr lang="en-US" b="1" dirty="0"/>
              <a:t>min</a:t>
            </a:r>
            <a:r>
              <a:rPr lang="en-US" dirty="0"/>
              <a:t>), </a:t>
            </a:r>
            <a:r>
              <a:rPr lang="en-US" dirty="0" err="1"/>
              <a:t>kuartil</a:t>
            </a:r>
            <a:r>
              <a:rPr lang="en-US" dirty="0"/>
              <a:t> </a:t>
            </a:r>
            <a:r>
              <a:rPr lang="en-US" dirty="0" err="1"/>
              <a:t>pertama</a:t>
            </a:r>
            <a:r>
              <a:rPr lang="en-US" dirty="0"/>
              <a:t> (</a:t>
            </a:r>
            <a:r>
              <a:rPr lang="en-US" b="1" dirty="0"/>
              <a:t>25%</a:t>
            </a:r>
            <a:r>
              <a:rPr lang="en-US" dirty="0"/>
              <a:t>), </a:t>
            </a:r>
            <a:r>
              <a:rPr lang="en-US" dirty="0" err="1"/>
              <a:t>kuartil</a:t>
            </a:r>
            <a:r>
              <a:rPr lang="en-US" dirty="0"/>
              <a:t> </a:t>
            </a:r>
            <a:r>
              <a:rPr lang="en-US" dirty="0" err="1"/>
              <a:t>kedua</a:t>
            </a:r>
            <a:r>
              <a:rPr lang="en-US" dirty="0"/>
              <a:t>/median (</a:t>
            </a:r>
            <a:r>
              <a:rPr lang="en-US" b="1" dirty="0"/>
              <a:t>50%</a:t>
            </a:r>
            <a:r>
              <a:rPr lang="en-US" dirty="0"/>
              <a:t>), </a:t>
            </a:r>
            <a:r>
              <a:rPr lang="en-US" dirty="0" err="1"/>
              <a:t>kuartil</a:t>
            </a:r>
            <a:r>
              <a:rPr lang="en-US" dirty="0"/>
              <a:t> </a:t>
            </a:r>
            <a:r>
              <a:rPr lang="en-US" dirty="0" err="1"/>
              <a:t>ketiga</a:t>
            </a:r>
            <a:r>
              <a:rPr lang="en-US" dirty="0"/>
              <a:t> (</a:t>
            </a:r>
            <a:r>
              <a:rPr lang="en-US" b="1" dirty="0"/>
              <a:t>75%</a:t>
            </a:r>
            <a:r>
              <a:rPr lang="en-US" dirty="0"/>
              <a:t>), dan </a:t>
            </a:r>
            <a:r>
              <a:rPr lang="en-US" dirty="0" err="1"/>
              <a:t>nilai</a:t>
            </a:r>
            <a:r>
              <a:rPr lang="en-US" dirty="0"/>
              <a:t> </a:t>
            </a:r>
            <a:r>
              <a:rPr lang="en-US" dirty="0" err="1"/>
              <a:t>terbesar</a:t>
            </a:r>
            <a:r>
              <a:rPr lang="en-US" dirty="0"/>
              <a:t> (</a:t>
            </a:r>
            <a:r>
              <a:rPr lang="en-US" b="1" dirty="0"/>
              <a:t>max</a:t>
            </a:r>
            <a:r>
              <a:rPr lang="en-US" dirty="0"/>
              <a:t>).</a:t>
            </a:r>
          </a:p>
        </p:txBody>
      </p:sp>
      <p:pic>
        <p:nvPicPr>
          <p:cNvPr id="5" name="Picture 4">
            <a:extLst>
              <a:ext uri="{FF2B5EF4-FFF2-40B4-BE49-F238E27FC236}">
                <a16:creationId xmlns:a16="http://schemas.microsoft.com/office/drawing/2014/main" id="{079F00FF-BB8E-4C84-90AE-508E66471B0A}"/>
              </a:ext>
            </a:extLst>
          </p:cNvPr>
          <p:cNvPicPr>
            <a:picLocks noChangeAspect="1"/>
          </p:cNvPicPr>
          <p:nvPr/>
        </p:nvPicPr>
        <p:blipFill rotWithShape="1">
          <a:blip r:embed="rId2"/>
          <a:srcRect r="5962"/>
          <a:stretch/>
        </p:blipFill>
        <p:spPr>
          <a:xfrm>
            <a:off x="512227" y="2181667"/>
            <a:ext cx="8222699" cy="2605061"/>
          </a:xfrm>
          <a:prstGeom prst="rect">
            <a:avLst/>
          </a:prstGeom>
        </p:spPr>
      </p:pic>
    </p:spTree>
    <p:extLst>
      <p:ext uri="{BB962C8B-B14F-4D97-AF65-F5344CB8AC3E}">
        <p14:creationId xmlns:p14="http://schemas.microsoft.com/office/powerpoint/2010/main" val="29458037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33585-5797-4B2D-A601-5C2B741AFEC2}"/>
              </a:ext>
            </a:extLst>
          </p:cNvPr>
          <p:cNvSpPr>
            <a:spLocks noGrp="1"/>
          </p:cNvSpPr>
          <p:nvPr>
            <p:ph type="title"/>
          </p:nvPr>
        </p:nvSpPr>
        <p:spPr/>
        <p:txBody>
          <a:bodyPr>
            <a:normAutofit fontScale="90000"/>
          </a:bodyPr>
          <a:lstStyle/>
          <a:p>
            <a:r>
              <a:rPr lang="en-US" dirty="0" err="1"/>
              <a:t>Konsep</a:t>
            </a:r>
            <a:r>
              <a:rPr lang="en-US" dirty="0"/>
              <a:t>: </a:t>
            </a:r>
            <a:r>
              <a:rPr lang="en-US" dirty="0" err="1"/>
              <a:t>Rerata</a:t>
            </a:r>
            <a:r>
              <a:rPr lang="en-US" dirty="0"/>
              <a:t> </a:t>
            </a:r>
            <a:r>
              <a:rPr lang="en-US" dirty="0" err="1"/>
              <a:t>Aritmetik</a:t>
            </a:r>
            <a:endParaRPr lang="en-US" dirty="0"/>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9069EC9-B9A4-4DC7-B729-0E53A91F0718}"/>
                  </a:ext>
                </a:extLst>
              </p:cNvPr>
              <p:cNvSpPr>
                <a:spLocks noGrp="1"/>
              </p:cNvSpPr>
              <p:nvPr>
                <p:ph type="body" idx="1"/>
              </p:nvPr>
            </p:nvSpPr>
            <p:spPr>
              <a:xfrm>
                <a:off x="311700" y="1152475"/>
                <a:ext cx="8520600" cy="3546000"/>
              </a:xfrm>
            </p:spPr>
            <p:txBody>
              <a:bodyPr>
                <a:normAutofit fontScale="85000" lnSpcReduction="20000"/>
              </a:bodyPr>
              <a:lstStyle/>
              <a:p>
                <a:r>
                  <a:rPr lang="en-US" dirty="0"/>
                  <a:t>Nilai </a:t>
                </a:r>
                <a:r>
                  <a:rPr lang="en-US" dirty="0" err="1"/>
                  <a:t>rerata</a:t>
                </a:r>
                <a:r>
                  <a:rPr lang="en-US" dirty="0"/>
                  <a:t> yang </a:t>
                </a:r>
                <a:r>
                  <a:rPr lang="en-US" dirty="0" err="1"/>
                  <a:t>lazim</a:t>
                </a:r>
                <a:r>
                  <a:rPr lang="en-US" dirty="0"/>
                  <a:t> </a:t>
                </a:r>
                <a:r>
                  <a:rPr lang="en-US" dirty="0" err="1"/>
                  <a:t>dipahami</a:t>
                </a:r>
                <a:r>
                  <a:rPr lang="en-US" dirty="0"/>
                  <a:t> </a:t>
                </a:r>
                <a:r>
                  <a:rPr lang="en-US" dirty="0" err="1"/>
                  <a:t>kebanyakan</a:t>
                </a:r>
                <a:r>
                  <a:rPr lang="en-US" dirty="0"/>
                  <a:t> orang.</a:t>
                </a:r>
              </a:p>
              <a:p>
                <a:r>
                  <a:rPr lang="en-US" dirty="0" err="1"/>
                  <a:t>Rerata</a:t>
                </a:r>
                <a:r>
                  <a:rPr lang="en-US" dirty="0"/>
                  <a:t> </a:t>
                </a:r>
                <a:r>
                  <a:rPr lang="en-US" dirty="0" err="1"/>
                  <a:t>aritmetik</a:t>
                </a:r>
                <a:r>
                  <a:rPr lang="en-US" dirty="0"/>
                  <a:t> </a:t>
                </a:r>
                <a:r>
                  <a:rPr lang="en-US" dirty="0" err="1"/>
                  <a:t>dari</a:t>
                </a:r>
                <a:r>
                  <a:rPr lang="en-US" dirty="0"/>
                  <a:t> </a:t>
                </a:r>
                <a:r>
                  <a:rPr lang="en-US" dirty="0" err="1"/>
                  <a:t>sekumpulan</a:t>
                </a:r>
                <a:r>
                  <a:rPr lang="en-US" dirty="0"/>
                  <a:t> </a:t>
                </a:r>
                <a:r>
                  <a:rPr lang="en-US" dirty="0" err="1"/>
                  <a:t>bilangan</a:t>
                </a:r>
                <a:r>
                  <a:rPr lang="en-US" dirty="0"/>
                  <a:t> =  </a:t>
                </a:r>
                <a:r>
                  <a:rPr lang="en-US" dirty="0" err="1"/>
                  <a:t>jumlah</a:t>
                </a:r>
                <a:r>
                  <a:rPr lang="en-US" dirty="0"/>
                  <a:t> </a:t>
                </a:r>
                <a:r>
                  <a:rPr lang="en-US" dirty="0" err="1"/>
                  <a:t>semua</a:t>
                </a:r>
                <a:r>
                  <a:rPr lang="en-US" dirty="0"/>
                  <a:t> </a:t>
                </a:r>
                <a:r>
                  <a:rPr lang="en-US" dirty="0" err="1"/>
                  <a:t>bilangan</a:t>
                </a:r>
                <a:r>
                  <a:rPr lang="en-US" dirty="0"/>
                  <a:t> </a:t>
                </a:r>
                <a:r>
                  <a:rPr lang="en-US" dirty="0" err="1"/>
                  <a:t>tersebut</a:t>
                </a:r>
                <a:r>
                  <a:rPr lang="en-US" dirty="0"/>
                  <a:t> </a:t>
                </a:r>
                <a:r>
                  <a:rPr lang="en-US" dirty="0" err="1"/>
                  <a:t>dibagi</a:t>
                </a:r>
                <a:r>
                  <a:rPr lang="en-US" dirty="0"/>
                  <a:t> </a:t>
                </a:r>
                <a:r>
                  <a:rPr lang="en-US" dirty="0" err="1"/>
                  <a:t>dengan</a:t>
                </a:r>
                <a:r>
                  <a:rPr lang="en-US" dirty="0"/>
                  <a:t> </a:t>
                </a:r>
                <a:r>
                  <a:rPr lang="en-US" dirty="0" err="1"/>
                  <a:t>banyaknya</a:t>
                </a:r>
                <a:r>
                  <a:rPr lang="en-US" dirty="0"/>
                  <a:t> </a:t>
                </a:r>
                <a:r>
                  <a:rPr lang="en-US" dirty="0" err="1"/>
                  <a:t>bilangan</a:t>
                </a:r>
                <a:r>
                  <a:rPr lang="en-US" dirty="0"/>
                  <a:t> </a:t>
                </a:r>
                <a:r>
                  <a:rPr lang="en-US" dirty="0" err="1"/>
                  <a:t>dalam</a:t>
                </a:r>
                <a:r>
                  <a:rPr lang="en-US" dirty="0"/>
                  <a:t> </a:t>
                </a:r>
                <a:r>
                  <a:rPr lang="en-US" dirty="0" err="1"/>
                  <a:t>kumpulan</a:t>
                </a:r>
                <a:r>
                  <a:rPr lang="en-US" dirty="0"/>
                  <a:t>.</a:t>
                </a:r>
              </a:p>
              <a:p>
                <a:r>
                  <a:rPr lang="en-US" dirty="0" err="1"/>
                  <a:t>Diberikan</a:t>
                </a:r>
                <a:r>
                  <a:rPr lang="en-US" dirty="0"/>
                  <a:t> </a:t>
                </a:r>
                <a:r>
                  <a:rPr lang="en-US" dirty="0" err="1"/>
                  <a:t>sekumpulan</a:t>
                </a:r>
                <a:r>
                  <a:rPr lang="en-US" dirty="0"/>
                  <a:t> </a:t>
                </a:r>
                <a14:m>
                  <m:oMath xmlns:m="http://schemas.openxmlformats.org/officeDocument/2006/math">
                    <m:r>
                      <a:rPr lang="en-US" b="0" i="1" smtClean="0">
                        <a:latin typeface="Cambria Math" panose="02040503050406030204" pitchFamily="18" charset="0"/>
                      </a:rPr>
                      <m:t>𝑁</m:t>
                    </m:r>
                  </m:oMath>
                </a14:m>
                <a:r>
                  <a:rPr lang="en-US" dirty="0"/>
                  <a:t> buah </a:t>
                </a:r>
                <a:r>
                  <a:rPr lang="en-US" dirty="0" err="1"/>
                  <a:t>bilangan</a:t>
                </a:r>
                <a:r>
                  <a:rPr lang="en-US" dirty="0"/>
                  <a: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US" dirty="0"/>
                  <a:t>, </a:t>
                </a:r>
                <a:r>
                  <a:rPr lang="en-US" dirty="0" err="1"/>
                  <a:t>rerata</a:t>
                </a:r>
                <a:r>
                  <a:rPr lang="en-US" dirty="0"/>
                  <a:t> </a:t>
                </a:r>
                <a:r>
                  <a:rPr lang="en-US" dirty="0" err="1"/>
                  <a:t>aritmetik</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𝑆</m:t>
                        </m:r>
                      </m:sub>
                    </m:sSub>
                  </m:oMath>
                </a14:m>
                <a:r>
                  <a:rPr lang="en-US" dirty="0"/>
                  <a:t> </a:t>
                </a:r>
                <a:r>
                  <a:rPr lang="en-US" dirty="0" err="1"/>
                  <a:t>atau</a:t>
                </a:r>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 </m:t>
                    </m:r>
                  </m:oMath>
                </a14:m>
                <a:r>
                  <a:rPr lang="en-US" dirty="0" err="1"/>
                  <a:t>dari</a:t>
                </a:r>
                <a:r>
                  <a:rPr lang="en-US" dirty="0"/>
                  <a:t> </a:t>
                </a:r>
                <a14:m>
                  <m:oMath xmlns:m="http://schemas.openxmlformats.org/officeDocument/2006/math">
                    <m:r>
                      <a:rPr lang="en-US" b="0" i="1" smtClean="0">
                        <a:latin typeface="Cambria Math" panose="02040503050406030204" pitchFamily="18" charset="0"/>
                      </a:rPr>
                      <m:t>𝑆</m:t>
                    </m:r>
                  </m:oMath>
                </a14:m>
                <a:r>
                  <a:rPr lang="en-US" dirty="0"/>
                  <a:t> </a:t>
                </a:r>
                <a:r>
                  <a:rPr lang="en-US" dirty="0" err="1"/>
                  <a:t>didefinisikan</a:t>
                </a:r>
                <a:r>
                  <a:rPr lang="en-US" dirty="0"/>
                  <a:t> </a:t>
                </a:r>
                <a:r>
                  <a:rPr lang="en-US" dirty="0" err="1"/>
                  <a:t>sebagai</a:t>
                </a:r>
                <a:r>
                  <a:rPr lang="en-US" dirty="0"/>
                  <a:t>:</a:t>
                </a:r>
                <a:endParaRPr lang="en-US" i="1" dirty="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𝑆</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num>
                        <m:den>
                          <m:r>
                            <a:rPr lang="en-US" b="0" i="1" smtClean="0">
                              <a:latin typeface="Cambria Math" panose="02040503050406030204" pitchFamily="18" charset="0"/>
                            </a:rPr>
                            <m:t>𝑁</m:t>
                          </m:r>
                        </m:den>
                      </m:f>
                    </m:oMath>
                  </m:oMathPara>
                </a14:m>
                <a:endParaRPr lang="en-US" b="0" dirty="0"/>
              </a:p>
              <a:p>
                <a:pPr marL="114300" indent="0">
                  <a:buNone/>
                </a:pPr>
                <a:endParaRPr lang="en-US" dirty="0"/>
              </a:p>
              <a:p>
                <a:r>
                  <a:rPr lang="en-US" dirty="0" err="1"/>
                  <a:t>Merupakan</a:t>
                </a:r>
                <a:r>
                  <a:rPr lang="en-US" dirty="0"/>
                  <a:t> salah </a:t>
                </a:r>
                <a:r>
                  <a:rPr lang="en-US" dirty="0" err="1"/>
                  <a:t>satu</a:t>
                </a:r>
                <a:r>
                  <a:rPr lang="en-US" dirty="0"/>
                  <a:t> </a:t>
                </a:r>
                <a:r>
                  <a:rPr lang="en-US" dirty="0" err="1"/>
                  <a:t>ukuran</a:t>
                </a:r>
                <a:r>
                  <a:rPr lang="en-US" dirty="0"/>
                  <a:t> </a:t>
                </a:r>
                <a:r>
                  <a:rPr lang="en-US" dirty="0" err="1"/>
                  <a:t>pusat</a:t>
                </a:r>
                <a:r>
                  <a:rPr lang="en-US" dirty="0"/>
                  <a:t> data (</a:t>
                </a:r>
                <a:r>
                  <a:rPr lang="en-US" dirty="0" err="1"/>
                  <a:t>tendensi</a:t>
                </a:r>
                <a:r>
                  <a:rPr lang="en-US" dirty="0"/>
                  <a:t> </a:t>
                </a:r>
                <a:r>
                  <a:rPr lang="en-US" dirty="0" err="1"/>
                  <a:t>sentral</a:t>
                </a:r>
                <a:r>
                  <a:rPr lang="en-US" dirty="0"/>
                  <a:t>) yang </a:t>
                </a:r>
                <a:r>
                  <a:rPr lang="en-US" dirty="0" err="1"/>
                  <a:t>dapat</a:t>
                </a:r>
                <a:r>
                  <a:rPr lang="en-US" dirty="0"/>
                  <a:t> </a:t>
                </a:r>
                <a:r>
                  <a:rPr lang="en-US" dirty="0" err="1"/>
                  <a:t>dipakai</a:t>
                </a:r>
                <a:r>
                  <a:rPr lang="en-US" dirty="0"/>
                  <a:t> </a:t>
                </a:r>
                <a:r>
                  <a:rPr lang="en-US" dirty="0" err="1"/>
                  <a:t>untuk</a:t>
                </a:r>
                <a:r>
                  <a:rPr lang="en-US" dirty="0"/>
                  <a:t> data </a:t>
                </a:r>
                <a:r>
                  <a:rPr lang="en-US" dirty="0" err="1"/>
                  <a:t>bertipe</a:t>
                </a:r>
                <a:r>
                  <a:rPr lang="en-US" dirty="0"/>
                  <a:t> interval dan </a:t>
                </a:r>
                <a:r>
                  <a:rPr lang="en-US" dirty="0" err="1"/>
                  <a:t>rasio</a:t>
                </a:r>
                <a:r>
                  <a:rPr lang="en-US" dirty="0"/>
                  <a:t>.</a:t>
                </a:r>
                <a:endParaRPr lang="en-US" b="1" dirty="0"/>
              </a:p>
              <a:p>
                <a:r>
                  <a:rPr lang="en-US" b="1" dirty="0"/>
                  <a:t>Sifat</a:t>
                </a:r>
                <a:r>
                  <a:rPr lang="en-US" dirty="0"/>
                  <a:t>: total </a:t>
                </a:r>
                <a:r>
                  <a:rPr lang="en-US" dirty="0" err="1"/>
                  <a:t>jarak</a:t>
                </a:r>
                <a:r>
                  <a:rPr lang="en-US" dirty="0"/>
                  <a:t> </a:t>
                </a:r>
                <a:r>
                  <a:rPr lang="en-US" dirty="0" err="1"/>
                  <a:t>setiap</a:t>
                </a:r>
                <a:r>
                  <a:rPr lang="en-US" dirty="0"/>
                  <a:t> </a:t>
                </a:r>
                <a:r>
                  <a:rPr lang="en-US" dirty="0" err="1"/>
                  <a:t>bilangan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a:t>
                </a:r>
                <a:r>
                  <a:rPr lang="en-US" dirty="0" err="1"/>
                  <a:t>terhadap</a:t>
                </a:r>
                <a:r>
                  <a:rPr lang="en-US" dirty="0"/>
                  <a:t> </a:t>
                </a:r>
                <a:r>
                  <a:rPr lang="en-US" dirty="0" err="1"/>
                  <a:t>rerata</a:t>
                </a:r>
                <a:r>
                  <a:rPr lang="en-US" dirty="0"/>
                  <a:t> </a:t>
                </a:r>
                <a:r>
                  <a:rPr lang="en-US" dirty="0" err="1"/>
                  <a:t>aritmetik</a:t>
                </a:r>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a:t>
                </a:r>
                <a:r>
                  <a:rPr lang="en-US" dirty="0" err="1"/>
                  <a:t>adalah</a:t>
                </a:r>
                <a:r>
                  <a:rPr lang="en-US" dirty="0"/>
                  <a:t> 0.</a:t>
                </a:r>
              </a:p>
              <a:p>
                <a:r>
                  <a:rPr lang="en-US" dirty="0" err="1"/>
                  <a:t>Dapat</a:t>
                </a:r>
                <a:r>
                  <a:rPr lang="en-US" dirty="0"/>
                  <a:t> </a:t>
                </a:r>
                <a:r>
                  <a:rPr lang="en-US" dirty="0" err="1"/>
                  <a:t>dipakai</a:t>
                </a:r>
                <a:r>
                  <a:rPr lang="en-US" dirty="0"/>
                  <a:t> </a:t>
                </a:r>
                <a:r>
                  <a:rPr lang="en-US" dirty="0" err="1"/>
                  <a:t>sebagai</a:t>
                </a:r>
                <a:r>
                  <a:rPr lang="en-US" dirty="0"/>
                  <a:t> </a:t>
                </a:r>
                <a:r>
                  <a:rPr lang="en-US" dirty="0" err="1"/>
                  <a:t>bilangan</a:t>
                </a:r>
                <a:r>
                  <a:rPr lang="en-US" dirty="0"/>
                  <a:t> yang </a:t>
                </a:r>
                <a:r>
                  <a:rPr lang="en-US" dirty="0" err="1"/>
                  <a:t>mewakili</a:t>
                </a:r>
                <a:r>
                  <a:rPr lang="en-US" dirty="0"/>
                  <a:t> </a:t>
                </a:r>
                <a:r>
                  <a:rPr lang="en-US" dirty="0" err="1"/>
                  <a:t>keseluruhan</a:t>
                </a:r>
                <a:r>
                  <a:rPr lang="en-US" dirty="0"/>
                  <a:t> </a:t>
                </a:r>
                <a:r>
                  <a:rPr lang="en-US" dirty="0" err="1"/>
                  <a:t>kumpulan</a:t>
                </a:r>
                <a:r>
                  <a:rPr lang="en-US" dirty="0"/>
                  <a:t>, </a:t>
                </a:r>
                <a:r>
                  <a:rPr lang="en-US" dirty="0" err="1"/>
                  <a:t>sepanjang</a:t>
                </a:r>
                <a:r>
                  <a:rPr lang="en-US" dirty="0"/>
                  <a:t> </a:t>
                </a:r>
                <a:r>
                  <a:rPr lang="en-US" dirty="0" err="1"/>
                  <a:t>distribusi</a:t>
                </a:r>
                <a:r>
                  <a:rPr lang="en-US" dirty="0"/>
                  <a:t> </a:t>
                </a:r>
                <a:r>
                  <a:rPr lang="en-US" dirty="0" err="1"/>
                  <a:t>datanya</a:t>
                </a:r>
                <a:r>
                  <a:rPr lang="en-US" dirty="0"/>
                  <a:t> </a:t>
                </a:r>
                <a:r>
                  <a:rPr lang="en-US" b="1" dirty="0" err="1"/>
                  <a:t>tidak</a:t>
                </a:r>
                <a:r>
                  <a:rPr lang="en-US" dirty="0"/>
                  <a:t> </a:t>
                </a:r>
                <a:r>
                  <a:rPr lang="en-US" dirty="0" err="1"/>
                  <a:t>bersifat</a:t>
                </a:r>
                <a:r>
                  <a:rPr lang="en-US" dirty="0"/>
                  <a:t> </a:t>
                </a:r>
                <a:r>
                  <a:rPr lang="en-US" i="1" dirty="0"/>
                  <a:t>skew</a:t>
                </a:r>
                <a:r>
                  <a:rPr lang="en-US" dirty="0"/>
                  <a:t> (</a:t>
                </a:r>
                <a:r>
                  <a:rPr lang="en-US" dirty="0" err="1"/>
                  <a:t>asimetris</a:t>
                </a:r>
                <a:r>
                  <a:rPr lang="en-US" dirty="0"/>
                  <a:t>).</a:t>
                </a:r>
              </a:p>
            </p:txBody>
          </p:sp>
        </mc:Choice>
        <mc:Fallback xmlns="">
          <p:sp>
            <p:nvSpPr>
              <p:cNvPr id="5" name="Text Placeholder 4">
                <a:extLst>
                  <a:ext uri="{FF2B5EF4-FFF2-40B4-BE49-F238E27FC236}">
                    <a16:creationId xmlns:a16="http://schemas.microsoft.com/office/drawing/2014/main" id="{29069EC9-B9A4-4DC7-B729-0E53A91F0718}"/>
                  </a:ext>
                </a:extLst>
              </p:cNvPr>
              <p:cNvSpPr>
                <a:spLocks noGrp="1" noRot="1" noChangeAspect="1" noMove="1" noResize="1" noEditPoints="1" noAdjustHandles="1" noChangeArrowheads="1" noChangeShapeType="1" noTextEdit="1"/>
              </p:cNvSpPr>
              <p:nvPr>
                <p:ph type="body" idx="1"/>
              </p:nvPr>
            </p:nvSpPr>
            <p:spPr>
              <a:xfrm>
                <a:off x="311700" y="1152475"/>
                <a:ext cx="8520600" cy="3546000"/>
              </a:xfrm>
              <a:blipFill>
                <a:blip r:embed="rId2"/>
                <a:stretch>
                  <a:fillRect t="-172"/>
                </a:stretch>
              </a:blipFill>
            </p:spPr>
            <p:txBody>
              <a:bodyPr/>
              <a:lstStyle/>
              <a:p>
                <a:r>
                  <a:rPr lang="en-US">
                    <a:noFill/>
                  </a:rPr>
                  <a:t> </a:t>
                </a:r>
              </a:p>
            </p:txBody>
          </p:sp>
        </mc:Fallback>
      </mc:AlternateContent>
    </p:spTree>
    <p:extLst>
      <p:ext uri="{BB962C8B-B14F-4D97-AF65-F5344CB8AC3E}">
        <p14:creationId xmlns:p14="http://schemas.microsoft.com/office/powerpoint/2010/main" val="38658364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6AA58-869F-4737-92A5-7F882F12ED76}"/>
              </a:ext>
            </a:extLst>
          </p:cNvPr>
          <p:cNvSpPr>
            <a:spLocks noGrp="1"/>
          </p:cNvSpPr>
          <p:nvPr>
            <p:ph type="title"/>
          </p:nvPr>
        </p:nvSpPr>
        <p:spPr/>
        <p:txBody>
          <a:bodyPr>
            <a:normAutofit fontScale="90000"/>
          </a:bodyPr>
          <a:lstStyle/>
          <a:p>
            <a:r>
              <a:rPr lang="en-US" dirty="0" err="1"/>
              <a:t>Konsep</a:t>
            </a:r>
            <a:r>
              <a:rPr lang="en-US" dirty="0"/>
              <a:t>: </a:t>
            </a:r>
            <a:r>
              <a:rPr lang="en-US" dirty="0" err="1"/>
              <a:t>Simpangan</a:t>
            </a:r>
            <a:r>
              <a:rPr lang="en-US" dirty="0"/>
              <a:t> Baku</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9F45FB9-30DA-4053-A61C-D3C9D51D0E3C}"/>
                  </a:ext>
                </a:extLst>
              </p:cNvPr>
              <p:cNvSpPr>
                <a:spLocks noGrp="1"/>
              </p:cNvSpPr>
              <p:nvPr>
                <p:ph type="body" idx="1"/>
              </p:nvPr>
            </p:nvSpPr>
            <p:spPr>
              <a:xfrm>
                <a:off x="311700" y="1152474"/>
                <a:ext cx="8520600" cy="3722034"/>
              </a:xfrm>
            </p:spPr>
            <p:txBody>
              <a:bodyPr>
                <a:normAutofit fontScale="85000" lnSpcReduction="20000"/>
              </a:bodyPr>
              <a:lstStyle/>
              <a:p>
                <a:r>
                  <a:rPr lang="en-US" dirty="0"/>
                  <a:t>Simpangan </a:t>
                </a:r>
                <a:r>
                  <a:rPr lang="en-US" dirty="0" err="1"/>
                  <a:t>baku</a:t>
                </a:r>
                <a:r>
                  <a:rPr lang="en-US" dirty="0"/>
                  <a:t> (</a:t>
                </a:r>
                <a:r>
                  <a:rPr lang="en-US" i="1" dirty="0"/>
                  <a:t>standard deviation</a:t>
                </a:r>
                <a:r>
                  <a:rPr lang="en-US" dirty="0"/>
                  <a:t>) </a:t>
                </a:r>
                <a:r>
                  <a:rPr lang="en-US" dirty="0" err="1"/>
                  <a:t>adalah</a:t>
                </a:r>
                <a:r>
                  <a:rPr lang="en-US" dirty="0"/>
                  <a:t> salah </a:t>
                </a:r>
                <a:r>
                  <a:rPr lang="en-US" dirty="0" err="1"/>
                  <a:t>satu</a:t>
                </a:r>
                <a:r>
                  <a:rPr lang="en-US" dirty="0"/>
                  <a:t> </a:t>
                </a:r>
                <a:r>
                  <a:rPr lang="en-US" dirty="0" err="1"/>
                  <a:t>ukuran</a:t>
                </a:r>
                <a:r>
                  <a:rPr lang="en-US" dirty="0"/>
                  <a:t> </a:t>
                </a:r>
                <a:r>
                  <a:rPr lang="en-US" dirty="0" err="1"/>
                  <a:t>sebaran</a:t>
                </a:r>
                <a:r>
                  <a:rPr lang="en-US" dirty="0"/>
                  <a:t> data.</a:t>
                </a:r>
              </a:p>
              <a:p>
                <a:r>
                  <a:rPr lang="en-US" dirty="0" err="1"/>
                  <a:t>Dipakai</a:t>
                </a:r>
                <a:r>
                  <a:rPr lang="en-US" dirty="0"/>
                  <a:t> </a:t>
                </a:r>
                <a:r>
                  <a:rPr lang="en-US" dirty="0" err="1"/>
                  <a:t>untuk</a:t>
                </a:r>
                <a:r>
                  <a:rPr lang="en-US" dirty="0"/>
                  <a:t> data </a:t>
                </a:r>
                <a:r>
                  <a:rPr lang="en-US" dirty="0" err="1"/>
                  <a:t>bertipe</a:t>
                </a:r>
                <a:r>
                  <a:rPr lang="en-US" dirty="0"/>
                  <a:t> interval dan </a:t>
                </a:r>
                <a:r>
                  <a:rPr lang="en-US" dirty="0" err="1"/>
                  <a:t>rasio</a:t>
                </a:r>
                <a:r>
                  <a:rPr lang="en-US" dirty="0"/>
                  <a:t>.</a:t>
                </a:r>
              </a:p>
              <a:p>
                <a:r>
                  <a:rPr lang="en-US" dirty="0" err="1"/>
                  <a:t>Untuk</a:t>
                </a:r>
                <a:r>
                  <a:rPr lang="en-US" dirty="0"/>
                  <a:t> </a:t>
                </a:r>
                <a:r>
                  <a:rPr lang="en-US" dirty="0" err="1"/>
                  <a:t>kumpulan</a:t>
                </a:r>
                <a:r>
                  <a:rPr lang="en-US" dirty="0"/>
                  <a:t> </a:t>
                </a:r>
                <a:r>
                  <a:rPr lang="en-US" dirty="0" err="1"/>
                  <a:t>bilangan</a:t>
                </a:r>
                <a:r>
                  <a:rPr lang="en-US" dirty="0"/>
                  <a: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e>
                    </m:d>
                  </m:oMath>
                </a14:m>
                <a:r>
                  <a:rPr lang="en-US" dirty="0"/>
                  <a:t> dengan rerata </a:t>
                </a:r>
                <a:r>
                  <a:rPr lang="en-US" dirty="0" err="1"/>
                  <a:t>aritmetik</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𝑆</m:t>
                        </m:r>
                      </m:sub>
                    </m:sSub>
                  </m:oMath>
                </a14:m>
                <a:r>
                  <a:rPr lang="en-US" dirty="0"/>
                  <a:t>, </a:t>
                </a:r>
                <a:r>
                  <a:rPr lang="en-US" dirty="0" err="1"/>
                  <a:t>simpangan</a:t>
                </a:r>
                <a:r>
                  <a:rPr lang="en-US" dirty="0"/>
                  <a:t> </a:t>
                </a:r>
                <a:r>
                  <a:rPr lang="en-US" dirty="0" err="1"/>
                  <a:t>baku</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oMath>
                </a14:m>
                <a:r>
                  <a:rPr lang="en-US" dirty="0"/>
                  <a:t> </a:t>
                </a:r>
                <a:r>
                  <a:rPr lang="en-US" dirty="0" err="1"/>
                  <a:t>dari</a:t>
                </a:r>
                <a:r>
                  <a:rPr lang="en-US" dirty="0"/>
                  <a:t> </a:t>
                </a:r>
                <a14:m>
                  <m:oMath xmlns:m="http://schemas.openxmlformats.org/officeDocument/2006/math">
                    <m:r>
                      <a:rPr lang="en-US" b="0" i="1" smtClean="0">
                        <a:latin typeface="Cambria Math" panose="02040503050406030204" pitchFamily="18" charset="0"/>
                      </a:rPr>
                      <m:t>𝑆</m:t>
                    </m:r>
                  </m:oMath>
                </a14:m>
                <a:r>
                  <a:rPr lang="en-US" dirty="0"/>
                  <a:t> adalah</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𝑠</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𝑆</m:t>
                                          </m:r>
                                        </m:sub>
                                      </m:sSub>
                                    </m:e>
                                  </m:d>
                                </m:e>
                                <m:sup>
                                  <m:r>
                                    <a:rPr lang="en-US" b="0" i="1" smtClean="0">
                                      <a:latin typeface="Cambria Math" panose="02040503050406030204" pitchFamily="18" charset="0"/>
                                    </a:rPr>
                                    <m:t>2</m:t>
                                  </m:r>
                                </m:sup>
                              </m:sSup>
                            </m:e>
                          </m:nary>
                        </m:e>
                      </m:ra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𝑆</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𝑆</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𝑁</m:t>
                              </m:r>
                              <m:r>
                                <a:rPr lang="en-US" b="0" i="1" smtClean="0">
                                  <a:latin typeface="Cambria Math" panose="02040503050406030204" pitchFamily="18" charset="0"/>
                                </a:rPr>
                                <m:t>−1</m:t>
                              </m:r>
                            </m:den>
                          </m:f>
                        </m:e>
                      </m:rad>
                    </m:oMath>
                  </m:oMathPara>
                </a14:m>
                <a:endParaRPr lang="en-US" dirty="0"/>
              </a:p>
              <a:p>
                <a:r>
                  <a:rPr lang="en-US" dirty="0" err="1"/>
                  <a:t>Kuadrat</a:t>
                </a:r>
                <a:r>
                  <a:rPr lang="en-US" dirty="0"/>
                  <a:t> </a:t>
                </a:r>
                <a:r>
                  <a:rPr lang="en-US" dirty="0" err="1"/>
                  <a:t>dari</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𝑆</m:t>
                        </m:r>
                      </m:sub>
                    </m:sSub>
                  </m:oMath>
                </a14:m>
                <a:r>
                  <a:rPr lang="en-US" dirty="0"/>
                  <a:t>, </a:t>
                </a:r>
                <a:r>
                  <a:rPr lang="en-US" dirty="0" err="1"/>
                  <a:t>yakni</a:t>
                </a:r>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𝑆</m:t>
                        </m:r>
                      </m:sub>
                      <m:sup>
                        <m:r>
                          <a:rPr lang="en-US" b="0" i="1" smtClean="0">
                            <a:latin typeface="Cambria Math" panose="02040503050406030204" pitchFamily="18" charset="0"/>
                          </a:rPr>
                          <m:t>2</m:t>
                        </m:r>
                      </m:sup>
                    </m:sSubSup>
                  </m:oMath>
                </a14:m>
                <a:r>
                  <a:rPr lang="en-US" dirty="0"/>
                  <a:t> </a:t>
                </a:r>
                <a:r>
                  <a:rPr lang="en-US" dirty="0" err="1"/>
                  <a:t>disebut</a:t>
                </a:r>
                <a:r>
                  <a:rPr lang="en-US" dirty="0"/>
                  <a:t> </a:t>
                </a:r>
                <a:r>
                  <a:rPr lang="en-US" dirty="0" err="1"/>
                  <a:t>sebagai</a:t>
                </a:r>
                <a:r>
                  <a:rPr lang="en-US" dirty="0"/>
                  <a:t> </a:t>
                </a:r>
                <a:r>
                  <a:rPr lang="en-US" b="1" dirty="0" err="1"/>
                  <a:t>varian</a:t>
                </a:r>
                <a:endParaRPr lang="en-US" b="1" dirty="0"/>
              </a:p>
              <a:p>
                <a:r>
                  <a:rPr lang="en-US" dirty="0"/>
                  <a:t>Nilai </a:t>
                </a:r>
                <a:r>
                  <a:rPr lang="en-US" dirty="0" err="1"/>
                  <a:t>simpangan</a:t>
                </a:r>
                <a:r>
                  <a:rPr lang="en-US" dirty="0"/>
                  <a:t> </a:t>
                </a:r>
                <a:r>
                  <a:rPr lang="en-US" dirty="0" err="1"/>
                  <a:t>baku</a:t>
                </a:r>
                <a:r>
                  <a:rPr lang="en-US" dirty="0"/>
                  <a:t> </a:t>
                </a:r>
              </a:p>
              <a:p>
                <a:pPr lvl="1"/>
                <a:r>
                  <a:rPr lang="en-US" dirty="0" err="1"/>
                  <a:t>besar</a:t>
                </a:r>
                <a:r>
                  <a:rPr lang="en-US" dirty="0"/>
                  <a:t> = data </a:t>
                </a:r>
                <a:r>
                  <a:rPr lang="en-US" dirty="0" err="1"/>
                  <a:t>secara</a:t>
                </a:r>
                <a:r>
                  <a:rPr lang="en-US" dirty="0"/>
                  <a:t> </a:t>
                </a:r>
                <a:r>
                  <a:rPr lang="en-US" dirty="0" err="1"/>
                  <a:t>umum</a:t>
                </a:r>
                <a:r>
                  <a:rPr lang="en-US" dirty="0"/>
                  <a:t> </a:t>
                </a:r>
                <a:r>
                  <a:rPr lang="en-US" dirty="0" err="1"/>
                  <a:t>tersebar</a:t>
                </a:r>
                <a:r>
                  <a:rPr lang="en-US" dirty="0"/>
                  <a:t> </a:t>
                </a:r>
                <a:r>
                  <a:rPr lang="en-US" dirty="0" err="1"/>
                  <a:t>jauh</a:t>
                </a:r>
                <a:r>
                  <a:rPr lang="en-US" dirty="0"/>
                  <a:t> </a:t>
                </a:r>
                <a:r>
                  <a:rPr lang="en-US" dirty="0" err="1"/>
                  <a:t>dari</a:t>
                </a:r>
                <a:r>
                  <a:rPr lang="en-US" dirty="0"/>
                  <a:t> </a:t>
                </a:r>
                <a:r>
                  <a:rPr lang="en-US" dirty="0" err="1"/>
                  <a:t>nilai</a:t>
                </a:r>
                <a:r>
                  <a:rPr lang="en-US" dirty="0"/>
                  <a:t> </a:t>
                </a:r>
                <a:r>
                  <a:rPr lang="en-US" dirty="0" err="1"/>
                  <a:t>rerata</a:t>
                </a:r>
                <a:r>
                  <a:rPr lang="en-US" dirty="0"/>
                  <a:t> </a:t>
                </a:r>
                <a:r>
                  <a:rPr lang="en-US" dirty="0" err="1"/>
                  <a:t>aritmetik</a:t>
                </a:r>
                <a:endParaRPr lang="en-US" dirty="0"/>
              </a:p>
              <a:p>
                <a:pPr lvl="1"/>
                <a:r>
                  <a:rPr lang="en-US" dirty="0" err="1"/>
                  <a:t>kecil</a:t>
                </a:r>
                <a:r>
                  <a:rPr lang="en-US" dirty="0"/>
                  <a:t> = data </a:t>
                </a:r>
                <a:r>
                  <a:rPr lang="en-US" dirty="0" err="1"/>
                  <a:t>secara</a:t>
                </a:r>
                <a:r>
                  <a:rPr lang="en-US" dirty="0"/>
                  <a:t> </a:t>
                </a:r>
                <a:r>
                  <a:rPr lang="en-US" dirty="0" err="1"/>
                  <a:t>umum</a:t>
                </a:r>
                <a:r>
                  <a:rPr lang="en-US" dirty="0"/>
                  <a:t> </a:t>
                </a:r>
                <a:r>
                  <a:rPr lang="en-US" dirty="0" err="1"/>
                  <a:t>terkumpul</a:t>
                </a:r>
                <a:r>
                  <a:rPr lang="en-US" dirty="0"/>
                  <a:t> </a:t>
                </a:r>
                <a:r>
                  <a:rPr lang="en-US" dirty="0" err="1"/>
                  <a:t>dekat</a:t>
                </a:r>
                <a:r>
                  <a:rPr lang="en-US" dirty="0"/>
                  <a:t> </a:t>
                </a:r>
                <a:r>
                  <a:rPr lang="en-US" dirty="0" err="1"/>
                  <a:t>dengan</a:t>
                </a:r>
                <a:r>
                  <a:rPr lang="en-US" dirty="0"/>
                  <a:t> </a:t>
                </a:r>
                <a:r>
                  <a:rPr lang="en-US" dirty="0" err="1"/>
                  <a:t>nilai</a:t>
                </a:r>
                <a:r>
                  <a:rPr lang="en-US" dirty="0"/>
                  <a:t> </a:t>
                </a:r>
                <a:r>
                  <a:rPr lang="en-US" dirty="0" err="1"/>
                  <a:t>rerata</a:t>
                </a:r>
                <a:r>
                  <a:rPr lang="en-US" dirty="0"/>
                  <a:t> </a:t>
                </a:r>
                <a:r>
                  <a:rPr lang="en-US" dirty="0" err="1"/>
                  <a:t>aritmetik</a:t>
                </a:r>
                <a:endParaRPr lang="en-US" dirty="0"/>
              </a:p>
              <a:p>
                <a:r>
                  <a:rPr lang="en-US" dirty="0" err="1"/>
                  <a:t>Simpangan</a:t>
                </a:r>
                <a:r>
                  <a:rPr lang="en-US" dirty="0"/>
                  <a:t> </a:t>
                </a:r>
                <a:r>
                  <a:rPr lang="en-US" dirty="0" err="1"/>
                  <a:t>baku</a:t>
                </a:r>
                <a:r>
                  <a:rPr lang="en-US" dirty="0"/>
                  <a:t> </a:t>
                </a:r>
                <a:r>
                  <a:rPr lang="en-US" dirty="0" err="1"/>
                  <a:t>dapat</a:t>
                </a:r>
                <a:r>
                  <a:rPr lang="en-US" dirty="0"/>
                  <a:t> pula </a:t>
                </a:r>
                <a:r>
                  <a:rPr lang="en-US" dirty="0" err="1"/>
                  <a:t>dipandang</a:t>
                </a:r>
                <a:r>
                  <a:rPr lang="en-US" dirty="0"/>
                  <a:t> </a:t>
                </a:r>
                <a:r>
                  <a:rPr lang="en-US" dirty="0" err="1"/>
                  <a:t>sebagai</a:t>
                </a:r>
                <a:r>
                  <a:rPr lang="en-US" dirty="0"/>
                  <a:t> </a:t>
                </a:r>
                <a:r>
                  <a:rPr lang="en-US" dirty="0" err="1"/>
                  <a:t>derajat</a:t>
                </a:r>
                <a:r>
                  <a:rPr lang="en-US" dirty="0"/>
                  <a:t> </a:t>
                </a:r>
                <a:r>
                  <a:rPr lang="en-US" dirty="0" err="1"/>
                  <a:t>ketidakpastian</a:t>
                </a:r>
                <a:r>
                  <a:rPr lang="en-US" dirty="0"/>
                  <a:t> </a:t>
                </a:r>
                <a:r>
                  <a:rPr lang="en-US" dirty="0" err="1"/>
                  <a:t>pengukuran</a:t>
                </a:r>
                <a:r>
                  <a:rPr lang="en-US" dirty="0"/>
                  <a:t> data</a:t>
                </a:r>
              </a:p>
              <a:p>
                <a:pPr lvl="1"/>
                <a:r>
                  <a:rPr lang="en-US" dirty="0" err="1"/>
                  <a:t>Contoh</a:t>
                </a:r>
                <a:r>
                  <a:rPr lang="en-US" dirty="0"/>
                  <a:t>: pada </a:t>
                </a:r>
                <a:r>
                  <a:rPr lang="en-US" dirty="0" err="1"/>
                  <a:t>pengukuran</a:t>
                </a:r>
                <a:r>
                  <a:rPr lang="en-US" dirty="0"/>
                  <a:t> </a:t>
                </a:r>
                <a:r>
                  <a:rPr lang="en-US" dirty="0" err="1"/>
                  <a:t>berulang</a:t>
                </a:r>
                <a:r>
                  <a:rPr lang="en-US" dirty="0"/>
                  <a:t> </a:t>
                </a:r>
                <a:r>
                  <a:rPr lang="en-US" dirty="0" err="1"/>
                  <a:t>dengan</a:t>
                </a:r>
                <a:r>
                  <a:rPr lang="en-US" dirty="0"/>
                  <a:t> </a:t>
                </a:r>
                <a:r>
                  <a:rPr lang="en-US" dirty="0" err="1"/>
                  <a:t>suatu</a:t>
                </a:r>
                <a:r>
                  <a:rPr lang="en-US" dirty="0"/>
                  <a:t> instrument yang </a:t>
                </a:r>
                <a:r>
                  <a:rPr lang="en-US" dirty="0" err="1"/>
                  <a:t>sama</a:t>
                </a:r>
                <a:r>
                  <a:rPr lang="en-US" dirty="0"/>
                  <a:t>, </a:t>
                </a:r>
                <a:r>
                  <a:rPr lang="en-US" dirty="0" err="1"/>
                  <a:t>jika</a:t>
                </a:r>
                <a:r>
                  <a:rPr lang="en-US" dirty="0"/>
                  <a:t> </a:t>
                </a:r>
                <a:r>
                  <a:rPr lang="en-US" dirty="0" err="1"/>
                  <a:t>simpangan</a:t>
                </a:r>
                <a:r>
                  <a:rPr lang="en-US" dirty="0"/>
                  <a:t> </a:t>
                </a:r>
                <a:r>
                  <a:rPr lang="en-US" dirty="0" err="1"/>
                  <a:t>baku</a:t>
                </a:r>
                <a:r>
                  <a:rPr lang="en-US" dirty="0"/>
                  <a:t> data </a:t>
                </a:r>
                <a:r>
                  <a:rPr lang="en-US" dirty="0" err="1"/>
                  <a:t>hasil</a:t>
                </a:r>
                <a:r>
                  <a:rPr lang="en-US" dirty="0"/>
                  <a:t> </a:t>
                </a:r>
                <a:r>
                  <a:rPr lang="en-US" dirty="0" err="1"/>
                  <a:t>pengukuran</a:t>
                </a:r>
                <a:r>
                  <a:rPr lang="en-US" dirty="0"/>
                  <a:t> </a:t>
                </a:r>
                <a:r>
                  <a:rPr lang="en-US" dirty="0" err="1"/>
                  <a:t>bernilai</a:t>
                </a:r>
                <a:r>
                  <a:rPr lang="en-US" dirty="0"/>
                  <a:t> </a:t>
                </a:r>
                <a:r>
                  <a:rPr lang="en-US" dirty="0" err="1"/>
                  <a:t>besar</a:t>
                </a:r>
                <a:r>
                  <a:rPr lang="en-US" dirty="0"/>
                  <a:t>, </a:t>
                </a:r>
                <a:r>
                  <a:rPr lang="en-US" dirty="0" err="1"/>
                  <a:t>berarti</a:t>
                </a:r>
                <a:r>
                  <a:rPr lang="en-US" dirty="0"/>
                  <a:t> </a:t>
                </a:r>
                <a:r>
                  <a:rPr lang="en-US" dirty="0" err="1"/>
                  <a:t>presisi</a:t>
                </a:r>
                <a:r>
                  <a:rPr lang="en-US" dirty="0"/>
                  <a:t> </a:t>
                </a:r>
                <a:r>
                  <a:rPr lang="en-US" dirty="0" err="1"/>
                  <a:t>pengukuran</a:t>
                </a:r>
                <a:r>
                  <a:rPr lang="en-US" dirty="0"/>
                  <a:t> </a:t>
                </a:r>
                <a:r>
                  <a:rPr lang="en-US" dirty="0" err="1"/>
                  <a:t>rendah</a:t>
                </a:r>
                <a:r>
                  <a:rPr lang="en-US" dirty="0"/>
                  <a:t>.</a:t>
                </a:r>
              </a:p>
            </p:txBody>
          </p:sp>
        </mc:Choice>
        <mc:Fallback xmlns="">
          <p:sp>
            <p:nvSpPr>
              <p:cNvPr id="3" name="Text Placeholder 2">
                <a:extLst>
                  <a:ext uri="{FF2B5EF4-FFF2-40B4-BE49-F238E27FC236}">
                    <a16:creationId xmlns:a16="http://schemas.microsoft.com/office/drawing/2014/main" id="{F9F45FB9-30DA-4053-A61C-D3C9D51D0E3C}"/>
                  </a:ext>
                </a:extLst>
              </p:cNvPr>
              <p:cNvSpPr>
                <a:spLocks noGrp="1" noRot="1" noChangeAspect="1" noMove="1" noResize="1" noEditPoints="1" noAdjustHandles="1" noChangeArrowheads="1" noChangeShapeType="1" noTextEdit="1"/>
              </p:cNvSpPr>
              <p:nvPr>
                <p:ph type="body" idx="1"/>
              </p:nvPr>
            </p:nvSpPr>
            <p:spPr>
              <a:xfrm>
                <a:off x="311700" y="1152474"/>
                <a:ext cx="8520600" cy="3722034"/>
              </a:xfrm>
              <a:blipFill>
                <a:blip r:embed="rId2"/>
                <a:stretch>
                  <a:fillRect t="-164"/>
                </a:stretch>
              </a:blipFill>
            </p:spPr>
            <p:txBody>
              <a:bodyPr/>
              <a:lstStyle/>
              <a:p>
                <a:r>
                  <a:rPr lang="en-US">
                    <a:noFill/>
                  </a:rPr>
                  <a:t> </a:t>
                </a:r>
              </a:p>
            </p:txBody>
          </p:sp>
        </mc:Fallback>
      </mc:AlternateContent>
    </p:spTree>
    <p:extLst>
      <p:ext uri="{BB962C8B-B14F-4D97-AF65-F5344CB8AC3E}">
        <p14:creationId xmlns:p14="http://schemas.microsoft.com/office/powerpoint/2010/main" val="18280509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A977-2088-4837-B3BC-4A856E410250}"/>
              </a:ext>
            </a:extLst>
          </p:cNvPr>
          <p:cNvSpPr>
            <a:spLocks noGrp="1"/>
          </p:cNvSpPr>
          <p:nvPr>
            <p:ph type="title"/>
          </p:nvPr>
        </p:nvSpPr>
        <p:spPr/>
        <p:txBody>
          <a:bodyPr>
            <a:normAutofit fontScale="90000"/>
          </a:bodyPr>
          <a:lstStyle/>
          <a:p>
            <a:r>
              <a:rPr lang="en-US" dirty="0" err="1"/>
              <a:t>Konsep</a:t>
            </a:r>
            <a:r>
              <a:rPr lang="en-US" dirty="0"/>
              <a:t>: Median dan </a:t>
            </a:r>
            <a:r>
              <a:rPr lang="en-US" dirty="0" err="1"/>
              <a:t>Kuartil</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1AA78EF-0A90-407F-AAD4-001E288040D1}"/>
                  </a:ext>
                </a:extLst>
              </p:cNvPr>
              <p:cNvSpPr>
                <a:spLocks noGrp="1"/>
              </p:cNvSpPr>
              <p:nvPr>
                <p:ph type="body" idx="1"/>
              </p:nvPr>
            </p:nvSpPr>
            <p:spPr>
              <a:xfrm>
                <a:off x="311699" y="1152475"/>
                <a:ext cx="8584793" cy="3416400"/>
              </a:xfrm>
            </p:spPr>
            <p:txBody>
              <a:bodyPr>
                <a:normAutofit/>
              </a:bodyPr>
              <a:lstStyle/>
              <a:p>
                <a:r>
                  <a:rPr lang="en-US" dirty="0"/>
                  <a:t>Kuartil </a:t>
                </a:r>
                <a:r>
                  <a:rPr lang="en-US" dirty="0" err="1"/>
                  <a:t>pertama</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1</m:t>
                        </m:r>
                      </m:sub>
                    </m:sSub>
                  </m:oMath>
                </a14:m>
                <a:r>
                  <a:rPr lang="en-US" dirty="0"/>
                  <a:t>): </a:t>
                </a:r>
                <a:r>
                  <a:rPr lang="en-US" dirty="0" err="1"/>
                  <a:t>nilai</a:t>
                </a:r>
                <a:r>
                  <a:rPr lang="en-US" dirty="0"/>
                  <a:t> data </a:t>
                </a:r>
                <a:r>
                  <a:rPr lang="en-US" dirty="0" err="1"/>
                  <a:t>sehingga</a:t>
                </a:r>
                <a:r>
                  <a:rPr lang="en-US" dirty="0"/>
                  <a:t> 25% </a:t>
                </a:r>
                <a:r>
                  <a:rPr lang="en-US" dirty="0" err="1"/>
                  <a:t>dari</a:t>
                </a:r>
                <a:r>
                  <a:rPr lang="en-US" dirty="0"/>
                  <a:t> </a:t>
                </a:r>
                <a:r>
                  <a:rPr lang="en-US" dirty="0" err="1"/>
                  <a:t>keseluruhan</a:t>
                </a:r>
                <a:r>
                  <a:rPr lang="en-US" dirty="0"/>
                  <a:t> data </a:t>
                </a:r>
                <a:r>
                  <a:rPr lang="en-US" dirty="0" err="1"/>
                  <a:t>bernilai</a:t>
                </a:r>
                <a:r>
                  <a:rPr lang="en-US" dirty="0"/>
                  <a:t> </a:t>
                </a:r>
                <a:r>
                  <a:rPr lang="en-US" dirty="0" err="1"/>
                  <a:t>lebih</a:t>
                </a:r>
                <a:r>
                  <a:rPr lang="en-US" dirty="0"/>
                  <a:t> </a:t>
                </a:r>
                <a:r>
                  <a:rPr lang="en-US" dirty="0" err="1"/>
                  <a:t>kecil</a:t>
                </a:r>
                <a:r>
                  <a:rPr lang="en-US" dirty="0"/>
                  <a:t> </a:t>
                </a:r>
                <a:r>
                  <a:rPr lang="en-US" dirty="0" err="1"/>
                  <a:t>darinya</a:t>
                </a:r>
                <a:r>
                  <a:rPr lang="en-US" dirty="0"/>
                  <a:t>.</a:t>
                </a:r>
              </a:p>
              <a:p>
                <a:r>
                  <a:rPr lang="en-US" dirty="0" err="1"/>
                  <a:t>Kuartil</a:t>
                </a:r>
                <a:r>
                  <a:rPr lang="en-US" dirty="0"/>
                  <a:t> </a:t>
                </a:r>
                <a:r>
                  <a:rPr lang="en-US" dirty="0" err="1"/>
                  <a:t>kedua</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2</m:t>
                        </m:r>
                      </m:sub>
                    </m:sSub>
                  </m:oMath>
                </a14:m>
                <a:r>
                  <a:rPr lang="en-US" dirty="0"/>
                  <a:t>) </a:t>
                </a:r>
                <a:r>
                  <a:rPr lang="en-US" dirty="0" err="1"/>
                  <a:t>atau</a:t>
                </a:r>
                <a:r>
                  <a:rPr lang="en-US" dirty="0"/>
                  <a:t> median: </a:t>
                </a:r>
                <a:r>
                  <a:rPr lang="en-US" dirty="0" err="1"/>
                  <a:t>nilai</a:t>
                </a:r>
                <a:r>
                  <a:rPr lang="en-US" dirty="0"/>
                  <a:t> data </a:t>
                </a:r>
                <a:r>
                  <a:rPr lang="en-US" dirty="0" err="1"/>
                  <a:t>sehingga</a:t>
                </a:r>
                <a:r>
                  <a:rPr lang="en-US" dirty="0"/>
                  <a:t> </a:t>
                </a:r>
                <a:r>
                  <a:rPr lang="en-US" dirty="0" err="1"/>
                  <a:t>separuh</a:t>
                </a:r>
                <a:r>
                  <a:rPr lang="en-US" dirty="0"/>
                  <a:t> </a:t>
                </a:r>
                <a:r>
                  <a:rPr lang="en-US" dirty="0" err="1"/>
                  <a:t>dari</a:t>
                </a:r>
                <a:r>
                  <a:rPr lang="en-US" dirty="0"/>
                  <a:t> data yang </a:t>
                </a:r>
                <a:r>
                  <a:rPr lang="en-US" dirty="0" err="1"/>
                  <a:t>ada</a:t>
                </a:r>
                <a:r>
                  <a:rPr lang="en-US" dirty="0"/>
                  <a:t> </a:t>
                </a:r>
                <a:r>
                  <a:rPr lang="en-US" dirty="0" err="1"/>
                  <a:t>bernilai</a:t>
                </a:r>
                <a:r>
                  <a:rPr lang="en-US" dirty="0"/>
                  <a:t> </a:t>
                </a:r>
                <a:r>
                  <a:rPr lang="en-US" dirty="0" err="1"/>
                  <a:t>lebih</a:t>
                </a:r>
                <a:r>
                  <a:rPr lang="en-US" dirty="0"/>
                  <a:t> </a:t>
                </a:r>
                <a:r>
                  <a:rPr lang="en-US" dirty="0" err="1"/>
                  <a:t>kecil</a:t>
                </a:r>
                <a:r>
                  <a:rPr lang="en-US" dirty="0"/>
                  <a:t> </a:t>
                </a:r>
                <a:r>
                  <a:rPr lang="en-US" dirty="0" err="1"/>
                  <a:t>darinya</a:t>
                </a:r>
                <a:r>
                  <a:rPr lang="en-US" dirty="0"/>
                  <a:t>.</a:t>
                </a:r>
              </a:p>
              <a:p>
                <a:pPr lvl="1"/>
                <a:r>
                  <a:rPr lang="en-US" dirty="0" err="1"/>
                  <a:t>Dapat</a:t>
                </a:r>
                <a:r>
                  <a:rPr lang="en-US" dirty="0"/>
                  <a:t> </a:t>
                </a:r>
                <a:r>
                  <a:rPr lang="en-US" dirty="0" err="1"/>
                  <a:t>dipakai</a:t>
                </a:r>
                <a:r>
                  <a:rPr lang="en-US" dirty="0"/>
                  <a:t> </a:t>
                </a:r>
                <a:r>
                  <a:rPr lang="en-US" dirty="0" err="1"/>
                  <a:t>sebagai</a:t>
                </a:r>
                <a:r>
                  <a:rPr lang="en-US" dirty="0"/>
                  <a:t> </a:t>
                </a:r>
                <a:r>
                  <a:rPr lang="en-US" dirty="0" err="1"/>
                  <a:t>ukuran</a:t>
                </a:r>
                <a:r>
                  <a:rPr lang="en-US" dirty="0"/>
                  <a:t> </a:t>
                </a:r>
                <a:r>
                  <a:rPr lang="en-US" dirty="0" err="1"/>
                  <a:t>pusat</a:t>
                </a:r>
                <a:r>
                  <a:rPr lang="en-US" dirty="0"/>
                  <a:t> data (</a:t>
                </a:r>
                <a:r>
                  <a:rPr lang="en-US" dirty="0" err="1"/>
                  <a:t>tendensi</a:t>
                </a:r>
                <a:r>
                  <a:rPr lang="en-US" dirty="0"/>
                  <a:t> </a:t>
                </a:r>
                <a:r>
                  <a:rPr lang="en-US" dirty="0" err="1"/>
                  <a:t>sentral</a:t>
                </a:r>
                <a:r>
                  <a:rPr lang="en-US" dirty="0"/>
                  <a:t>) </a:t>
                </a:r>
                <a:r>
                  <a:rPr lang="en-US" dirty="0" err="1"/>
                  <a:t>sebagai</a:t>
                </a:r>
                <a:r>
                  <a:rPr lang="en-US" dirty="0"/>
                  <a:t> </a:t>
                </a:r>
                <a:r>
                  <a:rPr lang="en-US" dirty="0" err="1"/>
                  <a:t>alternatif</a:t>
                </a:r>
                <a:r>
                  <a:rPr lang="en-US" dirty="0"/>
                  <a:t> </a:t>
                </a:r>
                <a:r>
                  <a:rPr lang="en-US" dirty="0" err="1"/>
                  <a:t>dari</a:t>
                </a:r>
                <a:r>
                  <a:rPr lang="en-US" dirty="0"/>
                  <a:t> </a:t>
                </a:r>
                <a:r>
                  <a:rPr lang="en-US" dirty="0" err="1"/>
                  <a:t>rerata</a:t>
                </a:r>
                <a:r>
                  <a:rPr lang="en-US" dirty="0"/>
                  <a:t> (</a:t>
                </a:r>
                <a:r>
                  <a:rPr lang="en-US" dirty="0" err="1"/>
                  <a:t>khususnya</a:t>
                </a:r>
                <a:r>
                  <a:rPr lang="en-US" dirty="0"/>
                  <a:t> </a:t>
                </a:r>
                <a:r>
                  <a:rPr lang="en-US" dirty="0" err="1"/>
                  <a:t>jika</a:t>
                </a:r>
                <a:r>
                  <a:rPr lang="en-US" dirty="0"/>
                  <a:t> </a:t>
                </a:r>
                <a:r>
                  <a:rPr lang="en-US" dirty="0" err="1"/>
                  <a:t>distribusi</a:t>
                </a:r>
                <a:r>
                  <a:rPr lang="en-US" dirty="0"/>
                  <a:t> data </a:t>
                </a:r>
                <a:r>
                  <a:rPr lang="en-US" dirty="0" err="1"/>
                  <a:t>bersifat</a:t>
                </a:r>
                <a:r>
                  <a:rPr lang="en-US" dirty="0"/>
                  <a:t> </a:t>
                </a:r>
                <a:r>
                  <a:rPr lang="en-US" i="1" dirty="0"/>
                  <a:t>skewed</a:t>
                </a:r>
                <a:r>
                  <a:rPr lang="en-US" dirty="0"/>
                  <a:t>).</a:t>
                </a:r>
              </a:p>
              <a:p>
                <a:r>
                  <a:rPr lang="en-US" dirty="0" err="1"/>
                  <a:t>Kuartil</a:t>
                </a:r>
                <a:r>
                  <a:rPr lang="en-US" dirty="0"/>
                  <a:t> </a:t>
                </a:r>
                <a:r>
                  <a:rPr lang="en-US" dirty="0" err="1"/>
                  <a:t>ketiga</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3</m:t>
                        </m:r>
                      </m:sub>
                    </m:sSub>
                  </m:oMath>
                </a14:m>
                <a:r>
                  <a:rPr lang="en-US" dirty="0"/>
                  <a:t>): </a:t>
                </a:r>
                <a:r>
                  <a:rPr lang="en-US" dirty="0" err="1"/>
                  <a:t>nilai</a:t>
                </a:r>
                <a:r>
                  <a:rPr lang="en-US" dirty="0"/>
                  <a:t> data </a:t>
                </a:r>
                <a:r>
                  <a:rPr lang="en-US" dirty="0" err="1"/>
                  <a:t>sehingga</a:t>
                </a:r>
                <a:r>
                  <a:rPr lang="en-US" dirty="0"/>
                  <a:t> 75% </a:t>
                </a:r>
                <a:r>
                  <a:rPr lang="en-US" dirty="0" err="1"/>
                  <a:t>dari</a:t>
                </a:r>
                <a:r>
                  <a:rPr lang="en-US" dirty="0"/>
                  <a:t> </a:t>
                </a:r>
                <a:r>
                  <a:rPr lang="en-US" dirty="0" err="1"/>
                  <a:t>keseluruhan</a:t>
                </a:r>
                <a:r>
                  <a:rPr lang="en-US" dirty="0"/>
                  <a:t> data </a:t>
                </a:r>
                <a:r>
                  <a:rPr lang="en-US" dirty="0" err="1"/>
                  <a:t>bernilai</a:t>
                </a:r>
                <a:r>
                  <a:rPr lang="en-US" dirty="0"/>
                  <a:t> </a:t>
                </a:r>
                <a:r>
                  <a:rPr lang="en-US" dirty="0" err="1"/>
                  <a:t>lebih</a:t>
                </a:r>
                <a:r>
                  <a:rPr lang="en-US" dirty="0"/>
                  <a:t> </a:t>
                </a:r>
                <a:r>
                  <a:rPr lang="en-US" dirty="0" err="1"/>
                  <a:t>kecil</a:t>
                </a:r>
                <a:r>
                  <a:rPr lang="en-US" dirty="0"/>
                  <a:t> </a:t>
                </a:r>
                <a:r>
                  <a:rPr lang="en-US" dirty="0" err="1"/>
                  <a:t>darinya</a:t>
                </a:r>
                <a:r>
                  <a:rPr lang="en-US" dirty="0"/>
                  <a:t>.</a:t>
                </a:r>
              </a:p>
              <a:p>
                <a:r>
                  <a:rPr lang="en-US" dirty="0" err="1"/>
                  <a:t>Kuartil</a:t>
                </a:r>
                <a:r>
                  <a:rPr lang="en-US" dirty="0"/>
                  <a:t> </a:t>
                </a:r>
                <a:r>
                  <a:rPr lang="en-US" dirty="0" err="1"/>
                  <a:t>dapat</a:t>
                </a:r>
                <a:r>
                  <a:rPr lang="en-US" dirty="0"/>
                  <a:t> </a:t>
                </a:r>
                <a:r>
                  <a:rPr lang="en-US" dirty="0" err="1"/>
                  <a:t>dipakai</a:t>
                </a:r>
                <a:r>
                  <a:rPr lang="en-US" dirty="0"/>
                  <a:t> </a:t>
                </a:r>
                <a:r>
                  <a:rPr lang="en-US" dirty="0" err="1"/>
                  <a:t>untuk</a:t>
                </a:r>
                <a:r>
                  <a:rPr lang="en-US" dirty="0"/>
                  <a:t> data </a:t>
                </a:r>
                <a:r>
                  <a:rPr lang="en-US" dirty="0" err="1"/>
                  <a:t>bertipe</a:t>
                </a:r>
                <a:r>
                  <a:rPr lang="en-US" dirty="0"/>
                  <a:t> ordinal, interval, dan </a:t>
                </a:r>
                <a:r>
                  <a:rPr lang="en-US" dirty="0" err="1"/>
                  <a:t>rasio</a:t>
                </a:r>
                <a:r>
                  <a:rPr lang="en-US" dirty="0"/>
                  <a:t>.</a:t>
                </a:r>
              </a:p>
              <a:p>
                <a:endParaRPr lang="en-US" dirty="0"/>
              </a:p>
            </p:txBody>
          </p:sp>
        </mc:Choice>
        <mc:Fallback xmlns="">
          <p:sp>
            <p:nvSpPr>
              <p:cNvPr id="3" name="Text Placeholder 2">
                <a:extLst>
                  <a:ext uri="{FF2B5EF4-FFF2-40B4-BE49-F238E27FC236}">
                    <a16:creationId xmlns:a16="http://schemas.microsoft.com/office/drawing/2014/main" id="{71AA78EF-0A90-407F-AAD4-001E288040D1}"/>
                  </a:ext>
                </a:extLst>
              </p:cNvPr>
              <p:cNvSpPr>
                <a:spLocks noGrp="1" noRot="1" noChangeAspect="1" noMove="1" noResize="1" noEditPoints="1" noAdjustHandles="1" noChangeArrowheads="1" noChangeShapeType="1" noTextEdit="1"/>
              </p:cNvSpPr>
              <p:nvPr>
                <p:ph type="body" idx="1"/>
              </p:nvPr>
            </p:nvSpPr>
            <p:spPr>
              <a:xfrm>
                <a:off x="311699" y="1152475"/>
                <a:ext cx="8584793" cy="341640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390877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4E2A6B-335C-4077-A568-79A3575E96AA}"/>
              </a:ext>
            </a:extLst>
          </p:cNvPr>
          <p:cNvSpPr>
            <a:spLocks noGrp="1"/>
          </p:cNvSpPr>
          <p:nvPr>
            <p:ph type="title"/>
          </p:nvPr>
        </p:nvSpPr>
        <p:spPr/>
        <p:txBody>
          <a:bodyPr>
            <a:normAutofit fontScale="90000"/>
          </a:bodyPr>
          <a:lstStyle/>
          <a:p>
            <a:r>
              <a:rPr lang="en-US" dirty="0" err="1"/>
              <a:t>Konsep</a:t>
            </a:r>
            <a:r>
              <a:rPr lang="en-US" dirty="0"/>
              <a:t>: Modus</a:t>
            </a:r>
          </a:p>
        </p:txBody>
      </p:sp>
      <p:sp>
        <p:nvSpPr>
          <p:cNvPr id="6" name="Text Placeholder 5">
            <a:extLst>
              <a:ext uri="{FF2B5EF4-FFF2-40B4-BE49-F238E27FC236}">
                <a16:creationId xmlns:a16="http://schemas.microsoft.com/office/drawing/2014/main" id="{B4A0B3BC-B889-4AC2-827D-1A4D5C69A047}"/>
              </a:ext>
            </a:extLst>
          </p:cNvPr>
          <p:cNvSpPr>
            <a:spLocks noGrp="1"/>
          </p:cNvSpPr>
          <p:nvPr>
            <p:ph type="body" idx="1"/>
          </p:nvPr>
        </p:nvSpPr>
        <p:spPr/>
        <p:txBody>
          <a:bodyPr>
            <a:normAutofit fontScale="85000" lnSpcReduction="10000"/>
          </a:bodyPr>
          <a:lstStyle/>
          <a:p>
            <a:r>
              <a:rPr lang="en-US" dirty="0"/>
              <a:t>Modus (</a:t>
            </a:r>
            <a:r>
              <a:rPr lang="en-US" i="1" dirty="0"/>
              <a:t>mode</a:t>
            </a:r>
            <a:r>
              <a:rPr lang="en-US" dirty="0"/>
              <a:t>): </a:t>
            </a:r>
            <a:r>
              <a:rPr lang="en-US" dirty="0" err="1"/>
              <a:t>nilai</a:t>
            </a:r>
            <a:r>
              <a:rPr lang="en-US" dirty="0"/>
              <a:t> yang paling </a:t>
            </a:r>
            <a:r>
              <a:rPr lang="en-US" dirty="0" err="1"/>
              <a:t>sering</a:t>
            </a:r>
            <a:r>
              <a:rPr lang="en-US" dirty="0"/>
              <a:t> </a:t>
            </a:r>
            <a:r>
              <a:rPr lang="en-US" dirty="0" err="1"/>
              <a:t>muncul</a:t>
            </a:r>
            <a:r>
              <a:rPr lang="en-US" dirty="0"/>
              <a:t> pada </a:t>
            </a:r>
            <a:r>
              <a:rPr lang="en-US" dirty="0" err="1"/>
              <a:t>sekumpulan</a:t>
            </a:r>
            <a:r>
              <a:rPr lang="en-US" dirty="0"/>
              <a:t> data.</a:t>
            </a:r>
          </a:p>
          <a:p>
            <a:r>
              <a:rPr lang="en-US" dirty="0" err="1"/>
              <a:t>Dipakai</a:t>
            </a:r>
            <a:r>
              <a:rPr lang="en-US" dirty="0"/>
              <a:t> </a:t>
            </a:r>
            <a:r>
              <a:rPr lang="en-US" dirty="0" err="1"/>
              <a:t>sebagai</a:t>
            </a:r>
            <a:r>
              <a:rPr lang="en-US" dirty="0"/>
              <a:t> </a:t>
            </a:r>
            <a:r>
              <a:rPr lang="en-US" dirty="0" err="1"/>
              <a:t>ukuran</a:t>
            </a:r>
            <a:r>
              <a:rPr lang="en-US" dirty="0"/>
              <a:t> </a:t>
            </a:r>
            <a:r>
              <a:rPr lang="en-US" dirty="0" err="1"/>
              <a:t>pusat</a:t>
            </a:r>
            <a:r>
              <a:rPr lang="en-US" dirty="0"/>
              <a:t> data (</a:t>
            </a:r>
            <a:r>
              <a:rPr lang="en-US" dirty="0" err="1"/>
              <a:t>tendensi</a:t>
            </a:r>
            <a:r>
              <a:rPr lang="en-US" dirty="0"/>
              <a:t> </a:t>
            </a:r>
            <a:r>
              <a:rPr lang="en-US" dirty="0" err="1"/>
              <a:t>sentral</a:t>
            </a:r>
            <a:r>
              <a:rPr lang="en-US" dirty="0"/>
              <a:t>) </a:t>
            </a:r>
            <a:r>
              <a:rPr lang="en-US" dirty="0" err="1"/>
              <a:t>untuk</a:t>
            </a:r>
            <a:r>
              <a:rPr lang="en-US" dirty="0"/>
              <a:t> data </a:t>
            </a:r>
            <a:r>
              <a:rPr lang="en-US" dirty="0" err="1"/>
              <a:t>bertipe</a:t>
            </a:r>
            <a:r>
              <a:rPr lang="en-US" dirty="0"/>
              <a:t> nominal/</a:t>
            </a:r>
            <a:r>
              <a:rPr lang="en-US" dirty="0" err="1"/>
              <a:t>kategoris</a:t>
            </a:r>
            <a:r>
              <a:rPr lang="en-US" dirty="0"/>
              <a:t>.</a:t>
            </a:r>
          </a:p>
          <a:p>
            <a:pPr lvl="1"/>
            <a:r>
              <a:rPr lang="en-US" dirty="0" err="1"/>
              <a:t>Tidak</a:t>
            </a:r>
            <a:r>
              <a:rPr lang="en-US" dirty="0"/>
              <a:t> </a:t>
            </a:r>
            <a:r>
              <a:rPr lang="en-US" dirty="0" err="1"/>
              <a:t>dijamin</a:t>
            </a:r>
            <a:r>
              <a:rPr lang="en-US" dirty="0"/>
              <a:t> </a:t>
            </a:r>
            <a:r>
              <a:rPr lang="en-US" dirty="0" err="1"/>
              <a:t>unik</a:t>
            </a:r>
            <a:r>
              <a:rPr lang="en-US" dirty="0"/>
              <a:t> </a:t>
            </a:r>
            <a:r>
              <a:rPr lang="en-US" dirty="0" err="1"/>
              <a:t>dalam</a:t>
            </a:r>
            <a:r>
              <a:rPr lang="en-US" dirty="0"/>
              <a:t> </a:t>
            </a:r>
            <a:r>
              <a:rPr lang="en-US" dirty="0" err="1"/>
              <a:t>suatu</a:t>
            </a:r>
            <a:r>
              <a:rPr lang="en-US" dirty="0"/>
              <a:t> </a:t>
            </a:r>
            <a:r>
              <a:rPr lang="en-US" dirty="0" err="1"/>
              <a:t>distribusi</a:t>
            </a:r>
            <a:r>
              <a:rPr lang="en-US" dirty="0"/>
              <a:t> data (</a:t>
            </a:r>
            <a:r>
              <a:rPr lang="en-US" dirty="0" err="1"/>
              <a:t>bisa</a:t>
            </a:r>
            <a:r>
              <a:rPr lang="en-US" dirty="0"/>
              <a:t> </a:t>
            </a:r>
            <a:r>
              <a:rPr lang="en-US" dirty="0" err="1"/>
              <a:t>ada</a:t>
            </a:r>
            <a:r>
              <a:rPr lang="en-US" dirty="0"/>
              <a:t> </a:t>
            </a:r>
            <a:r>
              <a:rPr lang="en-US" dirty="0" err="1"/>
              <a:t>lebih</a:t>
            </a:r>
            <a:r>
              <a:rPr lang="en-US" dirty="0"/>
              <a:t> </a:t>
            </a:r>
            <a:r>
              <a:rPr lang="en-US" dirty="0" err="1"/>
              <a:t>dari</a:t>
            </a:r>
            <a:r>
              <a:rPr lang="en-US" dirty="0"/>
              <a:t> </a:t>
            </a:r>
            <a:r>
              <a:rPr lang="en-US" dirty="0" err="1"/>
              <a:t>satu</a:t>
            </a:r>
            <a:r>
              <a:rPr lang="en-US" dirty="0"/>
              <a:t> modus </a:t>
            </a:r>
            <a:r>
              <a:rPr lang="en-US" dirty="0" err="1"/>
              <a:t>dalam</a:t>
            </a:r>
            <a:r>
              <a:rPr lang="en-US" dirty="0"/>
              <a:t> </a:t>
            </a:r>
            <a:r>
              <a:rPr lang="en-US" dirty="0" err="1"/>
              <a:t>suatu</a:t>
            </a:r>
            <a:r>
              <a:rPr lang="en-US" dirty="0"/>
              <a:t> </a:t>
            </a:r>
            <a:r>
              <a:rPr lang="en-US" dirty="0" err="1"/>
              <a:t>distribusi</a:t>
            </a:r>
            <a:r>
              <a:rPr lang="en-US" dirty="0"/>
              <a:t>).</a:t>
            </a:r>
          </a:p>
          <a:p>
            <a:pPr lvl="1"/>
            <a:r>
              <a:rPr lang="en-US" dirty="0" err="1"/>
              <a:t>Merupakan</a:t>
            </a:r>
            <a:r>
              <a:rPr lang="en-US" dirty="0"/>
              <a:t> </a:t>
            </a:r>
            <a:r>
              <a:rPr lang="en-US" dirty="0" err="1"/>
              <a:t>nilai</a:t>
            </a:r>
            <a:r>
              <a:rPr lang="en-US" dirty="0"/>
              <a:t> yang </a:t>
            </a:r>
            <a:r>
              <a:rPr lang="en-US" dirty="0" err="1"/>
              <a:t>berpeluang</a:t>
            </a:r>
            <a:r>
              <a:rPr lang="en-US" dirty="0"/>
              <a:t> paling </a:t>
            </a:r>
            <a:r>
              <a:rPr lang="en-US" dirty="0" err="1"/>
              <a:t>tinggi</a:t>
            </a:r>
            <a:r>
              <a:rPr lang="en-US" dirty="0"/>
              <a:t> </a:t>
            </a:r>
            <a:r>
              <a:rPr lang="en-US" dirty="0" err="1"/>
              <a:t>didapatkan</a:t>
            </a:r>
            <a:r>
              <a:rPr lang="en-US" dirty="0"/>
              <a:t> </a:t>
            </a:r>
            <a:r>
              <a:rPr lang="en-US" dirty="0" err="1"/>
              <a:t>ketika</a:t>
            </a:r>
            <a:r>
              <a:rPr lang="en-US" dirty="0"/>
              <a:t> data di-</a:t>
            </a:r>
            <a:r>
              <a:rPr lang="en-US" i="1" dirty="0"/>
              <a:t>sample</a:t>
            </a:r>
            <a:r>
              <a:rPr lang="en-US" dirty="0"/>
              <a:t>.</a:t>
            </a:r>
          </a:p>
          <a:p>
            <a:r>
              <a:rPr lang="en-US" dirty="0" err="1"/>
              <a:t>Contoh</a:t>
            </a:r>
            <a:r>
              <a:rPr lang="en-US" dirty="0"/>
              <a:t>:</a:t>
            </a:r>
          </a:p>
          <a:p>
            <a:pPr lvl="1"/>
            <a:r>
              <a:rPr lang="en-US" dirty="0" err="1"/>
              <a:t>Himpunan</a:t>
            </a:r>
            <a:r>
              <a:rPr lang="en-US" dirty="0"/>
              <a:t> data {1,2,2,3,4,4,7,8} </a:t>
            </a:r>
            <a:r>
              <a:rPr lang="en-US" dirty="0" err="1"/>
              <a:t>memiliki</a:t>
            </a:r>
            <a:r>
              <a:rPr lang="en-US" dirty="0"/>
              <a:t> </a:t>
            </a:r>
            <a:r>
              <a:rPr lang="en-US" dirty="0" err="1"/>
              <a:t>dua</a:t>
            </a:r>
            <a:r>
              <a:rPr lang="en-US" dirty="0"/>
              <a:t> modus: 2 dan 4.</a:t>
            </a:r>
          </a:p>
          <a:p>
            <a:r>
              <a:rPr lang="en-US" dirty="0"/>
              <a:t>Jika data </a:t>
            </a:r>
            <a:r>
              <a:rPr lang="en-US" dirty="0" err="1"/>
              <a:t>mengikuti</a:t>
            </a:r>
            <a:r>
              <a:rPr lang="en-US" dirty="0"/>
              <a:t> </a:t>
            </a:r>
            <a:r>
              <a:rPr lang="en-US" dirty="0" err="1"/>
              <a:t>distribusi</a:t>
            </a:r>
            <a:r>
              <a:rPr lang="en-US" dirty="0"/>
              <a:t> </a:t>
            </a:r>
            <a:r>
              <a:rPr lang="en-US" dirty="0" err="1"/>
              <a:t>kontinu</a:t>
            </a:r>
            <a:r>
              <a:rPr lang="en-US" dirty="0"/>
              <a:t>, </a:t>
            </a:r>
            <a:r>
              <a:rPr lang="en-US" dirty="0" err="1"/>
              <a:t>misal</a:t>
            </a:r>
            <a:r>
              <a:rPr lang="en-US" dirty="0"/>
              <a:t> </a:t>
            </a:r>
            <a:br>
              <a:rPr lang="en-US" dirty="0"/>
            </a:br>
            <a:r>
              <a:rPr lang="en-US" dirty="0"/>
              <a:t>	{0.935, …, 1.134,…, 2.643, …, 3.459, …, 3.995, ….}</a:t>
            </a:r>
            <a:br>
              <a:rPr lang="en-US" dirty="0"/>
            </a:br>
            <a:r>
              <a:rPr lang="en-US" dirty="0" err="1"/>
              <a:t>maka</a:t>
            </a:r>
            <a:r>
              <a:rPr lang="en-US" dirty="0"/>
              <a:t> </a:t>
            </a:r>
            <a:r>
              <a:rPr lang="en-US" dirty="0" err="1"/>
              <a:t>secara</a:t>
            </a:r>
            <a:r>
              <a:rPr lang="en-US" dirty="0"/>
              <a:t> </a:t>
            </a:r>
            <a:r>
              <a:rPr lang="en-US" dirty="0" err="1"/>
              <a:t>statistik</a:t>
            </a:r>
            <a:r>
              <a:rPr lang="en-US" dirty="0"/>
              <a:t>, </a:t>
            </a:r>
            <a:r>
              <a:rPr lang="en-US" dirty="0" err="1"/>
              <a:t>tidak</a:t>
            </a:r>
            <a:r>
              <a:rPr lang="en-US" dirty="0"/>
              <a:t> </a:t>
            </a:r>
            <a:r>
              <a:rPr lang="en-US" dirty="0" err="1"/>
              <a:t>boleh</a:t>
            </a:r>
            <a:r>
              <a:rPr lang="en-US" dirty="0"/>
              <a:t> </a:t>
            </a:r>
            <a:r>
              <a:rPr lang="en-US" dirty="0" err="1"/>
              <a:t>diasumsikan</a:t>
            </a:r>
            <a:r>
              <a:rPr lang="en-US" dirty="0"/>
              <a:t> </a:t>
            </a:r>
            <a:r>
              <a:rPr lang="en-US" dirty="0" err="1"/>
              <a:t>akan</a:t>
            </a:r>
            <a:r>
              <a:rPr lang="en-US" dirty="0"/>
              <a:t> </a:t>
            </a:r>
            <a:r>
              <a:rPr lang="en-US" dirty="0" err="1"/>
              <a:t>ada</a:t>
            </a:r>
            <a:r>
              <a:rPr lang="en-US" dirty="0"/>
              <a:t> </a:t>
            </a:r>
            <a:r>
              <a:rPr lang="en-US" dirty="0" err="1"/>
              <a:t>dua</a:t>
            </a:r>
            <a:r>
              <a:rPr lang="en-US" dirty="0"/>
              <a:t> data yang </a:t>
            </a:r>
            <a:r>
              <a:rPr lang="en-US" dirty="0" err="1"/>
              <a:t>bernilai</a:t>
            </a:r>
            <a:r>
              <a:rPr lang="en-US" dirty="0"/>
              <a:t> </a:t>
            </a:r>
            <a:r>
              <a:rPr lang="en-US" dirty="0" err="1"/>
              <a:t>persis</a:t>
            </a:r>
            <a:r>
              <a:rPr lang="en-US" dirty="0"/>
              <a:t> </a:t>
            </a:r>
            <a:r>
              <a:rPr lang="en-US" dirty="0" err="1"/>
              <a:t>sama</a:t>
            </a:r>
            <a:r>
              <a:rPr lang="en-US" dirty="0"/>
              <a:t>. </a:t>
            </a:r>
          </a:p>
          <a:p>
            <a:pPr lvl="1"/>
            <a:r>
              <a:rPr lang="en-US" dirty="0" err="1"/>
              <a:t>Definisi</a:t>
            </a:r>
            <a:r>
              <a:rPr lang="en-US" dirty="0"/>
              <a:t> modus </a:t>
            </a:r>
            <a:r>
              <a:rPr lang="en-US" dirty="0" err="1"/>
              <a:t>standar</a:t>
            </a:r>
            <a:r>
              <a:rPr lang="en-US" dirty="0"/>
              <a:t> </a:t>
            </a:r>
            <a:r>
              <a:rPr lang="en-US" dirty="0" err="1"/>
              <a:t>menjadi</a:t>
            </a:r>
            <a:r>
              <a:rPr lang="en-US" dirty="0"/>
              <a:t> </a:t>
            </a:r>
            <a:r>
              <a:rPr lang="en-US" dirty="0" err="1"/>
              <a:t>tidak</a:t>
            </a:r>
            <a:r>
              <a:rPr lang="en-US" dirty="0"/>
              <a:t> </a:t>
            </a:r>
            <a:r>
              <a:rPr lang="en-US" dirty="0" err="1"/>
              <a:t>bermakna</a:t>
            </a:r>
            <a:r>
              <a:rPr lang="en-US" dirty="0"/>
              <a:t>.</a:t>
            </a:r>
          </a:p>
          <a:p>
            <a:pPr lvl="1"/>
            <a:r>
              <a:rPr lang="en-US" dirty="0" err="1"/>
              <a:t>Pendekatan</a:t>
            </a:r>
            <a:r>
              <a:rPr lang="en-US" dirty="0"/>
              <a:t> 1: </a:t>
            </a:r>
            <a:r>
              <a:rPr lang="en-US" dirty="0" err="1"/>
              <a:t>lakukan</a:t>
            </a:r>
            <a:r>
              <a:rPr lang="en-US" dirty="0"/>
              <a:t> </a:t>
            </a:r>
            <a:r>
              <a:rPr lang="en-US" dirty="0" err="1"/>
              <a:t>diskretisasi</a:t>
            </a:r>
            <a:r>
              <a:rPr lang="en-US" dirty="0"/>
              <a:t> (</a:t>
            </a:r>
            <a:r>
              <a:rPr lang="en-US" dirty="0" err="1"/>
              <a:t>dibahas</a:t>
            </a:r>
            <a:r>
              <a:rPr lang="en-US" dirty="0"/>
              <a:t> di </a:t>
            </a:r>
            <a:r>
              <a:rPr lang="en-US" dirty="0" err="1"/>
              <a:t>modul</a:t>
            </a:r>
            <a:r>
              <a:rPr lang="en-US" dirty="0"/>
              <a:t> Data Preparation), </a:t>
            </a:r>
            <a:r>
              <a:rPr lang="en-US" dirty="0" err="1"/>
              <a:t>sehingga</a:t>
            </a:r>
            <a:r>
              <a:rPr lang="en-US" dirty="0"/>
              <a:t> </a:t>
            </a:r>
            <a:r>
              <a:rPr lang="en-US" dirty="0" err="1"/>
              <a:t>didapat</a:t>
            </a:r>
            <a:r>
              <a:rPr lang="en-US" dirty="0"/>
              <a:t> data </a:t>
            </a:r>
            <a:r>
              <a:rPr lang="en-US" dirty="0" err="1"/>
              <a:t>bertipe</a:t>
            </a:r>
            <a:r>
              <a:rPr lang="en-US" dirty="0"/>
              <a:t> nominal, </a:t>
            </a:r>
            <a:r>
              <a:rPr lang="en-US" dirty="0" err="1"/>
              <a:t>lalu</a:t>
            </a:r>
            <a:r>
              <a:rPr lang="en-US" dirty="0"/>
              <a:t> </a:t>
            </a:r>
            <a:r>
              <a:rPr lang="en-US" dirty="0" err="1"/>
              <a:t>dicari</a:t>
            </a:r>
            <a:r>
              <a:rPr lang="en-US" dirty="0"/>
              <a:t> </a:t>
            </a:r>
            <a:r>
              <a:rPr lang="en-US" dirty="0" err="1"/>
              <a:t>modusnya</a:t>
            </a:r>
            <a:r>
              <a:rPr lang="en-US" dirty="0"/>
              <a:t>.</a:t>
            </a:r>
          </a:p>
          <a:p>
            <a:pPr lvl="1"/>
            <a:r>
              <a:rPr lang="en-US" dirty="0" err="1"/>
              <a:t>Pendekatan</a:t>
            </a:r>
            <a:r>
              <a:rPr lang="en-US" dirty="0"/>
              <a:t> 2: </a:t>
            </a:r>
            <a:r>
              <a:rPr lang="en-US" dirty="0" err="1"/>
              <a:t>gunakan</a:t>
            </a:r>
            <a:r>
              <a:rPr lang="en-US" dirty="0"/>
              <a:t> </a:t>
            </a:r>
            <a:r>
              <a:rPr lang="en-US" dirty="0" err="1"/>
              <a:t>teknik</a:t>
            </a:r>
            <a:r>
              <a:rPr lang="en-US" dirty="0"/>
              <a:t> </a:t>
            </a:r>
            <a:r>
              <a:rPr lang="en-US" i="1" dirty="0"/>
              <a:t>kernel density estimation</a:t>
            </a:r>
            <a:r>
              <a:rPr lang="en-US" dirty="0"/>
              <a:t> (</a:t>
            </a:r>
            <a:r>
              <a:rPr lang="en-US" dirty="0" err="1"/>
              <a:t>tidak</a:t>
            </a:r>
            <a:r>
              <a:rPr lang="en-US" dirty="0"/>
              <a:t> </a:t>
            </a:r>
            <a:r>
              <a:rPr lang="en-US" dirty="0" err="1"/>
              <a:t>dibahas</a:t>
            </a:r>
            <a:r>
              <a:rPr lang="en-US" dirty="0"/>
              <a:t> di </a:t>
            </a:r>
            <a:r>
              <a:rPr lang="en-US" dirty="0" err="1"/>
              <a:t>sini</a:t>
            </a:r>
            <a:r>
              <a:rPr lang="en-US" dirty="0"/>
              <a:t>).</a:t>
            </a:r>
          </a:p>
        </p:txBody>
      </p:sp>
    </p:spTree>
    <p:extLst>
      <p:ext uri="{BB962C8B-B14F-4D97-AF65-F5344CB8AC3E}">
        <p14:creationId xmlns:p14="http://schemas.microsoft.com/office/powerpoint/2010/main" val="12257880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B6BC-010C-47C9-A0C0-4F139D93B4EF}"/>
              </a:ext>
            </a:extLst>
          </p:cNvPr>
          <p:cNvSpPr>
            <a:spLocks noGrp="1"/>
          </p:cNvSpPr>
          <p:nvPr>
            <p:ph type="title"/>
          </p:nvPr>
        </p:nvSpPr>
        <p:spPr/>
        <p:txBody>
          <a:bodyPr>
            <a:normAutofit fontScale="90000"/>
          </a:bodyPr>
          <a:lstStyle/>
          <a:p>
            <a:r>
              <a:rPr lang="en-US" dirty="0" err="1"/>
              <a:t>Deskripsi</a:t>
            </a:r>
            <a:r>
              <a:rPr lang="en-US" dirty="0"/>
              <a:t> </a:t>
            </a:r>
            <a:r>
              <a:rPr lang="en-US" dirty="0" err="1"/>
              <a:t>statistik</a:t>
            </a:r>
            <a:r>
              <a:rPr lang="en-US" dirty="0"/>
              <a:t> data</a:t>
            </a:r>
          </a:p>
        </p:txBody>
      </p:sp>
      <p:sp>
        <p:nvSpPr>
          <p:cNvPr id="3" name="Text Placeholder 2">
            <a:extLst>
              <a:ext uri="{FF2B5EF4-FFF2-40B4-BE49-F238E27FC236}">
                <a16:creationId xmlns:a16="http://schemas.microsoft.com/office/drawing/2014/main" id="{D1BAEE70-8E2B-4A7C-B965-91F9A286430E}"/>
              </a:ext>
            </a:extLst>
          </p:cNvPr>
          <p:cNvSpPr>
            <a:spLocks noGrp="1"/>
          </p:cNvSpPr>
          <p:nvPr>
            <p:ph type="body" idx="1"/>
          </p:nvPr>
        </p:nvSpPr>
        <p:spPr>
          <a:xfrm>
            <a:off x="311700" y="1152476"/>
            <a:ext cx="8520600" cy="1029191"/>
          </a:xfrm>
        </p:spPr>
        <p:txBody>
          <a:bodyPr>
            <a:normAutofit/>
          </a:bodyPr>
          <a:lstStyle/>
          <a:p>
            <a:pPr marL="139700" indent="0">
              <a:buNone/>
            </a:pPr>
            <a:r>
              <a:rPr lang="en-US" dirty="0" err="1"/>
              <a:t>Gunakan</a:t>
            </a:r>
            <a:r>
              <a:rPr lang="en-US" dirty="0"/>
              <a:t> </a:t>
            </a:r>
            <a:r>
              <a:rPr lang="en-US" dirty="0">
                <a:latin typeface="Courier New" panose="02070309020205020404" pitchFamily="49" charset="0"/>
                <a:cs typeface="Courier New" panose="02070309020205020404" pitchFamily="49" charset="0"/>
              </a:rPr>
              <a:t>describe(include='all')</a:t>
            </a:r>
            <a:r>
              <a:rPr lang="en-US" dirty="0"/>
              <a:t> </a:t>
            </a:r>
            <a:r>
              <a:rPr lang="en-US" dirty="0" err="1"/>
              <a:t>jika</a:t>
            </a:r>
            <a:r>
              <a:rPr lang="en-US" dirty="0"/>
              <a:t> </a:t>
            </a:r>
            <a:r>
              <a:rPr lang="en-US" dirty="0" err="1"/>
              <a:t>ingin</a:t>
            </a:r>
            <a:r>
              <a:rPr lang="en-US" dirty="0"/>
              <a:t> </a:t>
            </a:r>
            <a:r>
              <a:rPr lang="en-US" dirty="0" err="1"/>
              <a:t>menampilkan</a:t>
            </a:r>
            <a:r>
              <a:rPr lang="en-US" dirty="0"/>
              <a:t> juga </a:t>
            </a:r>
            <a:r>
              <a:rPr lang="en-US" dirty="0" err="1"/>
              <a:t>statistik</a:t>
            </a:r>
            <a:r>
              <a:rPr lang="en-US" dirty="0"/>
              <a:t> </a:t>
            </a:r>
            <a:r>
              <a:rPr lang="en-US" dirty="0" err="1"/>
              <a:t>kolom</a:t>
            </a:r>
            <a:r>
              <a:rPr lang="en-US" dirty="0"/>
              <a:t> yang </a:t>
            </a:r>
            <a:r>
              <a:rPr lang="en-US" dirty="0" err="1"/>
              <a:t>bertipe</a:t>
            </a:r>
            <a:r>
              <a:rPr lang="en-US" dirty="0"/>
              <a:t> non-</a:t>
            </a:r>
            <a:r>
              <a:rPr lang="en-US" dirty="0" err="1"/>
              <a:t>numerik</a:t>
            </a:r>
            <a:r>
              <a:rPr lang="en-US" dirty="0"/>
              <a:t>, </a:t>
            </a:r>
            <a:r>
              <a:rPr lang="en-US" dirty="0" err="1"/>
              <a:t>mencakup</a:t>
            </a:r>
            <a:r>
              <a:rPr lang="en-US" dirty="0"/>
              <a:t> juga </a:t>
            </a:r>
            <a:r>
              <a:rPr lang="en-US" dirty="0" err="1"/>
              <a:t>berapa</a:t>
            </a:r>
            <a:r>
              <a:rPr lang="en-US" dirty="0"/>
              <a:t> </a:t>
            </a:r>
            <a:r>
              <a:rPr lang="en-US" dirty="0" err="1"/>
              <a:t>banyak</a:t>
            </a:r>
            <a:r>
              <a:rPr lang="en-US" dirty="0"/>
              <a:t> </a:t>
            </a:r>
            <a:r>
              <a:rPr lang="en-US" dirty="0" err="1"/>
              <a:t>nilai</a:t>
            </a:r>
            <a:r>
              <a:rPr lang="en-US" dirty="0"/>
              <a:t> </a:t>
            </a:r>
            <a:r>
              <a:rPr lang="en-US" dirty="0" err="1"/>
              <a:t>unik</a:t>
            </a:r>
            <a:r>
              <a:rPr lang="en-US" dirty="0"/>
              <a:t> </a:t>
            </a:r>
            <a:r>
              <a:rPr lang="en-US" dirty="0" err="1"/>
              <a:t>dalam</a:t>
            </a:r>
            <a:r>
              <a:rPr lang="en-US" dirty="0"/>
              <a:t> </a:t>
            </a:r>
            <a:r>
              <a:rPr lang="en-US" dirty="0" err="1"/>
              <a:t>kolom</a:t>
            </a:r>
            <a:r>
              <a:rPr lang="en-US" dirty="0"/>
              <a:t> (</a:t>
            </a:r>
            <a:r>
              <a:rPr lang="en-US" b="1" dirty="0"/>
              <a:t>unique</a:t>
            </a:r>
            <a:r>
              <a:rPr lang="en-US" dirty="0"/>
              <a:t>), </a:t>
            </a:r>
            <a:r>
              <a:rPr lang="en-US" dirty="0" err="1"/>
              <a:t>nilai</a:t>
            </a:r>
            <a:r>
              <a:rPr lang="en-US" dirty="0"/>
              <a:t> modus (</a:t>
            </a:r>
            <a:r>
              <a:rPr lang="en-US" b="1" dirty="0"/>
              <a:t>top</a:t>
            </a:r>
            <a:r>
              <a:rPr lang="en-US" dirty="0"/>
              <a:t>), </a:t>
            </a:r>
            <a:r>
              <a:rPr lang="en-US" dirty="0" err="1"/>
              <a:t>serta</a:t>
            </a:r>
            <a:r>
              <a:rPr lang="en-US" dirty="0"/>
              <a:t> </a:t>
            </a:r>
            <a:r>
              <a:rPr lang="en-US" dirty="0" err="1"/>
              <a:t>frekuensi</a:t>
            </a:r>
            <a:r>
              <a:rPr lang="en-US" dirty="0"/>
              <a:t> modus (</a:t>
            </a:r>
            <a:r>
              <a:rPr lang="en-US" b="1" dirty="0" err="1"/>
              <a:t>freq</a:t>
            </a:r>
            <a:r>
              <a:rPr lang="en-US" dirty="0"/>
              <a:t>). </a:t>
            </a:r>
          </a:p>
        </p:txBody>
      </p:sp>
      <p:pic>
        <p:nvPicPr>
          <p:cNvPr id="6" name="Picture 5">
            <a:extLst>
              <a:ext uri="{FF2B5EF4-FFF2-40B4-BE49-F238E27FC236}">
                <a16:creationId xmlns:a16="http://schemas.microsoft.com/office/drawing/2014/main" id="{5F134099-9DB6-4349-A4E2-63D00CE29FDE}"/>
              </a:ext>
            </a:extLst>
          </p:cNvPr>
          <p:cNvPicPr>
            <a:picLocks noChangeAspect="1"/>
          </p:cNvPicPr>
          <p:nvPr/>
        </p:nvPicPr>
        <p:blipFill rotWithShape="1">
          <a:blip r:embed="rId2"/>
          <a:srcRect r="34153"/>
          <a:stretch/>
        </p:blipFill>
        <p:spPr>
          <a:xfrm>
            <a:off x="217690" y="2181668"/>
            <a:ext cx="5397047" cy="2977518"/>
          </a:xfrm>
          <a:prstGeom prst="rect">
            <a:avLst/>
          </a:prstGeom>
        </p:spPr>
      </p:pic>
      <p:pic>
        <p:nvPicPr>
          <p:cNvPr id="11" name="Picture 10">
            <a:extLst>
              <a:ext uri="{FF2B5EF4-FFF2-40B4-BE49-F238E27FC236}">
                <a16:creationId xmlns:a16="http://schemas.microsoft.com/office/drawing/2014/main" id="{32069E8D-9089-4C4B-8AE3-C4CC831463FD}"/>
              </a:ext>
            </a:extLst>
          </p:cNvPr>
          <p:cNvPicPr>
            <a:picLocks noChangeAspect="1"/>
          </p:cNvPicPr>
          <p:nvPr/>
        </p:nvPicPr>
        <p:blipFill>
          <a:blip r:embed="rId3"/>
          <a:stretch>
            <a:fillRect/>
          </a:stretch>
        </p:blipFill>
        <p:spPr>
          <a:xfrm>
            <a:off x="5766346" y="2553760"/>
            <a:ext cx="3786728" cy="2605426"/>
          </a:xfrm>
          <a:prstGeom prst="rect">
            <a:avLst/>
          </a:prstGeom>
        </p:spPr>
      </p:pic>
    </p:spTree>
    <p:extLst>
      <p:ext uri="{BB962C8B-B14F-4D97-AF65-F5344CB8AC3E}">
        <p14:creationId xmlns:p14="http://schemas.microsoft.com/office/powerpoint/2010/main" val="15638241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31DB5-2186-462E-845C-F09B70BE3F14}"/>
              </a:ext>
            </a:extLst>
          </p:cNvPr>
          <p:cNvSpPr>
            <a:spLocks noGrp="1"/>
          </p:cNvSpPr>
          <p:nvPr>
            <p:ph type="title"/>
          </p:nvPr>
        </p:nvSpPr>
        <p:spPr/>
        <p:txBody>
          <a:bodyPr>
            <a:normAutofit fontScale="90000"/>
          </a:bodyPr>
          <a:lstStyle/>
          <a:p>
            <a:r>
              <a:rPr lang="en-US" dirty="0" err="1"/>
              <a:t>Fungsi</a:t>
            </a:r>
            <a:r>
              <a:rPr lang="en-US" dirty="0"/>
              <a:t> </a:t>
            </a:r>
            <a:r>
              <a:rPr lang="en-US" dirty="0" err="1"/>
              <a:t>statistik</a:t>
            </a:r>
            <a:r>
              <a:rPr lang="en-US" dirty="0"/>
              <a:t> </a:t>
            </a:r>
            <a:r>
              <a:rPr lang="en-US" dirty="0" err="1"/>
              <a:t>dalam</a:t>
            </a:r>
            <a:r>
              <a:rPr lang="en-US" dirty="0"/>
              <a:t> Pandas</a:t>
            </a:r>
          </a:p>
        </p:txBody>
      </p:sp>
      <p:graphicFrame>
        <p:nvGraphicFramePr>
          <p:cNvPr id="8" name="Table 7">
            <a:extLst>
              <a:ext uri="{FF2B5EF4-FFF2-40B4-BE49-F238E27FC236}">
                <a16:creationId xmlns:a16="http://schemas.microsoft.com/office/drawing/2014/main" id="{2204D8C8-802D-4155-ADEC-4A3BE8A8F1B4}"/>
              </a:ext>
            </a:extLst>
          </p:cNvPr>
          <p:cNvGraphicFramePr>
            <a:graphicFrameLocks noGrp="1"/>
          </p:cNvGraphicFramePr>
          <p:nvPr>
            <p:extLst>
              <p:ext uri="{D42A27DB-BD31-4B8C-83A1-F6EECF244321}">
                <p14:modId xmlns:p14="http://schemas.microsoft.com/office/powerpoint/2010/main" val="168061575"/>
              </p:ext>
            </p:extLst>
          </p:nvPr>
        </p:nvGraphicFramePr>
        <p:xfrm>
          <a:off x="469617" y="1223755"/>
          <a:ext cx="3840269" cy="3566160"/>
        </p:xfrm>
        <a:graphic>
          <a:graphicData uri="http://schemas.openxmlformats.org/drawingml/2006/table">
            <a:tbl>
              <a:tblPr>
                <a:tableStyleId>{B301B821-A1FF-4177-AEE7-76D212191A09}</a:tableStyleId>
              </a:tblPr>
              <a:tblGrid>
                <a:gridCol w="1078446">
                  <a:extLst>
                    <a:ext uri="{9D8B030D-6E8A-4147-A177-3AD203B41FA5}">
                      <a16:colId xmlns:a16="http://schemas.microsoft.com/office/drawing/2014/main" val="2094048675"/>
                    </a:ext>
                  </a:extLst>
                </a:gridCol>
                <a:gridCol w="2761823">
                  <a:extLst>
                    <a:ext uri="{9D8B030D-6E8A-4147-A177-3AD203B41FA5}">
                      <a16:colId xmlns:a16="http://schemas.microsoft.com/office/drawing/2014/main" val="2708366933"/>
                    </a:ext>
                  </a:extLst>
                </a:gridCol>
              </a:tblGrid>
              <a:tr h="0">
                <a:tc>
                  <a:txBody>
                    <a:bodyPr/>
                    <a:lstStyle/>
                    <a:p>
                      <a:pPr fontAlgn="t"/>
                      <a:r>
                        <a:rPr lang="en-US" b="1" dirty="0">
                          <a:effectLst/>
                          <a:latin typeface="Courier New" panose="02070309020205020404" pitchFamily="49" charset="0"/>
                          <a:cs typeface="Courier New" panose="02070309020205020404" pitchFamily="49" charset="0"/>
                        </a:rPr>
                        <a:t>count</a:t>
                      </a:r>
                    </a:p>
                  </a:txBody>
                  <a:tcPr>
                    <a:lnR w="12700" cap="flat" cmpd="sng" algn="ctr">
                      <a:solidFill>
                        <a:schemeClr val="tx1"/>
                      </a:solidFill>
                      <a:prstDash val="solid"/>
                      <a:round/>
                      <a:headEnd type="none" w="med" len="med"/>
                      <a:tailEnd type="none" w="med" len="med"/>
                    </a:lnR>
                  </a:tcPr>
                </a:tc>
                <a:tc>
                  <a:txBody>
                    <a:bodyPr/>
                    <a:lstStyle/>
                    <a:p>
                      <a:pPr fontAlgn="t"/>
                      <a:r>
                        <a:rPr lang="en-US">
                          <a:effectLst/>
                        </a:rPr>
                        <a:t>Number of non-NA observations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703506"/>
                  </a:ext>
                </a:extLst>
              </a:tr>
              <a:tr h="0">
                <a:tc>
                  <a:txBody>
                    <a:bodyPr/>
                    <a:lstStyle/>
                    <a:p>
                      <a:pPr fontAlgn="t"/>
                      <a:r>
                        <a:rPr lang="en-US" b="1" dirty="0">
                          <a:effectLst/>
                          <a:latin typeface="Courier New" panose="02070309020205020404" pitchFamily="49" charset="0"/>
                          <a:cs typeface="Courier New" panose="02070309020205020404" pitchFamily="49" charset="0"/>
                        </a:rPr>
                        <a:t>sum</a:t>
                      </a:r>
                    </a:p>
                  </a:txBody>
                  <a:tcPr>
                    <a:lnR w="12700" cap="flat" cmpd="sng" algn="ctr">
                      <a:solidFill>
                        <a:schemeClr val="tx1"/>
                      </a:solidFill>
                      <a:prstDash val="solid"/>
                      <a:round/>
                      <a:headEnd type="none" w="med" len="med"/>
                      <a:tailEnd type="none" w="med" len="med"/>
                    </a:lnR>
                  </a:tcPr>
                </a:tc>
                <a:tc>
                  <a:txBody>
                    <a:bodyPr/>
                    <a:lstStyle/>
                    <a:p>
                      <a:pPr fontAlgn="t"/>
                      <a:r>
                        <a:rPr lang="en-US">
                          <a:effectLst/>
                        </a:rPr>
                        <a:t>Sum of values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42191466"/>
                  </a:ext>
                </a:extLst>
              </a:tr>
              <a:tr h="0">
                <a:tc>
                  <a:txBody>
                    <a:bodyPr/>
                    <a:lstStyle/>
                    <a:p>
                      <a:pPr fontAlgn="t"/>
                      <a:r>
                        <a:rPr lang="en-US" b="1" dirty="0">
                          <a:effectLst/>
                          <a:latin typeface="Courier New" panose="02070309020205020404" pitchFamily="49" charset="0"/>
                          <a:cs typeface="Courier New" panose="02070309020205020404" pitchFamily="49" charset="0"/>
                        </a:rPr>
                        <a:t>mean</a:t>
                      </a:r>
                    </a:p>
                  </a:txBody>
                  <a:tcPr>
                    <a:lnR w="12700" cap="flat" cmpd="sng" algn="ctr">
                      <a:solidFill>
                        <a:schemeClr val="tx1"/>
                      </a:solidFill>
                      <a:prstDash val="solid"/>
                      <a:round/>
                      <a:headEnd type="none" w="med" len="med"/>
                      <a:tailEnd type="none" w="med" len="med"/>
                    </a:lnR>
                  </a:tcPr>
                </a:tc>
                <a:tc>
                  <a:txBody>
                    <a:bodyPr/>
                    <a:lstStyle/>
                    <a:p>
                      <a:pPr fontAlgn="t"/>
                      <a:r>
                        <a:rPr lang="en-US">
                          <a:effectLst/>
                        </a:rPr>
                        <a:t>Mean of values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32755648"/>
                  </a:ext>
                </a:extLst>
              </a:tr>
              <a:tr h="0">
                <a:tc>
                  <a:txBody>
                    <a:bodyPr/>
                    <a:lstStyle/>
                    <a:p>
                      <a:pPr fontAlgn="t"/>
                      <a:r>
                        <a:rPr lang="en-US" b="1" dirty="0">
                          <a:effectLst/>
                          <a:latin typeface="Courier New" panose="02070309020205020404" pitchFamily="49" charset="0"/>
                          <a:cs typeface="Courier New" panose="02070309020205020404" pitchFamily="49" charset="0"/>
                        </a:rPr>
                        <a:t>mad</a:t>
                      </a:r>
                    </a:p>
                  </a:txBody>
                  <a:tcPr>
                    <a:lnR w="12700" cap="flat" cmpd="sng" algn="ctr">
                      <a:solidFill>
                        <a:schemeClr val="tx1"/>
                      </a:solidFill>
                      <a:prstDash val="solid"/>
                      <a:round/>
                      <a:headEnd type="none" w="med" len="med"/>
                      <a:tailEnd type="none" w="med" len="med"/>
                    </a:lnR>
                  </a:tcPr>
                </a:tc>
                <a:tc>
                  <a:txBody>
                    <a:bodyPr/>
                    <a:lstStyle/>
                    <a:p>
                      <a:pPr fontAlgn="t"/>
                      <a:r>
                        <a:rPr lang="en-US">
                          <a:effectLst/>
                        </a:rPr>
                        <a:t>Mean absolute deviation</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59200147"/>
                  </a:ext>
                </a:extLst>
              </a:tr>
              <a:tr h="0">
                <a:tc>
                  <a:txBody>
                    <a:bodyPr/>
                    <a:lstStyle/>
                    <a:p>
                      <a:pPr fontAlgn="t"/>
                      <a:r>
                        <a:rPr lang="en-US" b="1" dirty="0">
                          <a:effectLst/>
                          <a:latin typeface="Courier New" panose="02070309020205020404" pitchFamily="49" charset="0"/>
                          <a:cs typeface="Courier New" panose="02070309020205020404" pitchFamily="49" charset="0"/>
                        </a:rPr>
                        <a:t>median</a:t>
                      </a:r>
                    </a:p>
                  </a:txBody>
                  <a:tcPr>
                    <a:lnR w="12700" cap="flat" cmpd="sng" algn="ctr">
                      <a:solidFill>
                        <a:schemeClr val="tx1"/>
                      </a:solidFill>
                      <a:prstDash val="solid"/>
                      <a:round/>
                      <a:headEnd type="none" w="med" len="med"/>
                      <a:tailEnd type="none" w="med" len="med"/>
                    </a:lnR>
                  </a:tcPr>
                </a:tc>
                <a:tc>
                  <a:txBody>
                    <a:bodyPr/>
                    <a:lstStyle/>
                    <a:p>
                      <a:pPr fontAlgn="t"/>
                      <a:r>
                        <a:rPr lang="en-US" dirty="0">
                          <a:effectLst/>
                        </a:rPr>
                        <a:t>Arithmetic median of values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98286716"/>
                  </a:ext>
                </a:extLst>
              </a:tr>
              <a:tr h="0">
                <a:tc>
                  <a:txBody>
                    <a:bodyPr/>
                    <a:lstStyle/>
                    <a:p>
                      <a:pPr fontAlgn="t"/>
                      <a:r>
                        <a:rPr lang="en-US" b="1" dirty="0">
                          <a:effectLst/>
                          <a:latin typeface="Courier New" panose="02070309020205020404" pitchFamily="49" charset="0"/>
                          <a:cs typeface="Courier New" panose="02070309020205020404" pitchFamily="49" charset="0"/>
                        </a:rPr>
                        <a:t>min</a:t>
                      </a:r>
                    </a:p>
                  </a:txBody>
                  <a:tcPr>
                    <a:lnR w="12700" cap="flat" cmpd="sng" algn="ctr">
                      <a:solidFill>
                        <a:schemeClr val="tx1"/>
                      </a:solidFill>
                      <a:prstDash val="solid"/>
                      <a:round/>
                      <a:headEnd type="none" w="med" len="med"/>
                      <a:tailEnd type="none" w="med" len="med"/>
                    </a:lnR>
                  </a:tcPr>
                </a:tc>
                <a:tc>
                  <a:txBody>
                    <a:bodyPr/>
                    <a:lstStyle/>
                    <a:p>
                      <a:pPr fontAlgn="t"/>
                      <a:r>
                        <a:rPr lang="en-US" dirty="0">
                          <a:effectLst/>
                        </a:rPr>
                        <a:t>Minimum</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0131299"/>
                  </a:ext>
                </a:extLst>
              </a:tr>
              <a:tr h="0">
                <a:tc>
                  <a:txBody>
                    <a:bodyPr/>
                    <a:lstStyle/>
                    <a:p>
                      <a:pPr fontAlgn="t"/>
                      <a:r>
                        <a:rPr lang="en-US" b="1" dirty="0">
                          <a:effectLst/>
                          <a:latin typeface="Courier New" panose="02070309020205020404" pitchFamily="49" charset="0"/>
                          <a:cs typeface="Courier New" panose="02070309020205020404" pitchFamily="49" charset="0"/>
                        </a:rPr>
                        <a:t>max</a:t>
                      </a:r>
                    </a:p>
                  </a:txBody>
                  <a:tcPr>
                    <a:lnR w="12700" cap="flat" cmpd="sng" algn="ctr">
                      <a:solidFill>
                        <a:schemeClr val="tx1"/>
                      </a:solidFill>
                      <a:prstDash val="solid"/>
                      <a:round/>
                      <a:headEnd type="none" w="med" len="med"/>
                      <a:tailEnd type="none" w="med" len="med"/>
                    </a:lnR>
                  </a:tcPr>
                </a:tc>
                <a:tc>
                  <a:txBody>
                    <a:bodyPr/>
                    <a:lstStyle/>
                    <a:p>
                      <a:pPr fontAlgn="t"/>
                      <a:r>
                        <a:rPr lang="en-US">
                          <a:effectLst/>
                        </a:rPr>
                        <a:t>Maximum</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49787755"/>
                  </a:ext>
                </a:extLst>
              </a:tr>
              <a:tr h="0">
                <a:tc>
                  <a:txBody>
                    <a:bodyPr/>
                    <a:lstStyle/>
                    <a:p>
                      <a:pPr fontAlgn="t"/>
                      <a:r>
                        <a:rPr lang="en-US" b="1" dirty="0">
                          <a:effectLst/>
                          <a:latin typeface="Courier New" panose="02070309020205020404" pitchFamily="49" charset="0"/>
                          <a:cs typeface="Courier New" panose="02070309020205020404" pitchFamily="49" charset="0"/>
                        </a:rPr>
                        <a:t>mode</a:t>
                      </a:r>
                    </a:p>
                  </a:txBody>
                  <a:tcPr>
                    <a:lnR w="12700" cap="flat" cmpd="sng" algn="ctr">
                      <a:solidFill>
                        <a:schemeClr val="tx1"/>
                      </a:solidFill>
                      <a:prstDash val="solid"/>
                      <a:round/>
                      <a:headEnd type="none" w="med" len="med"/>
                      <a:tailEnd type="none" w="med" len="med"/>
                    </a:lnR>
                  </a:tcPr>
                </a:tc>
                <a:tc>
                  <a:txBody>
                    <a:bodyPr/>
                    <a:lstStyle/>
                    <a:p>
                      <a:pPr fontAlgn="t"/>
                      <a:r>
                        <a:rPr lang="en-US">
                          <a:effectLst/>
                        </a:rPr>
                        <a:t>Mode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89573750"/>
                  </a:ext>
                </a:extLst>
              </a:tr>
              <a:tr h="0">
                <a:tc>
                  <a:txBody>
                    <a:bodyPr/>
                    <a:lstStyle/>
                    <a:p>
                      <a:pPr fontAlgn="t"/>
                      <a:r>
                        <a:rPr lang="en-US" b="1" dirty="0">
                          <a:effectLst/>
                          <a:latin typeface="Courier New" panose="02070309020205020404" pitchFamily="49" charset="0"/>
                          <a:cs typeface="Courier New" panose="02070309020205020404" pitchFamily="49" charset="0"/>
                        </a:rPr>
                        <a:t>abs</a:t>
                      </a:r>
                    </a:p>
                  </a:txBody>
                  <a:tcPr>
                    <a:lnR w="12700" cap="flat" cmpd="sng" algn="ctr">
                      <a:solidFill>
                        <a:schemeClr val="tx1"/>
                      </a:solidFill>
                      <a:prstDash val="solid"/>
                      <a:round/>
                      <a:headEnd type="none" w="med" len="med"/>
                      <a:tailEnd type="none" w="med" len="med"/>
                    </a:lnR>
                  </a:tcPr>
                </a:tc>
                <a:tc>
                  <a:txBody>
                    <a:bodyPr/>
                    <a:lstStyle/>
                    <a:p>
                      <a:pPr fontAlgn="t"/>
                      <a:r>
                        <a:rPr lang="en-US">
                          <a:effectLst/>
                        </a:rPr>
                        <a:t>Absolute Value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03887360"/>
                  </a:ext>
                </a:extLst>
              </a:tr>
              <a:tr h="0">
                <a:tc>
                  <a:txBody>
                    <a:bodyPr/>
                    <a:lstStyle/>
                    <a:p>
                      <a:pPr fontAlgn="t"/>
                      <a:r>
                        <a:rPr lang="en-US" b="1" dirty="0">
                          <a:effectLst/>
                          <a:latin typeface="Courier New" panose="02070309020205020404" pitchFamily="49" charset="0"/>
                          <a:cs typeface="Courier New" panose="02070309020205020404" pitchFamily="49" charset="0"/>
                        </a:rPr>
                        <a:t>prod</a:t>
                      </a:r>
                    </a:p>
                  </a:txBody>
                  <a:tcPr>
                    <a:lnR w="12700" cap="flat" cmpd="sng" algn="ctr">
                      <a:solidFill>
                        <a:schemeClr val="tx1"/>
                      </a:solidFill>
                      <a:prstDash val="solid"/>
                      <a:round/>
                      <a:headEnd type="none" w="med" len="med"/>
                      <a:tailEnd type="none" w="med" len="med"/>
                    </a:lnR>
                  </a:tcPr>
                </a:tc>
                <a:tc>
                  <a:txBody>
                    <a:bodyPr/>
                    <a:lstStyle/>
                    <a:p>
                      <a:pPr fontAlgn="t"/>
                      <a:r>
                        <a:rPr lang="en-US" dirty="0">
                          <a:effectLst/>
                        </a:rPr>
                        <a:t>Product of values</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63748060"/>
                  </a:ext>
                </a:extLst>
              </a:tr>
              <a:tr h="0">
                <a:tc>
                  <a:txBody>
                    <a:bodyPr/>
                    <a:lstStyle/>
                    <a:p>
                      <a:pPr fontAlgn="t"/>
                      <a:r>
                        <a:rPr lang="en-US" b="1" dirty="0">
                          <a:effectLst/>
                          <a:latin typeface="Courier New" panose="02070309020205020404" pitchFamily="49" charset="0"/>
                          <a:cs typeface="Courier New" panose="02070309020205020404" pitchFamily="49" charset="0"/>
                        </a:rPr>
                        <a:t>quantile</a:t>
                      </a:r>
                    </a:p>
                  </a:txBody>
                  <a:tcPr>
                    <a:lnR w="12700" cap="flat" cmpd="sng" algn="ctr">
                      <a:solidFill>
                        <a:schemeClr val="tx1"/>
                      </a:solidFill>
                      <a:prstDash val="solid"/>
                      <a:round/>
                      <a:headEnd type="none" w="med" len="med"/>
                      <a:tailEnd type="none" w="med" len="med"/>
                    </a:lnR>
                  </a:tcPr>
                </a:tc>
                <a:tc>
                  <a:txBody>
                    <a:bodyPr/>
                    <a:lstStyle/>
                    <a:p>
                      <a:pPr fontAlgn="t"/>
                      <a:r>
                        <a:rPr lang="en-US" dirty="0">
                          <a:effectLst/>
                        </a:rPr>
                        <a:t>Sample quantile (value at %), 1st quartile = quantile(0.25)</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942499950"/>
                  </a:ext>
                </a:extLst>
              </a:tr>
            </a:tbl>
          </a:graphicData>
        </a:graphic>
      </p:graphicFrame>
      <p:graphicFrame>
        <p:nvGraphicFramePr>
          <p:cNvPr id="9" name="Table 8">
            <a:extLst>
              <a:ext uri="{FF2B5EF4-FFF2-40B4-BE49-F238E27FC236}">
                <a16:creationId xmlns:a16="http://schemas.microsoft.com/office/drawing/2014/main" id="{166DF67E-58F4-4263-BEE0-3B26DF3CBA5C}"/>
              </a:ext>
            </a:extLst>
          </p:cNvPr>
          <p:cNvGraphicFramePr>
            <a:graphicFrameLocks noGrp="1"/>
          </p:cNvGraphicFramePr>
          <p:nvPr>
            <p:extLst>
              <p:ext uri="{D42A27DB-BD31-4B8C-83A1-F6EECF244321}">
                <p14:modId xmlns:p14="http://schemas.microsoft.com/office/powerpoint/2010/main" val="2337207156"/>
              </p:ext>
            </p:extLst>
          </p:nvPr>
        </p:nvGraphicFramePr>
        <p:xfrm>
          <a:off x="4804403" y="1223755"/>
          <a:ext cx="3840269" cy="3169920"/>
        </p:xfrm>
        <a:graphic>
          <a:graphicData uri="http://schemas.openxmlformats.org/drawingml/2006/table">
            <a:tbl>
              <a:tblPr>
                <a:tableStyleId>{B301B821-A1FF-4177-AEE7-76D212191A09}</a:tableStyleId>
              </a:tblPr>
              <a:tblGrid>
                <a:gridCol w="1207062">
                  <a:extLst>
                    <a:ext uri="{9D8B030D-6E8A-4147-A177-3AD203B41FA5}">
                      <a16:colId xmlns:a16="http://schemas.microsoft.com/office/drawing/2014/main" val="2094048675"/>
                    </a:ext>
                  </a:extLst>
                </a:gridCol>
                <a:gridCol w="2633207">
                  <a:extLst>
                    <a:ext uri="{9D8B030D-6E8A-4147-A177-3AD203B41FA5}">
                      <a16:colId xmlns:a16="http://schemas.microsoft.com/office/drawing/2014/main" val="2708366933"/>
                    </a:ext>
                  </a:extLst>
                </a:gridCol>
              </a:tblGrid>
              <a:tr h="0">
                <a:tc>
                  <a:txBody>
                    <a:bodyPr/>
                    <a:lstStyle/>
                    <a:p>
                      <a:pPr fontAlgn="t"/>
                      <a:r>
                        <a:rPr lang="en-US" b="1" dirty="0">
                          <a:effectLst/>
                          <a:latin typeface="Courier New" panose="02070309020205020404" pitchFamily="49" charset="0"/>
                          <a:cs typeface="Courier New" panose="02070309020205020404" pitchFamily="49" charset="0"/>
                        </a:rPr>
                        <a:t>std</a:t>
                      </a:r>
                    </a:p>
                  </a:txBody>
                  <a:tcPr>
                    <a:lnR w="12700" cap="flat" cmpd="sng" algn="ctr">
                      <a:solidFill>
                        <a:schemeClr val="tx1"/>
                      </a:solidFill>
                      <a:prstDash val="solid"/>
                      <a:round/>
                      <a:headEnd type="none" w="med" len="med"/>
                      <a:tailEnd type="none" w="med" len="med"/>
                    </a:lnR>
                  </a:tcPr>
                </a:tc>
                <a:tc>
                  <a:txBody>
                    <a:bodyPr/>
                    <a:lstStyle/>
                    <a:p>
                      <a:pPr fontAlgn="t"/>
                      <a:r>
                        <a:rPr lang="en-US">
                          <a:effectLst/>
                        </a:rPr>
                        <a:t>Bessel-corrected sample standard deviation</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20703506"/>
                  </a:ext>
                </a:extLst>
              </a:tr>
              <a:tr h="0">
                <a:tc>
                  <a:txBody>
                    <a:bodyPr/>
                    <a:lstStyle/>
                    <a:p>
                      <a:pPr fontAlgn="t"/>
                      <a:r>
                        <a:rPr lang="en-US" b="1" dirty="0">
                          <a:effectLst/>
                          <a:latin typeface="Courier New" panose="02070309020205020404" pitchFamily="49" charset="0"/>
                          <a:cs typeface="Courier New" panose="02070309020205020404" pitchFamily="49" charset="0"/>
                        </a:rPr>
                        <a:t>var</a:t>
                      </a:r>
                    </a:p>
                  </a:txBody>
                  <a:tcPr>
                    <a:lnR w="12700" cap="flat" cmpd="sng" algn="ctr">
                      <a:solidFill>
                        <a:schemeClr val="tx1"/>
                      </a:solidFill>
                      <a:prstDash val="solid"/>
                      <a:round/>
                      <a:headEnd type="none" w="med" len="med"/>
                      <a:tailEnd type="none" w="med" len="med"/>
                    </a:lnR>
                  </a:tcPr>
                </a:tc>
                <a:tc>
                  <a:txBody>
                    <a:bodyPr/>
                    <a:lstStyle/>
                    <a:p>
                      <a:pPr fontAlgn="t"/>
                      <a:r>
                        <a:rPr lang="en-US">
                          <a:effectLst/>
                        </a:rPr>
                        <a:t>Unbiased variance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42191466"/>
                  </a:ext>
                </a:extLst>
              </a:tr>
              <a:tr h="0">
                <a:tc>
                  <a:txBody>
                    <a:bodyPr/>
                    <a:lstStyle/>
                    <a:p>
                      <a:pPr fontAlgn="t"/>
                      <a:r>
                        <a:rPr lang="en-US" b="1" dirty="0" err="1">
                          <a:effectLst/>
                          <a:latin typeface="Courier New" panose="02070309020205020404" pitchFamily="49" charset="0"/>
                          <a:cs typeface="Courier New" panose="02070309020205020404" pitchFamily="49" charset="0"/>
                        </a:rPr>
                        <a:t>sem</a:t>
                      </a:r>
                      <a:endParaRPr lang="en-US" b="1" dirty="0">
                        <a:effectLst/>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fontAlgn="t"/>
                      <a:r>
                        <a:rPr lang="en-US">
                          <a:effectLst/>
                        </a:rPr>
                        <a:t>Standard error of the mean</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32755648"/>
                  </a:ext>
                </a:extLst>
              </a:tr>
              <a:tr h="0">
                <a:tc>
                  <a:txBody>
                    <a:bodyPr/>
                    <a:lstStyle/>
                    <a:p>
                      <a:pPr fontAlgn="t"/>
                      <a:r>
                        <a:rPr lang="en-US" b="1" dirty="0">
                          <a:effectLst/>
                          <a:latin typeface="Courier New" panose="02070309020205020404" pitchFamily="49" charset="0"/>
                          <a:cs typeface="Courier New" panose="02070309020205020404" pitchFamily="49" charset="0"/>
                        </a:rPr>
                        <a:t>skew</a:t>
                      </a:r>
                    </a:p>
                  </a:txBody>
                  <a:tcPr>
                    <a:lnR w="12700" cap="flat" cmpd="sng" algn="ctr">
                      <a:solidFill>
                        <a:schemeClr val="tx1"/>
                      </a:solidFill>
                      <a:prstDash val="solid"/>
                      <a:round/>
                      <a:headEnd type="none" w="med" len="med"/>
                      <a:tailEnd type="none" w="med" len="med"/>
                    </a:lnR>
                  </a:tcPr>
                </a:tc>
                <a:tc>
                  <a:txBody>
                    <a:bodyPr/>
                    <a:lstStyle/>
                    <a:p>
                      <a:pPr fontAlgn="t"/>
                      <a:r>
                        <a:rPr lang="en-US">
                          <a:effectLst/>
                        </a:rPr>
                        <a:t>Sample skewness (3rd moment)</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59200147"/>
                  </a:ext>
                </a:extLst>
              </a:tr>
              <a:tr h="0">
                <a:tc>
                  <a:txBody>
                    <a:bodyPr/>
                    <a:lstStyle/>
                    <a:p>
                      <a:pPr fontAlgn="t"/>
                      <a:r>
                        <a:rPr lang="en-US" b="1" dirty="0" err="1">
                          <a:effectLst/>
                          <a:latin typeface="Courier New" panose="02070309020205020404" pitchFamily="49" charset="0"/>
                          <a:cs typeface="Courier New" panose="02070309020205020404" pitchFamily="49" charset="0"/>
                        </a:rPr>
                        <a:t>kurt</a:t>
                      </a:r>
                      <a:endParaRPr lang="en-US" b="1" dirty="0">
                        <a:effectLst/>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fontAlgn="t"/>
                      <a:r>
                        <a:rPr lang="en-US">
                          <a:effectLst/>
                        </a:rPr>
                        <a:t>Sample kurtosis (4th moment)</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98286716"/>
                  </a:ext>
                </a:extLst>
              </a:tr>
              <a:tr h="0">
                <a:tc>
                  <a:txBody>
                    <a:bodyPr/>
                    <a:lstStyle/>
                    <a:p>
                      <a:pPr fontAlgn="t"/>
                      <a:r>
                        <a:rPr lang="en-US" b="1" dirty="0" err="1">
                          <a:effectLst/>
                          <a:latin typeface="Courier New" panose="02070309020205020404" pitchFamily="49" charset="0"/>
                          <a:cs typeface="Courier New" panose="02070309020205020404" pitchFamily="49" charset="0"/>
                        </a:rPr>
                        <a:t>cumsum</a:t>
                      </a:r>
                      <a:endParaRPr lang="en-US" b="1" dirty="0">
                        <a:effectLst/>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fontAlgn="t"/>
                      <a:r>
                        <a:rPr lang="en-US" dirty="0">
                          <a:effectLst/>
                        </a:rPr>
                        <a:t>Cumulative sum</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49787755"/>
                  </a:ext>
                </a:extLst>
              </a:tr>
              <a:tr h="0">
                <a:tc>
                  <a:txBody>
                    <a:bodyPr/>
                    <a:lstStyle/>
                    <a:p>
                      <a:pPr fontAlgn="t"/>
                      <a:r>
                        <a:rPr lang="en-US" b="1" dirty="0" err="1">
                          <a:effectLst/>
                          <a:latin typeface="Courier New" panose="02070309020205020404" pitchFamily="49" charset="0"/>
                          <a:cs typeface="Courier New" panose="02070309020205020404" pitchFamily="49" charset="0"/>
                        </a:rPr>
                        <a:t>cumprod</a:t>
                      </a:r>
                      <a:endParaRPr lang="en-US" b="1" dirty="0">
                        <a:effectLst/>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fontAlgn="t"/>
                      <a:r>
                        <a:rPr lang="en-US">
                          <a:effectLst/>
                        </a:rPr>
                        <a:t>Cumulative product</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89573750"/>
                  </a:ext>
                </a:extLst>
              </a:tr>
              <a:tr h="0">
                <a:tc>
                  <a:txBody>
                    <a:bodyPr/>
                    <a:lstStyle/>
                    <a:p>
                      <a:pPr fontAlgn="t"/>
                      <a:r>
                        <a:rPr lang="en-US" b="1" dirty="0" err="1">
                          <a:effectLst/>
                          <a:latin typeface="Courier New" panose="02070309020205020404" pitchFamily="49" charset="0"/>
                          <a:cs typeface="Courier New" panose="02070309020205020404" pitchFamily="49" charset="0"/>
                        </a:rPr>
                        <a:t>cummax</a:t>
                      </a:r>
                      <a:endParaRPr lang="en-US" b="1" dirty="0">
                        <a:effectLst/>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fontAlgn="t"/>
                      <a:r>
                        <a:rPr lang="en-US">
                          <a:effectLst/>
                        </a:rPr>
                        <a:t>Cumulative maximum</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03887360"/>
                  </a:ext>
                </a:extLst>
              </a:tr>
              <a:tr h="0">
                <a:tc>
                  <a:txBody>
                    <a:bodyPr/>
                    <a:lstStyle/>
                    <a:p>
                      <a:pPr fontAlgn="t"/>
                      <a:r>
                        <a:rPr lang="en-US" b="1" dirty="0" err="1">
                          <a:effectLst/>
                          <a:latin typeface="Courier New" panose="02070309020205020404" pitchFamily="49" charset="0"/>
                          <a:cs typeface="Courier New" panose="02070309020205020404" pitchFamily="49" charset="0"/>
                        </a:rPr>
                        <a:t>cummin</a:t>
                      </a:r>
                      <a:endParaRPr lang="en-US" b="1" dirty="0">
                        <a:effectLst/>
                        <a:latin typeface="Courier New" panose="02070309020205020404" pitchFamily="49" charset="0"/>
                        <a:cs typeface="Courier New" panose="02070309020205020404" pitchFamily="49" charset="0"/>
                      </a:endParaRPr>
                    </a:p>
                  </a:txBody>
                  <a:tcPr>
                    <a:lnR w="12700" cap="flat" cmpd="sng" algn="ctr">
                      <a:solidFill>
                        <a:schemeClr val="tx1"/>
                      </a:solidFill>
                      <a:prstDash val="solid"/>
                      <a:round/>
                      <a:headEnd type="none" w="med" len="med"/>
                      <a:tailEnd type="none" w="med" len="med"/>
                    </a:lnR>
                  </a:tcPr>
                </a:tc>
                <a:tc>
                  <a:txBody>
                    <a:bodyPr/>
                    <a:lstStyle/>
                    <a:p>
                      <a:pPr fontAlgn="t"/>
                      <a:r>
                        <a:rPr lang="en-US" dirty="0">
                          <a:effectLst/>
                        </a:rPr>
                        <a:t>Cumulative minimum</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63748060"/>
                  </a:ext>
                </a:extLst>
              </a:tr>
            </a:tbl>
          </a:graphicData>
        </a:graphic>
      </p:graphicFrame>
    </p:spTree>
    <p:extLst>
      <p:ext uri="{BB962C8B-B14F-4D97-AF65-F5344CB8AC3E}">
        <p14:creationId xmlns:p14="http://schemas.microsoft.com/office/powerpoint/2010/main" val="2450226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52E58-F5BD-4EF8-9D73-AE33DB42A2A1}"/>
              </a:ext>
            </a:extLst>
          </p:cNvPr>
          <p:cNvSpPr>
            <a:spLocks noGrp="1"/>
          </p:cNvSpPr>
          <p:nvPr>
            <p:ph type="title"/>
          </p:nvPr>
        </p:nvSpPr>
        <p:spPr/>
        <p:txBody>
          <a:bodyPr>
            <a:noAutofit/>
          </a:bodyPr>
          <a:lstStyle/>
          <a:p>
            <a:r>
              <a:rPr lang="en-US" sz="2400" dirty="0" err="1"/>
              <a:t>Contoh</a:t>
            </a:r>
            <a:r>
              <a:rPr lang="en-US" sz="2400" dirty="0"/>
              <a:t> </a:t>
            </a:r>
            <a:r>
              <a:rPr lang="en-US" sz="2400" dirty="0" err="1"/>
              <a:t>fungsi</a:t>
            </a:r>
            <a:r>
              <a:rPr lang="en-US" sz="2400" dirty="0"/>
              <a:t> </a:t>
            </a:r>
            <a:r>
              <a:rPr lang="en-US" sz="2400" dirty="0" err="1"/>
              <a:t>statistik</a:t>
            </a:r>
            <a:r>
              <a:rPr lang="en-US" sz="2400" dirty="0"/>
              <a:t> </a:t>
            </a:r>
            <a:r>
              <a:rPr lang="en-US" sz="2400" dirty="0" err="1"/>
              <a:t>setiap</a:t>
            </a:r>
            <a:r>
              <a:rPr lang="en-US" sz="2400" dirty="0"/>
              <a:t> </a:t>
            </a:r>
            <a:r>
              <a:rPr lang="en-US" sz="2400" dirty="0" err="1"/>
              <a:t>kolom</a:t>
            </a:r>
            <a:r>
              <a:rPr lang="en-US" sz="2400" dirty="0"/>
              <a:t> (yang </a:t>
            </a:r>
            <a:r>
              <a:rPr lang="en-US" sz="2400" i="1" dirty="0"/>
              <a:t>applicable</a:t>
            </a:r>
            <a:r>
              <a:rPr lang="en-US" sz="2400" dirty="0"/>
              <a:t>)</a:t>
            </a:r>
          </a:p>
        </p:txBody>
      </p:sp>
      <p:pic>
        <p:nvPicPr>
          <p:cNvPr id="4" name="Picture 3">
            <a:extLst>
              <a:ext uri="{FF2B5EF4-FFF2-40B4-BE49-F238E27FC236}">
                <a16:creationId xmlns:a16="http://schemas.microsoft.com/office/drawing/2014/main" id="{23258CF8-C939-40D1-811F-62E809A77A3F}"/>
              </a:ext>
            </a:extLst>
          </p:cNvPr>
          <p:cNvPicPr>
            <a:picLocks noChangeAspect="1"/>
          </p:cNvPicPr>
          <p:nvPr/>
        </p:nvPicPr>
        <p:blipFill>
          <a:blip r:embed="rId2"/>
          <a:stretch>
            <a:fillRect/>
          </a:stretch>
        </p:blipFill>
        <p:spPr>
          <a:xfrm>
            <a:off x="520248" y="1285653"/>
            <a:ext cx="2095682" cy="2796782"/>
          </a:xfrm>
          <a:prstGeom prst="rect">
            <a:avLst/>
          </a:prstGeom>
        </p:spPr>
      </p:pic>
      <p:pic>
        <p:nvPicPr>
          <p:cNvPr id="7" name="Picture 6">
            <a:extLst>
              <a:ext uri="{FF2B5EF4-FFF2-40B4-BE49-F238E27FC236}">
                <a16:creationId xmlns:a16="http://schemas.microsoft.com/office/drawing/2014/main" id="{2712130D-54EE-4CC1-A9C0-4CCB2B394737}"/>
              </a:ext>
            </a:extLst>
          </p:cNvPr>
          <p:cNvPicPr>
            <a:picLocks noChangeAspect="1"/>
          </p:cNvPicPr>
          <p:nvPr/>
        </p:nvPicPr>
        <p:blipFill>
          <a:blip r:embed="rId3"/>
          <a:stretch>
            <a:fillRect/>
          </a:stretch>
        </p:blipFill>
        <p:spPr>
          <a:xfrm>
            <a:off x="3557326" y="1285653"/>
            <a:ext cx="4884843" cy="3284505"/>
          </a:xfrm>
          <a:prstGeom prst="rect">
            <a:avLst/>
          </a:prstGeom>
        </p:spPr>
      </p:pic>
    </p:spTree>
    <p:extLst>
      <p:ext uri="{BB962C8B-B14F-4D97-AF65-F5344CB8AC3E}">
        <p14:creationId xmlns:p14="http://schemas.microsoft.com/office/powerpoint/2010/main" val="6830804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52E58-F5BD-4EF8-9D73-AE33DB42A2A1}"/>
              </a:ext>
            </a:extLst>
          </p:cNvPr>
          <p:cNvSpPr>
            <a:spLocks noGrp="1"/>
          </p:cNvSpPr>
          <p:nvPr>
            <p:ph type="title"/>
          </p:nvPr>
        </p:nvSpPr>
        <p:spPr/>
        <p:txBody>
          <a:bodyPr>
            <a:noAutofit/>
          </a:bodyPr>
          <a:lstStyle/>
          <a:p>
            <a:r>
              <a:rPr lang="en-US" sz="2400" dirty="0" err="1"/>
              <a:t>Contoh</a:t>
            </a:r>
            <a:r>
              <a:rPr lang="en-US" sz="2400" dirty="0"/>
              <a:t> </a:t>
            </a:r>
            <a:r>
              <a:rPr lang="en-US" sz="2400" dirty="0" err="1"/>
              <a:t>fungsi</a:t>
            </a:r>
            <a:r>
              <a:rPr lang="en-US" sz="2400" dirty="0"/>
              <a:t> </a:t>
            </a:r>
            <a:r>
              <a:rPr lang="en-US" sz="2400" dirty="0" err="1"/>
              <a:t>statistik</a:t>
            </a:r>
            <a:r>
              <a:rPr lang="en-US" sz="2400" dirty="0"/>
              <a:t> </a:t>
            </a:r>
            <a:r>
              <a:rPr lang="en-US" sz="2400" dirty="0" err="1"/>
              <a:t>setiap</a:t>
            </a:r>
            <a:r>
              <a:rPr lang="en-US" sz="2400" dirty="0"/>
              <a:t> </a:t>
            </a:r>
            <a:r>
              <a:rPr lang="en-US" sz="2400" dirty="0" err="1"/>
              <a:t>kolom</a:t>
            </a:r>
            <a:r>
              <a:rPr lang="en-US" sz="2400" dirty="0"/>
              <a:t> (yang </a:t>
            </a:r>
            <a:r>
              <a:rPr lang="en-US" sz="2400" i="1" dirty="0"/>
              <a:t>applicable</a:t>
            </a:r>
            <a:r>
              <a:rPr lang="en-US" sz="2400" dirty="0"/>
              <a:t>)</a:t>
            </a:r>
          </a:p>
        </p:txBody>
      </p:sp>
      <p:pic>
        <p:nvPicPr>
          <p:cNvPr id="5" name="Picture 4">
            <a:extLst>
              <a:ext uri="{FF2B5EF4-FFF2-40B4-BE49-F238E27FC236}">
                <a16:creationId xmlns:a16="http://schemas.microsoft.com/office/drawing/2014/main" id="{FDA74B73-BD94-4B95-9694-20581103DFCA}"/>
              </a:ext>
            </a:extLst>
          </p:cNvPr>
          <p:cNvPicPr>
            <a:picLocks noChangeAspect="1"/>
          </p:cNvPicPr>
          <p:nvPr/>
        </p:nvPicPr>
        <p:blipFill>
          <a:blip r:embed="rId2"/>
          <a:stretch>
            <a:fillRect/>
          </a:stretch>
        </p:blipFill>
        <p:spPr>
          <a:xfrm>
            <a:off x="311700" y="1173359"/>
            <a:ext cx="2103302" cy="2796782"/>
          </a:xfrm>
          <a:prstGeom prst="rect">
            <a:avLst/>
          </a:prstGeom>
        </p:spPr>
      </p:pic>
      <p:pic>
        <p:nvPicPr>
          <p:cNvPr id="8" name="Picture 7">
            <a:extLst>
              <a:ext uri="{FF2B5EF4-FFF2-40B4-BE49-F238E27FC236}">
                <a16:creationId xmlns:a16="http://schemas.microsoft.com/office/drawing/2014/main" id="{1A6AD32B-D952-47B2-8632-AF77A79A29D1}"/>
              </a:ext>
            </a:extLst>
          </p:cNvPr>
          <p:cNvPicPr>
            <a:picLocks noChangeAspect="1"/>
          </p:cNvPicPr>
          <p:nvPr/>
        </p:nvPicPr>
        <p:blipFill>
          <a:blip r:embed="rId3"/>
          <a:stretch>
            <a:fillRect/>
          </a:stretch>
        </p:blipFill>
        <p:spPr>
          <a:xfrm>
            <a:off x="2669316" y="1188600"/>
            <a:ext cx="2072820" cy="2781541"/>
          </a:xfrm>
          <a:prstGeom prst="rect">
            <a:avLst/>
          </a:prstGeom>
        </p:spPr>
      </p:pic>
      <p:pic>
        <p:nvPicPr>
          <p:cNvPr id="11" name="Picture 10">
            <a:extLst>
              <a:ext uri="{FF2B5EF4-FFF2-40B4-BE49-F238E27FC236}">
                <a16:creationId xmlns:a16="http://schemas.microsoft.com/office/drawing/2014/main" id="{D73BEC09-82B1-4ED5-811B-695E93D3815E}"/>
              </a:ext>
            </a:extLst>
          </p:cNvPr>
          <p:cNvPicPr>
            <a:picLocks noChangeAspect="1"/>
          </p:cNvPicPr>
          <p:nvPr/>
        </p:nvPicPr>
        <p:blipFill>
          <a:blip r:embed="rId4"/>
          <a:stretch>
            <a:fillRect/>
          </a:stretch>
        </p:blipFill>
        <p:spPr>
          <a:xfrm>
            <a:off x="5447777" y="1188600"/>
            <a:ext cx="2804403" cy="2789162"/>
          </a:xfrm>
          <a:prstGeom prst="rect">
            <a:avLst/>
          </a:prstGeom>
        </p:spPr>
      </p:pic>
    </p:spTree>
    <p:extLst>
      <p:ext uri="{BB962C8B-B14F-4D97-AF65-F5344CB8AC3E}">
        <p14:creationId xmlns:p14="http://schemas.microsoft.com/office/powerpoint/2010/main" val="102447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16EB-1E88-4022-A491-8976B4555D46}"/>
              </a:ext>
            </a:extLst>
          </p:cNvPr>
          <p:cNvSpPr>
            <a:spLocks noGrp="1"/>
          </p:cNvSpPr>
          <p:nvPr>
            <p:ph type="title"/>
          </p:nvPr>
        </p:nvSpPr>
        <p:spPr>
          <a:xfrm>
            <a:off x="311700" y="349720"/>
            <a:ext cx="8520600" cy="572700"/>
          </a:xfrm>
        </p:spPr>
        <p:txBody>
          <a:bodyPr>
            <a:normAutofit fontScale="90000"/>
          </a:bodyPr>
          <a:lstStyle/>
          <a:p>
            <a:r>
              <a:rPr lang="en-US" dirty="0" err="1"/>
              <a:t>Menentukan</a:t>
            </a:r>
            <a:r>
              <a:rPr lang="en-US" dirty="0"/>
              <a:t> </a:t>
            </a:r>
            <a:r>
              <a:rPr lang="en-US" dirty="0" err="1"/>
              <a:t>pencilan</a:t>
            </a:r>
            <a:r>
              <a:rPr lang="en-US" dirty="0"/>
              <a:t> (</a:t>
            </a:r>
            <a:r>
              <a:rPr lang="en-US" dirty="0" err="1"/>
              <a:t>secara</a:t>
            </a:r>
            <a:r>
              <a:rPr lang="en-US" dirty="0"/>
              <a:t> </a:t>
            </a:r>
            <a:r>
              <a:rPr lang="en-US" dirty="0" err="1"/>
              <a:t>kasar</a:t>
            </a:r>
            <a:r>
              <a:rPr lang="en-US" dirty="0"/>
              <a:t>) </a:t>
            </a:r>
            <a:r>
              <a:rPr lang="en-US" dirty="0" err="1"/>
              <a:t>berdasarkan</a:t>
            </a:r>
            <a:r>
              <a:rPr lang="en-US" dirty="0"/>
              <a:t> </a:t>
            </a:r>
            <a:r>
              <a:rPr lang="en-US" dirty="0" err="1"/>
              <a:t>statistik</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7D6497A-DE52-48FC-9281-6EAC700A6708}"/>
                  </a:ext>
                </a:extLst>
              </p:cNvPr>
              <p:cNvSpPr>
                <a:spLocks noGrp="1"/>
              </p:cNvSpPr>
              <p:nvPr>
                <p:ph type="body" idx="1"/>
              </p:nvPr>
            </p:nvSpPr>
            <p:spPr>
              <a:xfrm>
                <a:off x="158129" y="922420"/>
                <a:ext cx="8674171" cy="4221079"/>
              </a:xfrm>
            </p:spPr>
            <p:txBody>
              <a:bodyPr>
                <a:normAutofit/>
              </a:bodyPr>
              <a:lstStyle/>
              <a:p>
                <a:r>
                  <a:rPr lang="en-US" sz="1600" i="1" dirty="0"/>
                  <a:t>3-sigma rule</a:t>
                </a:r>
                <a:r>
                  <a:rPr lang="en-US" sz="1600" dirty="0"/>
                  <a:t>: Jika data </a:t>
                </a:r>
                <a:r>
                  <a:rPr lang="en-US" sz="1600" dirty="0" err="1"/>
                  <a:t>kira-kira</a:t>
                </a:r>
                <a:r>
                  <a:rPr lang="en-US" sz="1600" dirty="0"/>
                  <a:t> </a:t>
                </a:r>
                <a:r>
                  <a:rPr lang="en-US" sz="1600" dirty="0" err="1"/>
                  <a:t>terdistribusi</a:t>
                </a:r>
                <a:r>
                  <a:rPr lang="en-US" sz="1600" dirty="0"/>
                  <a:t> normal:</a:t>
                </a:r>
              </a:p>
              <a:p>
                <a:pPr lvl="1"/>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oMath>
                </a14:m>
                <a:r>
                  <a:rPr lang="en-US" sz="1400" dirty="0"/>
                  <a:t> </a:t>
                </a:r>
                <a:r>
                  <a:rPr lang="en-US" sz="1400" dirty="0" err="1"/>
                  <a:t>adalah</a:t>
                </a:r>
                <a:r>
                  <a:rPr lang="en-US" sz="1400" dirty="0"/>
                  <a:t> </a:t>
                </a:r>
                <a:r>
                  <a:rPr lang="en-US" sz="1400" dirty="0" err="1"/>
                  <a:t>pencilan</a:t>
                </a:r>
                <a:r>
                  <a:rPr lang="en-US" sz="1400" dirty="0"/>
                  <a:t> </a:t>
                </a:r>
                <a:r>
                  <a:rPr lang="en-US" sz="1400" dirty="0" err="1"/>
                  <a:t>jika</a:t>
                </a:r>
                <a:r>
                  <a:rPr lang="en-US" sz="1400" dirty="0"/>
                  <a:t>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&lt;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𝜇</m:t>
                        </m:r>
                      </m:e>
                      <m:sub>
                        <m:r>
                          <a:rPr lang="en-US" sz="1400" b="0" i="1" smtClean="0">
                            <a:latin typeface="Cambria Math" panose="02040503050406030204" pitchFamily="18" charset="0"/>
                          </a:rPr>
                          <m:t>𝑆</m:t>
                        </m:r>
                      </m:sub>
                    </m:sSub>
                    <m:r>
                      <a:rPr lang="en-US" sz="1400" b="0" i="1" smtClean="0">
                        <a:latin typeface="Cambria Math" panose="02040503050406030204" pitchFamily="18" charset="0"/>
                      </a:rPr>
                      <m:t>−2</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𝑆</m:t>
                        </m:r>
                      </m:sub>
                    </m:sSub>
                  </m:oMath>
                </a14:m>
                <a:r>
                  <a:rPr lang="en-US" sz="1400" dirty="0"/>
                  <a:t> </a:t>
                </a:r>
                <a:r>
                  <a:rPr lang="en-US" sz="1400" dirty="0" err="1"/>
                  <a:t>atau</a:t>
                </a:r>
                <a:r>
                  <a:rPr lang="en-US" sz="1400" dirty="0"/>
                  <a:t>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&gt;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𝜇</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+2</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𝑆</m:t>
                        </m:r>
                      </m:sub>
                    </m:sSub>
                  </m:oMath>
                </a14:m>
                <a:r>
                  <a:rPr lang="en-US" sz="1400" dirty="0"/>
                  <a:t> </a:t>
                </a:r>
                <a:br>
                  <a:rPr lang="en-US" sz="1400" dirty="0"/>
                </a:br>
                <a:r>
                  <a:rPr lang="en-US" sz="1400" dirty="0">
                    <a:sym typeface="Wingdings" panose="05000000000000000000" pitchFamily="2" charset="2"/>
                  </a:rPr>
                  <a:t> </a:t>
                </a:r>
                <a:r>
                  <a:rPr lang="en-US" sz="1400" dirty="0" err="1"/>
                  <a:t>peluang</a:t>
                </a:r>
                <a:r>
                  <a:rPr lang="en-US" sz="1400" dirty="0"/>
                  <a:t> </a:t>
                </a:r>
                <a:r>
                  <a:rPr lang="en-US" sz="1400" dirty="0" err="1"/>
                  <a:t>bahwa</a:t>
                </a:r>
                <a:r>
                  <a:rPr lang="en-US" sz="1400" dirty="0"/>
                  <a:t> data </a:t>
                </a:r>
                <a:r>
                  <a:rPr lang="en-US" sz="1400" dirty="0" err="1"/>
                  <a:t>berjarak</a:t>
                </a:r>
                <a:r>
                  <a:rPr lang="en-US" sz="1400" dirty="0"/>
                  <a:t> </a:t>
                </a:r>
                <a:r>
                  <a:rPr lang="en-US" sz="1400" dirty="0" err="1"/>
                  <a:t>ke</a:t>
                </a:r>
                <a:r>
                  <a:rPr lang="en-US" sz="1400" dirty="0"/>
                  <a:t> </a:t>
                </a:r>
                <a:r>
                  <a:rPr lang="en-US" sz="1400" dirty="0" err="1"/>
                  <a:t>rerata</a:t>
                </a:r>
                <a:r>
                  <a:rPr lang="en-US" sz="1400" dirty="0"/>
                  <a:t> </a:t>
                </a:r>
                <a:r>
                  <a:rPr lang="en-US" sz="1400" dirty="0" err="1"/>
                  <a:t>lebih</a:t>
                </a:r>
                <a:r>
                  <a:rPr lang="en-US" sz="1400" dirty="0"/>
                  <a:t> </a:t>
                </a:r>
                <a:r>
                  <a:rPr lang="en-US" sz="1400" dirty="0" err="1"/>
                  <a:t>jauh</a:t>
                </a:r>
                <a:r>
                  <a:rPr lang="en-US" sz="1400" dirty="0"/>
                  <a:t> </a:t>
                </a:r>
                <a:r>
                  <a:rPr lang="en-US" sz="1400" dirty="0" err="1"/>
                  <a:t>dari</a:t>
                </a:r>
                <a:r>
                  <a:rPr lang="en-US" sz="1400" dirty="0"/>
                  <a:t> 2 kali </a:t>
                </a:r>
                <a:r>
                  <a:rPr lang="en-US" sz="1400" dirty="0" err="1"/>
                  <a:t>simpangan</a:t>
                </a:r>
                <a:r>
                  <a:rPr lang="en-US" sz="1400" dirty="0"/>
                  <a:t> </a:t>
                </a:r>
                <a:r>
                  <a:rPr lang="en-US" sz="1400" dirty="0" err="1"/>
                  <a:t>baku</a:t>
                </a:r>
                <a:r>
                  <a:rPr lang="en-US" sz="1400" dirty="0"/>
                  <a:t> </a:t>
                </a:r>
                <a:r>
                  <a:rPr lang="en-US" sz="1400" dirty="0" err="1"/>
                  <a:t>adalah</a:t>
                </a:r>
                <a:r>
                  <a:rPr lang="en-US" sz="1400" dirty="0"/>
                  <a:t> 4.55%.</a:t>
                </a:r>
              </a:p>
              <a:p>
                <a:pPr lvl="1"/>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oMath>
                </a14:m>
                <a:r>
                  <a:rPr lang="en-US" sz="1400" dirty="0"/>
                  <a:t> </a:t>
                </a:r>
                <a:r>
                  <a:rPr lang="en-US" sz="1400" dirty="0" err="1"/>
                  <a:t>adalah</a:t>
                </a:r>
                <a:r>
                  <a:rPr lang="en-US" sz="1400" dirty="0"/>
                  <a:t> </a:t>
                </a:r>
                <a:r>
                  <a:rPr lang="en-US" sz="1400" dirty="0" err="1"/>
                  <a:t>pencilan</a:t>
                </a:r>
                <a:r>
                  <a:rPr lang="en-US" sz="1400" dirty="0"/>
                  <a:t> </a:t>
                </a:r>
                <a:r>
                  <a:rPr lang="en-US" sz="1400" dirty="0" err="1"/>
                  <a:t>jika</a:t>
                </a:r>
                <a:r>
                  <a:rPr lang="en-US" sz="1400" dirty="0"/>
                  <a:t>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&lt;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𝜇</m:t>
                        </m:r>
                      </m:e>
                      <m:sub>
                        <m:r>
                          <a:rPr lang="en-US" sz="1400" b="0" i="1" smtClean="0">
                            <a:latin typeface="Cambria Math" panose="02040503050406030204" pitchFamily="18" charset="0"/>
                          </a:rPr>
                          <m:t>𝑆</m:t>
                        </m:r>
                      </m:sub>
                    </m:sSub>
                    <m:r>
                      <a:rPr lang="en-US" sz="1400" b="0" i="1" smtClean="0">
                        <a:latin typeface="Cambria Math" panose="02040503050406030204" pitchFamily="18" charset="0"/>
                      </a:rPr>
                      <m:t>−3</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𝑆</m:t>
                        </m:r>
                      </m:sub>
                    </m:sSub>
                  </m:oMath>
                </a14:m>
                <a:r>
                  <a:rPr lang="en-US" sz="1400" dirty="0"/>
                  <a:t> </a:t>
                </a:r>
                <a:r>
                  <a:rPr lang="en-US" sz="1400" dirty="0" err="1"/>
                  <a:t>atau</a:t>
                </a:r>
                <a:r>
                  <a:rPr lang="en-US" sz="1400" dirty="0"/>
                  <a:t>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&gt;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𝜇</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+3</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𝑆</m:t>
                        </m:r>
                      </m:sub>
                    </m:sSub>
                  </m:oMath>
                </a14:m>
                <a:r>
                  <a:rPr lang="en-US" sz="1400" dirty="0"/>
                  <a:t> </a:t>
                </a:r>
                <a:br>
                  <a:rPr lang="en-US" sz="1400" dirty="0"/>
                </a:br>
                <a:r>
                  <a:rPr lang="en-US" sz="1400" dirty="0">
                    <a:sym typeface="Wingdings" panose="05000000000000000000" pitchFamily="2" charset="2"/>
                  </a:rPr>
                  <a:t> </a:t>
                </a:r>
                <a:r>
                  <a:rPr lang="en-US" sz="1400" dirty="0" err="1">
                    <a:sym typeface="Wingdings" panose="05000000000000000000" pitchFamily="2" charset="2"/>
                  </a:rPr>
                  <a:t>peluang</a:t>
                </a:r>
                <a:r>
                  <a:rPr lang="en-US" sz="1400" dirty="0">
                    <a:sym typeface="Wingdings" panose="05000000000000000000" pitchFamily="2" charset="2"/>
                  </a:rPr>
                  <a:t> </a:t>
                </a:r>
                <a:r>
                  <a:rPr lang="en-US" sz="1400" dirty="0" err="1">
                    <a:sym typeface="Wingdings" panose="05000000000000000000" pitchFamily="2" charset="2"/>
                  </a:rPr>
                  <a:t>bahwa</a:t>
                </a:r>
                <a:r>
                  <a:rPr lang="en-US" sz="1400" dirty="0">
                    <a:sym typeface="Wingdings" panose="05000000000000000000" pitchFamily="2" charset="2"/>
                  </a:rPr>
                  <a:t> data </a:t>
                </a:r>
                <a:r>
                  <a:rPr lang="en-US" sz="1400" dirty="0" err="1">
                    <a:sym typeface="Wingdings" panose="05000000000000000000" pitchFamily="2" charset="2"/>
                  </a:rPr>
                  <a:t>berjarak</a:t>
                </a:r>
                <a:r>
                  <a:rPr lang="en-US" sz="1400" dirty="0">
                    <a:sym typeface="Wingdings" panose="05000000000000000000" pitchFamily="2" charset="2"/>
                  </a:rPr>
                  <a:t> </a:t>
                </a:r>
                <a:r>
                  <a:rPr lang="en-US" sz="1400" dirty="0" err="1">
                    <a:sym typeface="Wingdings" panose="05000000000000000000" pitchFamily="2" charset="2"/>
                  </a:rPr>
                  <a:t>ke</a:t>
                </a:r>
                <a:r>
                  <a:rPr lang="en-US" sz="1400" dirty="0">
                    <a:sym typeface="Wingdings" panose="05000000000000000000" pitchFamily="2" charset="2"/>
                  </a:rPr>
                  <a:t> </a:t>
                </a:r>
                <a:r>
                  <a:rPr lang="en-US" sz="1400" dirty="0" err="1">
                    <a:sym typeface="Wingdings" panose="05000000000000000000" pitchFamily="2" charset="2"/>
                  </a:rPr>
                  <a:t>rerata</a:t>
                </a:r>
                <a:r>
                  <a:rPr lang="en-US" sz="1400" dirty="0">
                    <a:sym typeface="Wingdings" panose="05000000000000000000" pitchFamily="2" charset="2"/>
                  </a:rPr>
                  <a:t> </a:t>
                </a:r>
                <a:r>
                  <a:rPr lang="en-US" sz="1400" dirty="0" err="1">
                    <a:sym typeface="Wingdings" panose="05000000000000000000" pitchFamily="2" charset="2"/>
                  </a:rPr>
                  <a:t>lebih</a:t>
                </a:r>
                <a:r>
                  <a:rPr lang="en-US" sz="1400" dirty="0">
                    <a:sym typeface="Wingdings" panose="05000000000000000000" pitchFamily="2" charset="2"/>
                  </a:rPr>
                  <a:t> </a:t>
                </a:r>
                <a:r>
                  <a:rPr lang="en-US" sz="1400" dirty="0" err="1">
                    <a:sym typeface="Wingdings" panose="05000000000000000000" pitchFamily="2" charset="2"/>
                  </a:rPr>
                  <a:t>jauh</a:t>
                </a:r>
                <a:r>
                  <a:rPr lang="en-US" sz="1400" dirty="0">
                    <a:sym typeface="Wingdings" panose="05000000000000000000" pitchFamily="2" charset="2"/>
                  </a:rPr>
                  <a:t> </a:t>
                </a:r>
                <a:r>
                  <a:rPr lang="en-US" sz="1400" dirty="0" err="1">
                    <a:sym typeface="Wingdings" panose="05000000000000000000" pitchFamily="2" charset="2"/>
                  </a:rPr>
                  <a:t>dari</a:t>
                </a:r>
                <a:r>
                  <a:rPr lang="en-US" sz="1400" dirty="0">
                    <a:sym typeface="Wingdings" panose="05000000000000000000" pitchFamily="2" charset="2"/>
                  </a:rPr>
                  <a:t> 3 kali </a:t>
                </a:r>
                <a:r>
                  <a:rPr lang="en-US" sz="1400" dirty="0" err="1">
                    <a:sym typeface="Wingdings" panose="05000000000000000000" pitchFamily="2" charset="2"/>
                  </a:rPr>
                  <a:t>simpangan</a:t>
                </a:r>
                <a:r>
                  <a:rPr lang="en-US" sz="1400" dirty="0">
                    <a:sym typeface="Wingdings" panose="05000000000000000000" pitchFamily="2" charset="2"/>
                  </a:rPr>
                  <a:t> </a:t>
                </a:r>
                <a:r>
                  <a:rPr lang="en-US" sz="1400" dirty="0" err="1">
                    <a:sym typeface="Wingdings" panose="05000000000000000000" pitchFamily="2" charset="2"/>
                  </a:rPr>
                  <a:t>baku</a:t>
                </a:r>
                <a:r>
                  <a:rPr lang="en-US" sz="1400" dirty="0">
                    <a:sym typeface="Wingdings" panose="05000000000000000000" pitchFamily="2" charset="2"/>
                  </a:rPr>
                  <a:t> </a:t>
                </a:r>
                <a:r>
                  <a:rPr lang="en-US" sz="1400" dirty="0" err="1">
                    <a:sym typeface="Wingdings" panose="05000000000000000000" pitchFamily="2" charset="2"/>
                  </a:rPr>
                  <a:t>adalah</a:t>
                </a:r>
                <a:r>
                  <a:rPr lang="en-US" sz="1400" dirty="0">
                    <a:sym typeface="Wingdings" panose="05000000000000000000" pitchFamily="2" charset="2"/>
                  </a:rPr>
                  <a:t> 0.27%.</a:t>
                </a:r>
              </a:p>
              <a:p>
                <a:pPr lvl="1"/>
                <a:r>
                  <a:rPr lang="en-US" sz="1400" dirty="0" err="1"/>
                  <a:t>Kekurangan</a:t>
                </a:r>
                <a:r>
                  <a:rPr lang="en-US" sz="1400" dirty="0"/>
                  <a:t>: (</a:t>
                </a:r>
                <a:r>
                  <a:rPr lang="en-US" sz="1400" dirty="0" err="1"/>
                  <a:t>i</a:t>
                </a:r>
                <a:r>
                  <a:rPr lang="en-US" sz="1400" dirty="0"/>
                  <a:t>) </a:t>
                </a:r>
                <a:r>
                  <a:rPr lang="en-US" sz="1400" dirty="0" err="1"/>
                  <a:t>asumsi</a:t>
                </a:r>
                <a:r>
                  <a:rPr lang="en-US" sz="1400" dirty="0"/>
                  <a:t> </a:t>
                </a:r>
                <a:r>
                  <a:rPr lang="en-US" sz="1400" dirty="0" err="1"/>
                  <a:t>distribusi</a:t>
                </a:r>
                <a:r>
                  <a:rPr lang="en-US" sz="1400" dirty="0"/>
                  <a:t> normal (</a:t>
                </a:r>
                <a:r>
                  <a:rPr lang="en-US" sz="1400" dirty="0" err="1"/>
                  <a:t>belum</a:t>
                </a:r>
                <a:r>
                  <a:rPr lang="en-US" sz="1400" dirty="0"/>
                  <a:t> </a:t>
                </a:r>
                <a:r>
                  <a:rPr lang="en-US" sz="1400" dirty="0" err="1"/>
                  <a:t>tentu</a:t>
                </a:r>
                <a:r>
                  <a:rPr lang="en-US" sz="1400" dirty="0"/>
                  <a:t>!), (ii) </a:t>
                </a:r>
                <a:r>
                  <a:rPr lang="en-US" sz="1400" dirty="0" err="1"/>
                  <a:t>rerata</a:t>
                </a:r>
                <a:r>
                  <a:rPr lang="en-US" sz="1400" dirty="0"/>
                  <a:t> dan </a:t>
                </a:r>
                <a:r>
                  <a:rPr lang="en-US" sz="1400" dirty="0" err="1"/>
                  <a:t>simpangan</a:t>
                </a:r>
                <a:r>
                  <a:rPr lang="en-US" sz="1400" dirty="0"/>
                  <a:t> </a:t>
                </a:r>
                <a:r>
                  <a:rPr lang="en-US" sz="1400" dirty="0" err="1"/>
                  <a:t>baku</a:t>
                </a:r>
                <a:r>
                  <a:rPr lang="en-US" sz="1400" dirty="0"/>
                  <a:t> </a:t>
                </a:r>
                <a:r>
                  <a:rPr lang="en-US" sz="1400" dirty="0" err="1"/>
                  <a:t>dipengaruhi</a:t>
                </a:r>
                <a:r>
                  <a:rPr lang="en-US" sz="1400" dirty="0"/>
                  <a:t> </a:t>
                </a:r>
                <a:r>
                  <a:rPr lang="en-US" sz="1400" dirty="0" err="1"/>
                  <a:t>nilai</a:t>
                </a:r>
                <a:r>
                  <a:rPr lang="en-US" sz="1400" dirty="0"/>
                  <a:t> </a:t>
                </a:r>
                <a:r>
                  <a:rPr lang="en-US" sz="1400" dirty="0" err="1"/>
                  <a:t>pencilan</a:t>
                </a:r>
                <a:r>
                  <a:rPr lang="en-US" sz="1400" dirty="0"/>
                  <a:t> </a:t>
                </a:r>
                <a:r>
                  <a:rPr lang="en-US" sz="1400" dirty="0" err="1"/>
                  <a:t>itu</a:t>
                </a:r>
                <a:r>
                  <a:rPr lang="en-US" sz="1400" dirty="0"/>
                  <a:t> </a:t>
                </a:r>
                <a:r>
                  <a:rPr lang="en-US" sz="1400" dirty="0" err="1"/>
                  <a:t>sendiri</a:t>
                </a:r>
                <a:r>
                  <a:rPr lang="en-US" sz="1400" dirty="0"/>
                  <a:t>, dan (iii) </a:t>
                </a:r>
                <a:r>
                  <a:rPr lang="en-US" sz="1400" dirty="0" err="1"/>
                  <a:t>tidak</a:t>
                </a:r>
                <a:r>
                  <a:rPr lang="en-US" sz="1400" dirty="0"/>
                  <a:t> </a:t>
                </a:r>
                <a:r>
                  <a:rPr lang="en-US" sz="1400" dirty="0" err="1"/>
                  <a:t>dapat</a:t>
                </a:r>
                <a:r>
                  <a:rPr lang="en-US" sz="1400" dirty="0"/>
                  <a:t> </a:t>
                </a:r>
                <a:r>
                  <a:rPr lang="en-US" sz="1400" dirty="0" err="1"/>
                  <a:t>mendeteksi</a:t>
                </a:r>
                <a:r>
                  <a:rPr lang="en-US" sz="1400" dirty="0"/>
                  <a:t> </a:t>
                </a:r>
                <a:r>
                  <a:rPr lang="en-US" sz="1400" dirty="0" err="1"/>
                  <a:t>pencilan</a:t>
                </a:r>
                <a:r>
                  <a:rPr lang="en-US" sz="1400" dirty="0"/>
                  <a:t> </a:t>
                </a:r>
                <a:r>
                  <a:rPr lang="en-US" sz="1400" dirty="0" err="1"/>
                  <a:t>jika</a:t>
                </a:r>
                <a:r>
                  <a:rPr lang="en-US" sz="1400" dirty="0"/>
                  <a:t> </a:t>
                </a:r>
                <a:r>
                  <a:rPr lang="en-US" sz="1400" dirty="0" err="1"/>
                  <a:t>jumlah</a:t>
                </a:r>
                <a:r>
                  <a:rPr lang="en-US" sz="1400" dirty="0"/>
                  <a:t> data </a:t>
                </a:r>
                <a:r>
                  <a:rPr lang="en-US" sz="1400" dirty="0" err="1"/>
                  <a:t>sedikit</a:t>
                </a:r>
                <a:r>
                  <a:rPr lang="en-US" sz="1400" dirty="0"/>
                  <a:t> (</a:t>
                </a:r>
                <a:r>
                  <a:rPr lang="en-US" sz="1400" i="1" dirty="0"/>
                  <a:t>small sample size</a:t>
                </a:r>
                <a:r>
                  <a:rPr lang="en-US" sz="1400" dirty="0"/>
                  <a:t>).</a:t>
                </a:r>
              </a:p>
              <a:p>
                <a:r>
                  <a:rPr lang="en-US" sz="1600" i="1" dirty="0"/>
                  <a:t>Tukey's fences</a:t>
                </a:r>
                <a:r>
                  <a:rPr lang="en-US" sz="1600" dirty="0"/>
                  <a:t>: </a:t>
                </a:r>
                <a:r>
                  <a:rPr lang="en-US" sz="1600" dirty="0" err="1"/>
                  <a:t>memakai</a:t>
                </a:r>
                <a:r>
                  <a:rPr lang="en-US" sz="1600" dirty="0"/>
                  <a:t> </a:t>
                </a:r>
                <a:r>
                  <a:rPr lang="en-US" sz="1600" b="1" dirty="0" err="1"/>
                  <a:t>rentang</a:t>
                </a:r>
                <a:r>
                  <a:rPr lang="en-US" sz="1600" b="1" dirty="0"/>
                  <a:t> </a:t>
                </a:r>
                <a:r>
                  <a:rPr lang="en-US" sz="1600" b="1" dirty="0" err="1"/>
                  <a:t>antarkuartil</a:t>
                </a:r>
                <a:r>
                  <a:rPr lang="en-US" sz="1600" dirty="0"/>
                  <a:t> (</a:t>
                </a:r>
                <a:r>
                  <a:rPr lang="en-US" sz="1600" i="1" dirty="0"/>
                  <a:t>interquartile range</a:t>
                </a:r>
                <a:r>
                  <a:rPr lang="en-US" sz="1600" dirty="0"/>
                  <a:t>) </a:t>
                </a:r>
                <a14:m>
                  <m:oMath xmlns:m="http://schemas.openxmlformats.org/officeDocument/2006/math">
                    <m:r>
                      <a:rPr lang="en-US" sz="1400" b="0" i="1" smtClean="0">
                        <a:latin typeface="Cambria Math" panose="02040503050406030204" pitchFamily="18" charset="0"/>
                      </a:rPr>
                      <m:t>𝐼𝑄𝑅</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𝑄</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𝑄</m:t>
                        </m:r>
                      </m:e>
                      <m:sub>
                        <m:r>
                          <a:rPr lang="en-US" sz="1400" b="0" i="1" smtClean="0">
                            <a:latin typeface="Cambria Math" panose="02040503050406030204" pitchFamily="18" charset="0"/>
                          </a:rPr>
                          <m:t>1</m:t>
                        </m:r>
                      </m:sub>
                    </m:sSub>
                  </m:oMath>
                </a14:m>
                <a:r>
                  <a:rPr lang="en-US" sz="1400" dirty="0"/>
                  <a:t>. </a:t>
                </a:r>
              </a:p>
              <a:p>
                <a:pPr lvl="1"/>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oMath>
                </a14:m>
                <a:r>
                  <a:rPr lang="en-US" sz="1400" dirty="0"/>
                  <a:t> </a:t>
                </a:r>
                <a:r>
                  <a:rPr lang="en-US" sz="1400" dirty="0" err="1"/>
                  <a:t>adalah</a:t>
                </a:r>
                <a:r>
                  <a:rPr lang="en-US" sz="1400" dirty="0"/>
                  <a:t> </a:t>
                </a:r>
                <a:r>
                  <a:rPr lang="en-US" sz="1400" dirty="0" err="1"/>
                  <a:t>pencilan</a:t>
                </a:r>
                <a:r>
                  <a:rPr lang="en-US" sz="1400" dirty="0"/>
                  <a:t> </a:t>
                </a:r>
                <a:r>
                  <a:rPr lang="en-US" sz="1400" dirty="0" err="1"/>
                  <a:t>jika</a:t>
                </a:r>
                <a:r>
                  <a:rPr lang="en-US" sz="1400" dirty="0"/>
                  <a:t>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&lt;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𝑄</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−1.5(</m:t>
                    </m:r>
                    <m:r>
                      <a:rPr lang="en-US" sz="1400" b="0" i="1" smtClean="0">
                        <a:latin typeface="Cambria Math" panose="02040503050406030204" pitchFamily="18" charset="0"/>
                      </a:rPr>
                      <m:t>𝐼𝑄𝑅</m:t>
                    </m:r>
                    <m:r>
                      <a:rPr lang="en-US" sz="1400" b="0" i="1" smtClean="0">
                        <a:latin typeface="Cambria Math" panose="02040503050406030204" pitchFamily="18" charset="0"/>
                      </a:rPr>
                      <m:t>)</m:t>
                    </m:r>
                  </m:oMath>
                </a14:m>
                <a:r>
                  <a:rPr lang="en-US" sz="1400" dirty="0"/>
                  <a:t> </a:t>
                </a:r>
                <a:r>
                  <a:rPr lang="en-US" sz="1400" dirty="0" err="1"/>
                  <a:t>atau</a:t>
                </a:r>
                <a:r>
                  <a:rPr lang="en-US" sz="1400" dirty="0"/>
                  <a:t>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&gt;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𝑄</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+1.5</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𝐼𝑄𝑅</m:t>
                        </m:r>
                      </m:e>
                    </m:d>
                    <m:r>
                      <a:rPr lang="en-US" sz="1400" b="0" i="0" smtClean="0">
                        <a:latin typeface="Cambria Math" panose="02040503050406030204" pitchFamily="18" charset="0"/>
                      </a:rPr>
                      <m:t>.</m:t>
                    </m:r>
                  </m:oMath>
                </a14:m>
                <a:endParaRPr lang="en-US" sz="1400" b="0" dirty="0"/>
              </a:p>
              <a:p>
                <a:pPr lvl="1"/>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oMath>
                </a14:m>
                <a:r>
                  <a:rPr lang="en-US" sz="1400" dirty="0"/>
                  <a:t> </a:t>
                </a:r>
                <a:r>
                  <a:rPr lang="en-US" sz="1400" dirty="0" err="1"/>
                  <a:t>adalah</a:t>
                </a:r>
                <a:r>
                  <a:rPr lang="en-US" sz="1400" dirty="0"/>
                  <a:t> </a:t>
                </a:r>
                <a:r>
                  <a:rPr lang="en-US" sz="1400" dirty="0" err="1"/>
                  <a:t>pencilan</a:t>
                </a:r>
                <a:r>
                  <a:rPr lang="en-US" sz="1400" dirty="0"/>
                  <a:t> </a:t>
                </a:r>
                <a:r>
                  <a:rPr lang="en-US" sz="1400" dirty="0" err="1"/>
                  <a:t>ekstrim</a:t>
                </a:r>
                <a:r>
                  <a:rPr lang="en-US" sz="1400" dirty="0"/>
                  <a:t> </a:t>
                </a:r>
                <a:r>
                  <a:rPr lang="en-US" sz="1400" dirty="0" err="1"/>
                  <a:t>jika</a:t>
                </a:r>
                <a:r>
                  <a:rPr lang="en-US" sz="1400" dirty="0"/>
                  <a:t>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&lt;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𝑄</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−3(</m:t>
                    </m:r>
                    <m:r>
                      <a:rPr lang="en-US" sz="1400" b="0" i="1" smtClean="0">
                        <a:latin typeface="Cambria Math" panose="02040503050406030204" pitchFamily="18" charset="0"/>
                      </a:rPr>
                      <m:t>𝐼𝑄𝑅</m:t>
                    </m:r>
                    <m:r>
                      <a:rPr lang="en-US" sz="1400" b="0" i="1" smtClean="0">
                        <a:latin typeface="Cambria Math" panose="02040503050406030204" pitchFamily="18" charset="0"/>
                      </a:rPr>
                      <m:t>)</m:t>
                    </m:r>
                  </m:oMath>
                </a14:m>
                <a:r>
                  <a:rPr lang="en-US" sz="1400" dirty="0"/>
                  <a:t> </a:t>
                </a:r>
                <a:r>
                  <a:rPr lang="en-US" sz="1400" dirty="0" err="1"/>
                  <a:t>atau</a:t>
                </a:r>
                <a:r>
                  <a:rPr lang="en-US" sz="1400" dirty="0"/>
                  <a:t>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&gt;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𝑄</m:t>
                        </m:r>
                      </m:e>
                      <m:sub>
                        <m:r>
                          <a:rPr lang="en-US" sz="1400" b="0" i="1" smtClean="0">
                            <a:latin typeface="Cambria Math" panose="02040503050406030204" pitchFamily="18" charset="0"/>
                          </a:rPr>
                          <m:t>3</m:t>
                        </m:r>
                      </m:sub>
                    </m:sSub>
                    <m:r>
                      <a:rPr lang="en-US" sz="1400" b="0" i="1" smtClean="0">
                        <a:latin typeface="Cambria Math" panose="02040503050406030204" pitchFamily="18" charset="0"/>
                      </a:rPr>
                      <m:t>+3</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𝐼𝑄𝑅</m:t>
                        </m:r>
                      </m:e>
                    </m:d>
                    <m:r>
                      <a:rPr lang="en-US" sz="1400" b="0" i="0" smtClean="0">
                        <a:latin typeface="Cambria Math" panose="02040503050406030204" pitchFamily="18" charset="0"/>
                      </a:rPr>
                      <m:t>.</m:t>
                    </m:r>
                  </m:oMath>
                </a14:m>
                <a:endParaRPr lang="en-US" sz="1400" b="0" dirty="0"/>
              </a:p>
              <a:p>
                <a:r>
                  <a:rPr lang="en-US" sz="1600" dirty="0" err="1"/>
                  <a:t>Metode-metode</a:t>
                </a:r>
                <a:r>
                  <a:rPr lang="en-US" sz="1600" dirty="0"/>
                  <a:t> lain (</a:t>
                </a:r>
                <a:r>
                  <a:rPr lang="en-US" sz="1600" dirty="0" err="1"/>
                  <a:t>mungkin</a:t>
                </a:r>
                <a:r>
                  <a:rPr lang="en-US" sz="1600" dirty="0"/>
                  <a:t> </a:t>
                </a:r>
                <a:r>
                  <a:rPr lang="en-US" sz="1600" dirty="0" err="1"/>
                  <a:t>lebih</a:t>
                </a:r>
                <a:r>
                  <a:rPr lang="en-US" sz="1600" dirty="0"/>
                  <a:t> </a:t>
                </a:r>
                <a:r>
                  <a:rPr lang="en-US" sz="1600" dirty="0" err="1"/>
                  <a:t>baik</a:t>
                </a:r>
                <a:r>
                  <a:rPr lang="en-US" sz="1600" dirty="0"/>
                  <a:t>): </a:t>
                </a:r>
                <a:r>
                  <a:rPr lang="en-US" sz="1600" dirty="0" err="1"/>
                  <a:t>Visualisasi</a:t>
                </a:r>
                <a:r>
                  <a:rPr lang="en-US" sz="1600" dirty="0"/>
                  <a:t>, Grubb's test, Dixon's Q test, </a:t>
                </a:r>
                <a:r>
                  <a:rPr lang="en-US" sz="1600" dirty="0" err="1"/>
                  <a:t>Algoritma</a:t>
                </a:r>
                <a:r>
                  <a:rPr lang="en-US" sz="1600" dirty="0"/>
                  <a:t> Expectation Maximization, Jarak k-Nearest Neighbor, </a:t>
                </a:r>
                <a:r>
                  <a:rPr lang="en-US" sz="1600" i="1" dirty="0"/>
                  <a:t>local outlier factor</a:t>
                </a:r>
                <a:r>
                  <a:rPr lang="en-US" sz="1600" dirty="0"/>
                  <a:t> </a:t>
                </a:r>
                <a:r>
                  <a:rPr lang="en-US" sz="1600" dirty="0" err="1"/>
                  <a:t>berbasis</a:t>
                </a:r>
                <a:r>
                  <a:rPr lang="en-US" sz="1600" dirty="0"/>
                  <a:t> </a:t>
                </a:r>
                <a:r>
                  <a:rPr lang="en-US" sz="1600" i="1" dirty="0"/>
                  <a:t>density</a:t>
                </a:r>
                <a:r>
                  <a:rPr lang="en-US" sz="1600" dirty="0"/>
                  <a:t> (</a:t>
                </a:r>
                <a:r>
                  <a:rPr lang="en-US" sz="1600" dirty="0" err="1"/>
                  <a:t>variasi</a:t>
                </a:r>
                <a:r>
                  <a:rPr lang="en-US" sz="1600" dirty="0"/>
                  <a:t> </a:t>
                </a:r>
                <a:r>
                  <a:rPr lang="en-US" sz="1600" i="1" dirty="0"/>
                  <a:t>density-based clustering</a:t>
                </a:r>
                <a:r>
                  <a:rPr lang="en-US" sz="1600" dirty="0"/>
                  <a:t>), </a:t>
                </a:r>
                <a:r>
                  <a:rPr lang="en-US" sz="1600" dirty="0" err="1"/>
                  <a:t>dll</a:t>
                </a:r>
                <a:r>
                  <a:rPr lang="en-US" sz="1600" dirty="0"/>
                  <a:t>.</a:t>
                </a:r>
              </a:p>
              <a:p>
                <a:pPr lvl="1"/>
                <a:endParaRPr lang="en-US" sz="1400" i="1" dirty="0"/>
              </a:p>
            </p:txBody>
          </p:sp>
        </mc:Choice>
        <mc:Fallback xmlns="">
          <p:sp>
            <p:nvSpPr>
              <p:cNvPr id="3" name="Text Placeholder 2">
                <a:extLst>
                  <a:ext uri="{FF2B5EF4-FFF2-40B4-BE49-F238E27FC236}">
                    <a16:creationId xmlns:a16="http://schemas.microsoft.com/office/drawing/2014/main" id="{17D6497A-DE52-48FC-9281-6EAC700A6708}"/>
                  </a:ext>
                </a:extLst>
              </p:cNvPr>
              <p:cNvSpPr>
                <a:spLocks noGrp="1" noRot="1" noChangeAspect="1" noMove="1" noResize="1" noEditPoints="1" noAdjustHandles="1" noChangeArrowheads="1" noChangeShapeType="1" noTextEdit="1"/>
              </p:cNvSpPr>
              <p:nvPr>
                <p:ph type="body" idx="1"/>
              </p:nvPr>
            </p:nvSpPr>
            <p:spPr>
              <a:xfrm>
                <a:off x="158129" y="922420"/>
                <a:ext cx="8674171" cy="4221079"/>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05409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97BE00-8D0A-431B-9EDB-3DADA80F23C7}"/>
              </a:ext>
            </a:extLst>
          </p:cNvPr>
          <p:cNvPicPr/>
          <p:nvPr/>
        </p:nvPicPr>
        <p:blipFill>
          <a:blip r:embed="rId2"/>
          <a:stretch/>
        </p:blipFill>
        <p:spPr>
          <a:xfrm>
            <a:off x="190800" y="1187280"/>
            <a:ext cx="3728520" cy="3598200"/>
          </a:xfrm>
          <a:prstGeom prst="rect">
            <a:avLst/>
          </a:prstGeom>
          <a:ln w="0">
            <a:noFill/>
          </a:ln>
        </p:spPr>
      </p:pic>
      <p:pic>
        <p:nvPicPr>
          <p:cNvPr id="6" name="Picture 5">
            <a:extLst>
              <a:ext uri="{FF2B5EF4-FFF2-40B4-BE49-F238E27FC236}">
                <a16:creationId xmlns:a16="http://schemas.microsoft.com/office/drawing/2014/main" id="{3D8E824A-48EE-43B6-A4E1-D6AEFC4EF98C}"/>
              </a:ext>
            </a:extLst>
          </p:cNvPr>
          <p:cNvPicPr/>
          <p:nvPr/>
        </p:nvPicPr>
        <p:blipFill>
          <a:blip r:embed="rId3"/>
          <a:stretch/>
        </p:blipFill>
        <p:spPr>
          <a:xfrm>
            <a:off x="4374000" y="1250280"/>
            <a:ext cx="4260960" cy="1580040"/>
          </a:xfrm>
          <a:prstGeom prst="rect">
            <a:avLst/>
          </a:prstGeom>
          <a:ln w="0">
            <a:noFill/>
          </a:ln>
        </p:spPr>
      </p:pic>
      <p:pic>
        <p:nvPicPr>
          <p:cNvPr id="7" name="Picture 6">
            <a:extLst>
              <a:ext uri="{FF2B5EF4-FFF2-40B4-BE49-F238E27FC236}">
                <a16:creationId xmlns:a16="http://schemas.microsoft.com/office/drawing/2014/main" id="{F45680A9-EE6D-4590-97ED-7E45B9879013}"/>
              </a:ext>
            </a:extLst>
          </p:cNvPr>
          <p:cNvPicPr/>
          <p:nvPr/>
        </p:nvPicPr>
        <p:blipFill>
          <a:blip r:embed="rId4"/>
          <a:stretch/>
        </p:blipFill>
        <p:spPr>
          <a:xfrm>
            <a:off x="4374000" y="2830320"/>
            <a:ext cx="4354200" cy="700920"/>
          </a:xfrm>
          <a:prstGeom prst="rect">
            <a:avLst/>
          </a:prstGeom>
          <a:ln w="0">
            <a:noFill/>
          </a:ln>
        </p:spPr>
      </p:pic>
      <p:sp>
        <p:nvSpPr>
          <p:cNvPr id="8" name="Straight Connector 7">
            <a:extLst>
              <a:ext uri="{FF2B5EF4-FFF2-40B4-BE49-F238E27FC236}">
                <a16:creationId xmlns:a16="http://schemas.microsoft.com/office/drawing/2014/main" id="{E9017222-70D7-4056-86CD-74D30D8510E8}"/>
              </a:ext>
            </a:extLst>
          </p:cNvPr>
          <p:cNvSpPr/>
          <p:nvPr/>
        </p:nvSpPr>
        <p:spPr>
          <a:xfrm>
            <a:off x="1989000" y="4183200"/>
            <a:ext cx="2253960" cy="4680"/>
          </a:xfrm>
          <a:prstGeom prst="line">
            <a:avLst/>
          </a:prstGeom>
          <a:ln w="19080">
            <a:solidFill>
              <a:srgbClr val="FF0000"/>
            </a:solidFill>
            <a:round/>
          </a:ln>
        </p:spPr>
        <p:style>
          <a:lnRef idx="0">
            <a:scrgbClr r="0" g="0" b="0"/>
          </a:lnRef>
          <a:fillRef idx="0">
            <a:scrgbClr r="0" g="0" b="0"/>
          </a:fillRef>
          <a:effectRef idx="0">
            <a:scrgbClr r="0" g="0" b="0"/>
          </a:effectRef>
          <a:fontRef idx="minor"/>
        </p:style>
      </p:sp>
      <p:sp>
        <p:nvSpPr>
          <p:cNvPr id="9" name="TextBox 8">
            <a:extLst>
              <a:ext uri="{FF2B5EF4-FFF2-40B4-BE49-F238E27FC236}">
                <a16:creationId xmlns:a16="http://schemas.microsoft.com/office/drawing/2014/main" id="{DADD6AE0-A965-44FE-BF22-06CF975AF07B}"/>
              </a:ext>
            </a:extLst>
          </p:cNvPr>
          <p:cNvSpPr txBox="1"/>
          <p:nvPr/>
        </p:nvSpPr>
        <p:spPr>
          <a:xfrm>
            <a:off x="3919320" y="3990960"/>
            <a:ext cx="1296360" cy="395280"/>
          </a:xfrm>
          <a:prstGeom prst="rect">
            <a:avLst/>
          </a:prstGeom>
          <a:noFill/>
          <a:ln w="0">
            <a:noFill/>
          </a:ln>
        </p:spPr>
        <p:txBody>
          <a:bodyPr lIns="90000" tIns="45000" rIns="90000" bIns="45000">
            <a:noAutofit/>
          </a:bodyPr>
          <a:lstStyle/>
          <a:p>
            <a:r>
              <a:rPr lang="en-US" sz="1000" b="0" strike="noStrike" spc="-1" dirty="0">
                <a:latin typeface="+mj-lt"/>
              </a:rPr>
              <a:t>Data Understanding</a:t>
            </a:r>
          </a:p>
          <a:p>
            <a:r>
              <a:rPr lang="en-US" sz="1000" b="0" strike="noStrike" spc="-1" dirty="0">
                <a:latin typeface="+mj-lt"/>
              </a:rPr>
              <a:t>Documentation</a:t>
            </a:r>
          </a:p>
        </p:txBody>
      </p:sp>
      <p:sp>
        <p:nvSpPr>
          <p:cNvPr id="10" name="Title 1">
            <a:extLst>
              <a:ext uri="{FF2B5EF4-FFF2-40B4-BE49-F238E27FC236}">
                <a16:creationId xmlns:a16="http://schemas.microsoft.com/office/drawing/2014/main" id="{2E743AA5-88F1-400B-95AC-257077862A5F}"/>
              </a:ext>
            </a:extLst>
          </p:cNvPr>
          <p:cNvSpPr>
            <a:spLocks noGrp="1"/>
          </p:cNvSpPr>
          <p:nvPr>
            <p:ph type="title"/>
          </p:nvPr>
        </p:nvSpPr>
        <p:spPr>
          <a:xfrm>
            <a:off x="311700" y="445025"/>
            <a:ext cx="8520600" cy="572700"/>
          </a:xfrm>
        </p:spPr>
        <p:txBody>
          <a:bodyPr>
            <a:normAutofit fontScale="90000"/>
          </a:bodyPr>
          <a:lstStyle/>
          <a:p>
            <a:r>
              <a:rPr lang="en-US" dirty="0" err="1"/>
              <a:t>Menelaah</a:t>
            </a:r>
            <a:r>
              <a:rPr lang="en-US" dirty="0"/>
              <a:t> Data</a:t>
            </a:r>
          </a:p>
        </p:txBody>
      </p:sp>
    </p:spTree>
    <p:extLst>
      <p:ext uri="{BB962C8B-B14F-4D97-AF65-F5344CB8AC3E}">
        <p14:creationId xmlns:p14="http://schemas.microsoft.com/office/powerpoint/2010/main" val="22627172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AFBE-4733-40F7-9C06-C13D2DA893D7}"/>
              </a:ext>
            </a:extLst>
          </p:cNvPr>
          <p:cNvSpPr>
            <a:spLocks noGrp="1"/>
          </p:cNvSpPr>
          <p:nvPr>
            <p:ph type="title"/>
          </p:nvPr>
        </p:nvSpPr>
        <p:spPr/>
        <p:txBody>
          <a:bodyPr>
            <a:normAutofit fontScale="90000"/>
          </a:bodyPr>
          <a:lstStyle/>
          <a:p>
            <a:r>
              <a:rPr lang="en-US" dirty="0" err="1"/>
              <a:t>Mencari</a:t>
            </a:r>
            <a:r>
              <a:rPr lang="en-US" dirty="0"/>
              <a:t> </a:t>
            </a:r>
            <a:r>
              <a:rPr lang="en-US" dirty="0" err="1"/>
              <a:t>pencilan</a:t>
            </a:r>
            <a:r>
              <a:rPr lang="en-US" dirty="0"/>
              <a:t> </a:t>
            </a:r>
            <a:r>
              <a:rPr lang="en-US" dirty="0" err="1"/>
              <a:t>dengan</a:t>
            </a:r>
            <a:r>
              <a:rPr lang="en-US" dirty="0"/>
              <a:t> </a:t>
            </a:r>
            <a:r>
              <a:rPr lang="en-US" i="1" dirty="0"/>
              <a:t>Tukey's fences </a:t>
            </a:r>
            <a:r>
              <a:rPr lang="en-US" dirty="0"/>
              <a:t>(1)</a:t>
            </a:r>
          </a:p>
        </p:txBody>
      </p:sp>
      <p:sp>
        <p:nvSpPr>
          <p:cNvPr id="3" name="Text Placeholder 2">
            <a:extLst>
              <a:ext uri="{FF2B5EF4-FFF2-40B4-BE49-F238E27FC236}">
                <a16:creationId xmlns:a16="http://schemas.microsoft.com/office/drawing/2014/main" id="{696A2A0B-E135-4837-B6F4-796020FC7F69}"/>
              </a:ext>
            </a:extLst>
          </p:cNvPr>
          <p:cNvSpPr>
            <a:spLocks noGrp="1"/>
          </p:cNvSpPr>
          <p:nvPr>
            <p:ph type="body" idx="1"/>
          </p:nvPr>
        </p:nvSpPr>
        <p:spPr>
          <a:xfrm>
            <a:off x="311700" y="2653823"/>
            <a:ext cx="8520600" cy="1915051"/>
          </a:xfrm>
        </p:spPr>
        <p:txBody>
          <a:bodyPr>
            <a:normAutofit fontScale="92500" lnSpcReduction="20000"/>
          </a:bodyPr>
          <a:lstStyle/>
          <a:p>
            <a:r>
              <a:rPr lang="en-US" dirty="0" err="1"/>
              <a:t>Pertama</a:t>
            </a:r>
            <a:r>
              <a:rPr lang="en-US" dirty="0"/>
              <a:t>, </a:t>
            </a:r>
            <a:r>
              <a:rPr lang="en-US" dirty="0" err="1"/>
              <a:t>hitung</a:t>
            </a:r>
            <a:r>
              <a:rPr lang="en-US" dirty="0"/>
              <a:t> </a:t>
            </a:r>
            <a:r>
              <a:rPr lang="en-US" dirty="0" err="1"/>
              <a:t>kuartil</a:t>
            </a:r>
            <a:r>
              <a:rPr lang="en-US" dirty="0"/>
              <a:t> </a:t>
            </a:r>
            <a:r>
              <a:rPr lang="en-US" dirty="0" err="1"/>
              <a:t>pertama</a:t>
            </a:r>
            <a:r>
              <a:rPr lang="en-US" dirty="0"/>
              <a:t> dan </a:t>
            </a:r>
            <a:r>
              <a:rPr lang="en-US" dirty="0" err="1"/>
              <a:t>ketiga</a:t>
            </a:r>
            <a:r>
              <a:rPr lang="en-US" dirty="0"/>
              <a:t> </a:t>
            </a:r>
            <a:r>
              <a:rPr lang="en-US" dirty="0" err="1"/>
              <a:t>serta</a:t>
            </a:r>
            <a:r>
              <a:rPr lang="en-US" dirty="0"/>
              <a:t> </a:t>
            </a:r>
            <a:r>
              <a:rPr lang="en-US" dirty="0" err="1"/>
              <a:t>rentang</a:t>
            </a:r>
            <a:r>
              <a:rPr lang="en-US" dirty="0"/>
              <a:t> </a:t>
            </a:r>
            <a:r>
              <a:rPr lang="en-US" dirty="0" err="1"/>
              <a:t>antarkuartil</a:t>
            </a:r>
            <a:r>
              <a:rPr lang="en-US" dirty="0"/>
              <a:t> (IQR).</a:t>
            </a:r>
          </a:p>
          <a:p>
            <a:r>
              <a:rPr lang="en-US" dirty="0"/>
              <a:t>Lalu, variable </a:t>
            </a:r>
            <a:r>
              <a:rPr lang="en-US" dirty="0">
                <a:latin typeface="Courier New" panose="02070309020205020404" pitchFamily="49" charset="0"/>
                <a:cs typeface="Courier New" panose="02070309020205020404" pitchFamily="49" charset="0"/>
              </a:rPr>
              <a:t>iso</a:t>
            </a:r>
            <a:r>
              <a:rPr lang="en-US" dirty="0"/>
              <a:t> dan </a:t>
            </a:r>
            <a:r>
              <a:rPr lang="en-US" dirty="0" err="1">
                <a:latin typeface="Courier New" panose="02070309020205020404" pitchFamily="49" charset="0"/>
                <a:cs typeface="Courier New" panose="02070309020205020404" pitchFamily="49" charset="0"/>
              </a:rPr>
              <a:t>iseo</a:t>
            </a:r>
            <a:r>
              <a:rPr lang="en-US" dirty="0"/>
              <a:t> </a:t>
            </a:r>
            <a:r>
              <a:rPr lang="en-US" dirty="0" err="1"/>
              <a:t>adalah</a:t>
            </a:r>
            <a:r>
              <a:rPr lang="en-US" dirty="0"/>
              <a:t> Boolean Series yang </a:t>
            </a:r>
            <a:r>
              <a:rPr lang="en-US" dirty="0" err="1"/>
              <a:t>mewakili</a:t>
            </a:r>
            <a:r>
              <a:rPr lang="en-US" dirty="0"/>
              <a:t> </a:t>
            </a:r>
            <a:r>
              <a:rPr lang="en-US" dirty="0" err="1"/>
              <a:t>kriteria</a:t>
            </a:r>
            <a:r>
              <a:rPr lang="en-US" dirty="0"/>
              <a:t> </a:t>
            </a:r>
            <a:r>
              <a:rPr lang="en-US" dirty="0" err="1"/>
              <a:t>pencilan</a:t>
            </a:r>
            <a:r>
              <a:rPr lang="en-US" dirty="0"/>
              <a:t> dan </a:t>
            </a:r>
            <a:r>
              <a:rPr lang="en-US" dirty="0" err="1"/>
              <a:t>pencilan</a:t>
            </a:r>
            <a:r>
              <a:rPr lang="en-US" dirty="0"/>
              <a:t> </a:t>
            </a:r>
            <a:r>
              <a:rPr lang="en-US" dirty="0" err="1"/>
              <a:t>ekstrem</a:t>
            </a:r>
            <a:r>
              <a:rPr lang="en-US" dirty="0"/>
              <a:t> </a:t>
            </a:r>
            <a:r>
              <a:rPr lang="en-US" dirty="0" err="1"/>
              <a:t>menurut</a:t>
            </a:r>
            <a:r>
              <a:rPr lang="en-US" dirty="0"/>
              <a:t> Tukey.</a:t>
            </a:r>
          </a:p>
          <a:p>
            <a:r>
              <a:rPr lang="en-US" dirty="0" err="1"/>
              <a:t>Kedua</a:t>
            </a:r>
            <a:r>
              <a:rPr lang="en-US" dirty="0"/>
              <a:t> Series </a:t>
            </a:r>
            <a:r>
              <a:rPr lang="en-US" dirty="0" err="1"/>
              <a:t>tersebut</a:t>
            </a:r>
            <a:r>
              <a:rPr lang="en-US" dirty="0"/>
              <a:t> di-assign </a:t>
            </a:r>
            <a:r>
              <a:rPr lang="en-US" dirty="0" err="1"/>
              <a:t>sebagai</a:t>
            </a:r>
            <a:r>
              <a:rPr lang="en-US" dirty="0"/>
              <a:t> </a:t>
            </a:r>
            <a:r>
              <a:rPr lang="en-US" dirty="0" err="1"/>
              <a:t>kolom</a:t>
            </a:r>
            <a:r>
              <a:rPr lang="en-US" dirty="0"/>
              <a:t> </a:t>
            </a:r>
            <a:r>
              <a:rPr lang="en-US" dirty="0" err="1"/>
              <a:t>tambahan</a:t>
            </a:r>
            <a:r>
              <a:rPr lang="en-US" dirty="0"/>
              <a:t> pada </a:t>
            </a:r>
            <a:r>
              <a:rPr lang="en-US" dirty="0" err="1"/>
              <a:t>DataFrame</a:t>
            </a:r>
            <a:r>
              <a:rPr lang="en-US" dirty="0"/>
              <a:t>.</a:t>
            </a:r>
          </a:p>
          <a:p>
            <a:r>
              <a:rPr lang="en-US" dirty="0" err="1"/>
              <a:t>DataFrame</a:t>
            </a:r>
            <a:r>
              <a:rPr lang="en-US" dirty="0"/>
              <a:t> </a:t>
            </a:r>
            <a:r>
              <a:rPr lang="en-US" dirty="0" err="1"/>
              <a:t>lalu</a:t>
            </a:r>
            <a:r>
              <a:rPr lang="en-US" dirty="0"/>
              <a:t> di-filter </a:t>
            </a:r>
            <a:r>
              <a:rPr lang="en-US" dirty="0" err="1"/>
              <a:t>hanya</a:t>
            </a:r>
            <a:r>
              <a:rPr lang="en-US" dirty="0"/>
              <a:t> </a:t>
            </a:r>
            <a:r>
              <a:rPr lang="en-US" dirty="0" err="1"/>
              <a:t>untuk</a:t>
            </a:r>
            <a:r>
              <a:rPr lang="en-US" dirty="0"/>
              <a:t> baris-baris </a:t>
            </a:r>
            <a:r>
              <a:rPr lang="en-US" dirty="0" err="1"/>
              <a:t>dengan</a:t>
            </a:r>
            <a:r>
              <a:rPr lang="en-US" dirty="0"/>
              <a:t> </a:t>
            </a:r>
            <a:r>
              <a:rPr lang="en-US" dirty="0" err="1"/>
              <a:t>nilai</a:t>
            </a:r>
            <a:r>
              <a:rPr lang="en-US" dirty="0"/>
              <a:t> True pada salah </a:t>
            </a:r>
            <a:r>
              <a:rPr lang="en-US" dirty="0" err="1"/>
              <a:t>satu</a:t>
            </a:r>
            <a:r>
              <a:rPr lang="en-US" dirty="0"/>
              <a:t> </a:t>
            </a:r>
            <a:r>
              <a:rPr lang="en-US" dirty="0" err="1"/>
              <a:t>kolom</a:t>
            </a:r>
            <a:r>
              <a:rPr lang="en-US" dirty="0"/>
              <a:t> </a:t>
            </a:r>
            <a:r>
              <a:rPr lang="en-US" dirty="0" err="1"/>
              <a:t>dari</a:t>
            </a:r>
            <a:r>
              <a:rPr lang="en-US" dirty="0"/>
              <a:t> </a:t>
            </a:r>
            <a:r>
              <a:rPr lang="en-US" dirty="0" err="1">
                <a:latin typeface="Courier New" panose="02070309020205020404" pitchFamily="49" charset="0"/>
                <a:cs typeface="Courier New" panose="02070309020205020404" pitchFamily="49" charset="0"/>
              </a:rPr>
              <a:t>is_outlier</a:t>
            </a:r>
            <a:r>
              <a:rPr lang="en-US" dirty="0"/>
              <a:t> dan </a:t>
            </a:r>
            <a:r>
              <a:rPr lang="en-US" dirty="0" err="1">
                <a:latin typeface="Courier New" panose="02070309020205020404" pitchFamily="49" charset="0"/>
                <a:cs typeface="Courier New" panose="02070309020205020404" pitchFamily="49" charset="0"/>
              </a:rPr>
              <a:t>is_extreme_outlier</a:t>
            </a:r>
            <a:r>
              <a:rPr lang="en-US" dirty="0"/>
              <a:t>.</a:t>
            </a:r>
          </a:p>
          <a:p>
            <a:r>
              <a:rPr lang="en-US" dirty="0"/>
              <a:t>Hasil </a:t>
            </a:r>
            <a:r>
              <a:rPr lang="en-US" dirty="0" err="1"/>
              <a:t>ada</a:t>
            </a:r>
            <a:r>
              <a:rPr lang="en-US" dirty="0"/>
              <a:t> di slide </a:t>
            </a:r>
            <a:r>
              <a:rPr lang="en-US" dirty="0" err="1"/>
              <a:t>berikutnya</a:t>
            </a:r>
            <a:r>
              <a:rPr lang="en-US" dirty="0"/>
              <a:t>.</a:t>
            </a:r>
          </a:p>
        </p:txBody>
      </p:sp>
      <p:pic>
        <p:nvPicPr>
          <p:cNvPr id="5" name="Picture 4">
            <a:extLst>
              <a:ext uri="{FF2B5EF4-FFF2-40B4-BE49-F238E27FC236}">
                <a16:creationId xmlns:a16="http://schemas.microsoft.com/office/drawing/2014/main" id="{E2689C79-82C7-4603-91A1-C2312B952100}"/>
              </a:ext>
            </a:extLst>
          </p:cNvPr>
          <p:cNvPicPr>
            <a:picLocks noChangeAspect="1"/>
          </p:cNvPicPr>
          <p:nvPr/>
        </p:nvPicPr>
        <p:blipFill>
          <a:blip r:embed="rId2"/>
          <a:stretch>
            <a:fillRect/>
          </a:stretch>
        </p:blipFill>
        <p:spPr>
          <a:xfrm>
            <a:off x="311700" y="1230515"/>
            <a:ext cx="7262489" cy="1341236"/>
          </a:xfrm>
          <a:prstGeom prst="rect">
            <a:avLst/>
          </a:prstGeom>
        </p:spPr>
      </p:pic>
    </p:spTree>
    <p:extLst>
      <p:ext uri="{BB962C8B-B14F-4D97-AF65-F5344CB8AC3E}">
        <p14:creationId xmlns:p14="http://schemas.microsoft.com/office/powerpoint/2010/main" val="4263638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F1C9-5AEB-4F4C-A85D-BCC65C41131B}"/>
              </a:ext>
            </a:extLst>
          </p:cNvPr>
          <p:cNvSpPr>
            <a:spLocks noGrp="1"/>
          </p:cNvSpPr>
          <p:nvPr>
            <p:ph type="title"/>
          </p:nvPr>
        </p:nvSpPr>
        <p:spPr/>
        <p:txBody>
          <a:bodyPr>
            <a:normAutofit fontScale="90000"/>
          </a:bodyPr>
          <a:lstStyle/>
          <a:p>
            <a:r>
              <a:rPr lang="en-US" dirty="0" err="1"/>
              <a:t>Mencari</a:t>
            </a:r>
            <a:r>
              <a:rPr lang="en-US" dirty="0"/>
              <a:t> </a:t>
            </a:r>
            <a:r>
              <a:rPr lang="en-US" dirty="0" err="1"/>
              <a:t>pencilan</a:t>
            </a:r>
            <a:r>
              <a:rPr lang="en-US" dirty="0"/>
              <a:t> </a:t>
            </a:r>
            <a:r>
              <a:rPr lang="en-US" dirty="0" err="1"/>
              <a:t>dengan</a:t>
            </a:r>
            <a:r>
              <a:rPr lang="en-US" dirty="0"/>
              <a:t> </a:t>
            </a:r>
            <a:r>
              <a:rPr lang="en-US" i="1" dirty="0"/>
              <a:t>Tukey's fences </a:t>
            </a:r>
            <a:r>
              <a:rPr lang="en-US" dirty="0"/>
              <a:t>(2)</a:t>
            </a:r>
          </a:p>
        </p:txBody>
      </p:sp>
      <p:pic>
        <p:nvPicPr>
          <p:cNvPr id="5" name="Picture 4">
            <a:extLst>
              <a:ext uri="{FF2B5EF4-FFF2-40B4-BE49-F238E27FC236}">
                <a16:creationId xmlns:a16="http://schemas.microsoft.com/office/drawing/2014/main" id="{DF2DD0A7-8385-43BF-AA11-E121DF5721CA}"/>
              </a:ext>
            </a:extLst>
          </p:cNvPr>
          <p:cNvPicPr>
            <a:picLocks noChangeAspect="1"/>
          </p:cNvPicPr>
          <p:nvPr/>
        </p:nvPicPr>
        <p:blipFill>
          <a:blip r:embed="rId2"/>
          <a:stretch>
            <a:fillRect/>
          </a:stretch>
        </p:blipFill>
        <p:spPr>
          <a:xfrm>
            <a:off x="164010" y="938623"/>
            <a:ext cx="2804178" cy="3844104"/>
          </a:xfrm>
          <a:prstGeom prst="rect">
            <a:avLst/>
          </a:prstGeom>
        </p:spPr>
      </p:pic>
      <p:pic>
        <p:nvPicPr>
          <p:cNvPr id="7" name="Picture 6">
            <a:extLst>
              <a:ext uri="{FF2B5EF4-FFF2-40B4-BE49-F238E27FC236}">
                <a16:creationId xmlns:a16="http://schemas.microsoft.com/office/drawing/2014/main" id="{FC51D853-34EF-48B1-B78C-217D045632B5}"/>
              </a:ext>
            </a:extLst>
          </p:cNvPr>
          <p:cNvPicPr>
            <a:picLocks noChangeAspect="1"/>
          </p:cNvPicPr>
          <p:nvPr/>
        </p:nvPicPr>
        <p:blipFill>
          <a:blip r:embed="rId3"/>
          <a:stretch>
            <a:fillRect/>
          </a:stretch>
        </p:blipFill>
        <p:spPr>
          <a:xfrm>
            <a:off x="2968188" y="1017725"/>
            <a:ext cx="2897946" cy="3844104"/>
          </a:xfrm>
          <a:prstGeom prst="rect">
            <a:avLst/>
          </a:prstGeom>
        </p:spPr>
      </p:pic>
      <p:pic>
        <p:nvPicPr>
          <p:cNvPr id="9" name="Picture 8">
            <a:extLst>
              <a:ext uri="{FF2B5EF4-FFF2-40B4-BE49-F238E27FC236}">
                <a16:creationId xmlns:a16="http://schemas.microsoft.com/office/drawing/2014/main" id="{54C830A9-06FA-4FEC-A90B-A58B8CD7B727}"/>
              </a:ext>
            </a:extLst>
          </p:cNvPr>
          <p:cNvPicPr>
            <a:picLocks noChangeAspect="1"/>
          </p:cNvPicPr>
          <p:nvPr/>
        </p:nvPicPr>
        <p:blipFill>
          <a:blip r:embed="rId4"/>
          <a:stretch>
            <a:fillRect/>
          </a:stretch>
        </p:blipFill>
        <p:spPr>
          <a:xfrm>
            <a:off x="6058958" y="1017725"/>
            <a:ext cx="2961488" cy="2110486"/>
          </a:xfrm>
          <a:prstGeom prst="rect">
            <a:avLst/>
          </a:prstGeom>
        </p:spPr>
      </p:pic>
    </p:spTree>
    <p:extLst>
      <p:ext uri="{BB962C8B-B14F-4D97-AF65-F5344CB8AC3E}">
        <p14:creationId xmlns:p14="http://schemas.microsoft.com/office/powerpoint/2010/main" val="40650329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B26C-6CDA-4025-A51B-71CD280A7EFA}"/>
              </a:ext>
            </a:extLst>
          </p:cNvPr>
          <p:cNvSpPr>
            <a:spLocks noGrp="1"/>
          </p:cNvSpPr>
          <p:nvPr>
            <p:ph type="title"/>
          </p:nvPr>
        </p:nvSpPr>
        <p:spPr/>
        <p:txBody>
          <a:bodyPr>
            <a:normAutofit fontScale="90000"/>
          </a:bodyPr>
          <a:lstStyle/>
          <a:p>
            <a:r>
              <a:rPr lang="en-US" dirty="0" err="1"/>
              <a:t>Value_counts</a:t>
            </a:r>
            <a:endParaRPr lang="en-US" dirty="0"/>
          </a:p>
        </p:txBody>
      </p:sp>
      <p:sp>
        <p:nvSpPr>
          <p:cNvPr id="3" name="Text Placeholder 2">
            <a:extLst>
              <a:ext uri="{FF2B5EF4-FFF2-40B4-BE49-F238E27FC236}">
                <a16:creationId xmlns:a16="http://schemas.microsoft.com/office/drawing/2014/main" id="{630B0C49-CFD1-4113-A9C5-A6EC59BB63C1}"/>
              </a:ext>
            </a:extLst>
          </p:cNvPr>
          <p:cNvSpPr>
            <a:spLocks noGrp="1"/>
          </p:cNvSpPr>
          <p:nvPr>
            <p:ph type="body" idx="1"/>
          </p:nvPr>
        </p:nvSpPr>
        <p:spPr/>
        <p:txBody>
          <a:bodyPr/>
          <a:lstStyle/>
          <a:p>
            <a:r>
              <a:rPr lang="en-US" dirty="0" err="1"/>
              <a:t>value_counts</a:t>
            </a:r>
            <a:r>
              <a:rPr lang="en-US" dirty="0"/>
              <a:t>() </a:t>
            </a:r>
            <a:r>
              <a:rPr lang="en-US" dirty="0" err="1"/>
              <a:t>menghasilkan</a:t>
            </a:r>
            <a:r>
              <a:rPr lang="en-US" dirty="0"/>
              <a:t> </a:t>
            </a:r>
            <a:r>
              <a:rPr lang="en-US" dirty="0" err="1"/>
              <a:t>frekuensi</a:t>
            </a:r>
            <a:r>
              <a:rPr lang="en-US" dirty="0"/>
              <a:t> </a:t>
            </a:r>
            <a:r>
              <a:rPr lang="en-US" dirty="0" err="1"/>
              <a:t>setiap</a:t>
            </a:r>
            <a:r>
              <a:rPr lang="en-US" dirty="0"/>
              <a:t> </a:t>
            </a:r>
            <a:r>
              <a:rPr lang="en-US" dirty="0" err="1"/>
              <a:t>nilai</a:t>
            </a:r>
            <a:r>
              <a:rPr lang="en-US" dirty="0"/>
              <a:t> </a:t>
            </a:r>
            <a:r>
              <a:rPr lang="en-US" dirty="0" err="1"/>
              <a:t>unik</a:t>
            </a:r>
            <a:r>
              <a:rPr lang="en-US" dirty="0"/>
              <a:t> di </a:t>
            </a:r>
            <a:r>
              <a:rPr lang="en-US" dirty="0" err="1"/>
              <a:t>dalam</a:t>
            </a:r>
            <a:r>
              <a:rPr lang="en-US" dirty="0"/>
              <a:t> </a:t>
            </a:r>
            <a:r>
              <a:rPr lang="en-US" dirty="0" err="1"/>
              <a:t>kolom</a:t>
            </a:r>
            <a:r>
              <a:rPr lang="en-US" dirty="0"/>
              <a:t>.</a:t>
            </a:r>
          </a:p>
          <a:p>
            <a:r>
              <a:rPr lang="en-US" dirty="0"/>
              <a:t>Yang </a:t>
            </a:r>
            <a:r>
              <a:rPr lang="en-US" dirty="0" err="1"/>
              <a:t>tertinggi</a:t>
            </a:r>
            <a:r>
              <a:rPr lang="en-US" dirty="0"/>
              <a:t> count-</a:t>
            </a:r>
            <a:r>
              <a:rPr lang="en-US" dirty="0" err="1"/>
              <a:t>nya</a:t>
            </a:r>
            <a:r>
              <a:rPr lang="en-US" dirty="0"/>
              <a:t> </a:t>
            </a:r>
            <a:r>
              <a:rPr lang="en-US" dirty="0" err="1"/>
              <a:t>adalah</a:t>
            </a:r>
            <a:r>
              <a:rPr lang="en-US" dirty="0"/>
              <a:t> </a:t>
            </a:r>
            <a:r>
              <a:rPr lang="en-US" dirty="0" err="1"/>
              <a:t>merupakan</a:t>
            </a:r>
            <a:r>
              <a:rPr lang="en-US" dirty="0"/>
              <a:t> modus pada </a:t>
            </a:r>
            <a:r>
              <a:rPr lang="en-US" dirty="0" err="1"/>
              <a:t>kolom</a:t>
            </a:r>
            <a:r>
              <a:rPr lang="en-US" dirty="0"/>
              <a:t> </a:t>
            </a:r>
            <a:r>
              <a:rPr lang="en-US" dirty="0" err="1"/>
              <a:t>tersebut</a:t>
            </a:r>
            <a:r>
              <a:rPr lang="en-US" dirty="0"/>
              <a:t>.</a:t>
            </a:r>
          </a:p>
          <a:p>
            <a:r>
              <a:rPr lang="en-US" dirty="0"/>
              <a:t>Ada data </a:t>
            </a:r>
            <a:r>
              <a:rPr lang="en-US" dirty="0" err="1"/>
              <a:t>dengan</a:t>
            </a:r>
            <a:r>
              <a:rPr lang="en-US" dirty="0"/>
              <a:t> </a:t>
            </a:r>
            <a:r>
              <a:rPr lang="en-US" dirty="0" err="1"/>
              <a:t>dua</a:t>
            </a:r>
            <a:r>
              <a:rPr lang="en-US" dirty="0"/>
              <a:t>/</a:t>
            </a:r>
            <a:r>
              <a:rPr lang="en-US" dirty="0" err="1"/>
              <a:t>tiga</a:t>
            </a:r>
            <a:r>
              <a:rPr lang="en-US" dirty="0"/>
              <a:t> </a:t>
            </a:r>
            <a:r>
              <a:rPr lang="en-US" dirty="0" err="1"/>
              <a:t>nama</a:t>
            </a:r>
            <a:r>
              <a:rPr lang="en-US" dirty="0"/>
              <a:t> </a:t>
            </a:r>
            <a:r>
              <a:rPr lang="en-US" dirty="0" err="1"/>
              <a:t>tim</a:t>
            </a:r>
            <a:r>
              <a:rPr lang="en-US" dirty="0"/>
              <a:t> </a:t>
            </a:r>
            <a:r>
              <a:rPr lang="en-US" dirty="0" err="1"/>
              <a:t>karena</a:t>
            </a:r>
            <a:r>
              <a:rPr lang="en-US" dirty="0"/>
              <a:t> </a:t>
            </a:r>
            <a:r>
              <a:rPr lang="en-US" dirty="0" err="1"/>
              <a:t>ada</a:t>
            </a:r>
            <a:r>
              <a:rPr lang="en-US" dirty="0"/>
              <a:t> </a:t>
            </a:r>
            <a:r>
              <a:rPr lang="en-US" dirty="0" err="1"/>
              <a:t>pemain</a:t>
            </a:r>
            <a:r>
              <a:rPr lang="en-US" dirty="0"/>
              <a:t> yang </a:t>
            </a:r>
            <a:r>
              <a:rPr lang="en-US" dirty="0" err="1"/>
              <a:t>bermain</a:t>
            </a:r>
            <a:r>
              <a:rPr lang="en-US" dirty="0"/>
              <a:t> di </a:t>
            </a:r>
            <a:r>
              <a:rPr lang="en-US" dirty="0" err="1"/>
              <a:t>dua</a:t>
            </a:r>
            <a:r>
              <a:rPr lang="en-US" dirty="0"/>
              <a:t>/</a:t>
            </a:r>
            <a:r>
              <a:rPr lang="en-US" dirty="0" err="1"/>
              <a:t>tiga</a:t>
            </a:r>
            <a:r>
              <a:rPr lang="en-US" dirty="0"/>
              <a:t> </a:t>
            </a:r>
            <a:r>
              <a:rPr lang="en-US" dirty="0" err="1"/>
              <a:t>klub</a:t>
            </a:r>
            <a:r>
              <a:rPr lang="en-US" dirty="0"/>
              <a:t> </a:t>
            </a:r>
            <a:r>
              <a:rPr lang="en-US" dirty="0" err="1"/>
              <a:t>dalam</a:t>
            </a:r>
            <a:r>
              <a:rPr lang="en-US" dirty="0"/>
              <a:t> </a:t>
            </a:r>
            <a:r>
              <a:rPr lang="en-US" dirty="0" err="1"/>
              <a:t>musim</a:t>
            </a:r>
            <a:r>
              <a:rPr lang="en-US" dirty="0"/>
              <a:t> yang </a:t>
            </a:r>
            <a:r>
              <a:rPr lang="en-US" dirty="0" err="1"/>
              <a:t>sama</a:t>
            </a:r>
            <a:r>
              <a:rPr lang="en-US" dirty="0"/>
              <a:t> (</a:t>
            </a:r>
            <a:r>
              <a:rPr lang="en-US" dirty="0" err="1"/>
              <a:t>ada</a:t>
            </a:r>
            <a:r>
              <a:rPr lang="en-US" dirty="0"/>
              <a:t> transfer </a:t>
            </a:r>
            <a:r>
              <a:rPr lang="en-US" dirty="0" err="1"/>
              <a:t>pemain</a:t>
            </a:r>
            <a:r>
              <a:rPr lang="en-US" dirty="0"/>
              <a:t>).</a:t>
            </a:r>
          </a:p>
        </p:txBody>
      </p:sp>
      <p:pic>
        <p:nvPicPr>
          <p:cNvPr id="5" name="Picture 4">
            <a:extLst>
              <a:ext uri="{FF2B5EF4-FFF2-40B4-BE49-F238E27FC236}">
                <a16:creationId xmlns:a16="http://schemas.microsoft.com/office/drawing/2014/main" id="{748DA28F-899A-4C51-AE63-89834A9E272D}"/>
              </a:ext>
            </a:extLst>
          </p:cNvPr>
          <p:cNvPicPr>
            <a:picLocks noChangeAspect="1"/>
          </p:cNvPicPr>
          <p:nvPr/>
        </p:nvPicPr>
        <p:blipFill>
          <a:blip r:embed="rId3"/>
          <a:stretch>
            <a:fillRect/>
          </a:stretch>
        </p:blipFill>
        <p:spPr>
          <a:xfrm>
            <a:off x="4311600" y="646676"/>
            <a:ext cx="3238914" cy="4980664"/>
          </a:xfrm>
          <a:prstGeom prst="rect">
            <a:avLst/>
          </a:prstGeom>
        </p:spPr>
      </p:pic>
    </p:spTree>
    <p:extLst>
      <p:ext uri="{BB962C8B-B14F-4D97-AF65-F5344CB8AC3E}">
        <p14:creationId xmlns:p14="http://schemas.microsoft.com/office/powerpoint/2010/main" val="29992313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8DE33-9F64-4111-B032-DAF06385A869}"/>
              </a:ext>
            </a:extLst>
          </p:cNvPr>
          <p:cNvSpPr>
            <a:spLocks noGrp="1"/>
          </p:cNvSpPr>
          <p:nvPr>
            <p:ph type="title"/>
          </p:nvPr>
        </p:nvSpPr>
        <p:spPr/>
        <p:txBody>
          <a:bodyPr>
            <a:normAutofit fontScale="90000"/>
          </a:bodyPr>
          <a:lstStyle/>
          <a:p>
            <a:r>
              <a:rPr lang="en-US" dirty="0"/>
              <a:t>Analisa </a:t>
            </a:r>
            <a:r>
              <a:rPr lang="en-US" dirty="0" err="1"/>
              <a:t>dengan</a:t>
            </a:r>
            <a:r>
              <a:rPr lang="en-US" dirty="0"/>
              <a:t> </a:t>
            </a:r>
            <a:r>
              <a:rPr lang="en-US" dirty="0" err="1"/>
              <a:t>groupby</a:t>
            </a:r>
            <a:endParaRPr lang="en-US" dirty="0"/>
          </a:p>
        </p:txBody>
      </p:sp>
      <p:sp>
        <p:nvSpPr>
          <p:cNvPr id="3" name="Text Placeholder 2">
            <a:extLst>
              <a:ext uri="{FF2B5EF4-FFF2-40B4-BE49-F238E27FC236}">
                <a16:creationId xmlns:a16="http://schemas.microsoft.com/office/drawing/2014/main" id="{867C47BE-728B-41F1-903F-50A77348804D}"/>
              </a:ext>
            </a:extLst>
          </p:cNvPr>
          <p:cNvSpPr>
            <a:spLocks noGrp="1"/>
          </p:cNvSpPr>
          <p:nvPr>
            <p:ph type="body" idx="1"/>
          </p:nvPr>
        </p:nvSpPr>
        <p:spPr>
          <a:xfrm>
            <a:off x="311700" y="1152475"/>
            <a:ext cx="8673274" cy="827400"/>
          </a:xfrm>
        </p:spPr>
        <p:txBody>
          <a:bodyPr/>
          <a:lstStyle/>
          <a:p>
            <a:r>
              <a:rPr lang="en-US" dirty="0"/>
              <a:t>Method </a:t>
            </a:r>
            <a:r>
              <a:rPr lang="en-US" dirty="0" err="1">
                <a:latin typeface="Courier New" panose="02070309020205020404" pitchFamily="49" charset="0"/>
                <a:cs typeface="Courier New" panose="02070309020205020404" pitchFamily="49" charset="0"/>
              </a:rPr>
              <a:t>groupby</a:t>
            </a:r>
            <a:r>
              <a:rPr lang="en-US" dirty="0"/>
              <a:t> </a:t>
            </a:r>
            <a:r>
              <a:rPr lang="en-US" dirty="0" err="1"/>
              <a:t>memungkinkan</a:t>
            </a:r>
            <a:r>
              <a:rPr lang="en-US" dirty="0"/>
              <a:t> </a:t>
            </a:r>
            <a:r>
              <a:rPr lang="en-US" dirty="0" err="1"/>
              <a:t>analisa</a:t>
            </a:r>
            <a:r>
              <a:rPr lang="en-US" dirty="0"/>
              <a:t> </a:t>
            </a:r>
            <a:r>
              <a:rPr lang="en-US" dirty="0" err="1"/>
              <a:t>dilakukan</a:t>
            </a:r>
            <a:r>
              <a:rPr lang="en-US" dirty="0"/>
              <a:t> </a:t>
            </a:r>
            <a:r>
              <a:rPr lang="en-US" dirty="0" err="1"/>
              <a:t>secara</a:t>
            </a:r>
            <a:r>
              <a:rPr lang="en-US" dirty="0"/>
              <a:t> per </a:t>
            </a:r>
            <a:r>
              <a:rPr lang="en-US" dirty="0" err="1"/>
              <a:t>kelompok</a:t>
            </a:r>
            <a:r>
              <a:rPr lang="en-US" dirty="0"/>
              <a:t> </a:t>
            </a:r>
            <a:r>
              <a:rPr lang="en-US" dirty="0" err="1"/>
              <a:t>nilai</a:t>
            </a:r>
            <a:r>
              <a:rPr lang="en-US" dirty="0"/>
              <a:t> </a:t>
            </a:r>
            <a:r>
              <a:rPr lang="en-US" dirty="0" err="1"/>
              <a:t>atribut</a:t>
            </a:r>
            <a:r>
              <a:rPr lang="en-US" dirty="0"/>
              <a:t> </a:t>
            </a:r>
            <a:r>
              <a:rPr lang="en-US" dirty="0" err="1"/>
              <a:t>tertentu</a:t>
            </a:r>
            <a:r>
              <a:rPr lang="en-US" dirty="0"/>
              <a:t>.  </a:t>
            </a:r>
            <a:r>
              <a:rPr lang="en-US" dirty="0" err="1"/>
              <a:t>Misal</a:t>
            </a:r>
            <a:r>
              <a:rPr lang="en-US" dirty="0"/>
              <a:t>: </a:t>
            </a:r>
            <a:r>
              <a:rPr lang="en-US" dirty="0" err="1"/>
              <a:t>rerata</a:t>
            </a:r>
            <a:r>
              <a:rPr lang="en-US" dirty="0"/>
              <a:t> dan </a:t>
            </a:r>
            <a:r>
              <a:rPr lang="en-US" dirty="0" err="1"/>
              <a:t>simpangan</a:t>
            </a:r>
            <a:r>
              <a:rPr lang="en-US" dirty="0"/>
              <a:t> </a:t>
            </a:r>
            <a:r>
              <a:rPr lang="en-US" dirty="0" err="1"/>
              <a:t>baku</a:t>
            </a:r>
            <a:r>
              <a:rPr lang="en-US" dirty="0"/>
              <a:t> </a:t>
            </a:r>
            <a:r>
              <a:rPr lang="en-US" dirty="0" err="1"/>
              <a:t>gol</a:t>
            </a:r>
            <a:r>
              <a:rPr lang="en-US" dirty="0"/>
              <a:t> per </a:t>
            </a:r>
            <a:r>
              <a:rPr lang="en-US" dirty="0" err="1"/>
              <a:t>tim.</a:t>
            </a:r>
            <a:endParaRPr lang="en-US" dirty="0"/>
          </a:p>
        </p:txBody>
      </p:sp>
      <p:pic>
        <p:nvPicPr>
          <p:cNvPr id="6" name="Picture 5">
            <a:extLst>
              <a:ext uri="{FF2B5EF4-FFF2-40B4-BE49-F238E27FC236}">
                <a16:creationId xmlns:a16="http://schemas.microsoft.com/office/drawing/2014/main" id="{C07CD754-91EC-4032-92D5-25C4265DBEE7}"/>
              </a:ext>
            </a:extLst>
          </p:cNvPr>
          <p:cNvPicPr>
            <a:picLocks noChangeAspect="1"/>
          </p:cNvPicPr>
          <p:nvPr/>
        </p:nvPicPr>
        <p:blipFill>
          <a:blip r:embed="rId2"/>
          <a:stretch>
            <a:fillRect/>
          </a:stretch>
        </p:blipFill>
        <p:spPr>
          <a:xfrm>
            <a:off x="4464657" y="1829045"/>
            <a:ext cx="3349984" cy="4604559"/>
          </a:xfrm>
          <a:prstGeom prst="rect">
            <a:avLst/>
          </a:prstGeom>
        </p:spPr>
      </p:pic>
      <p:pic>
        <p:nvPicPr>
          <p:cNvPr id="8" name="Picture 7">
            <a:extLst>
              <a:ext uri="{FF2B5EF4-FFF2-40B4-BE49-F238E27FC236}">
                <a16:creationId xmlns:a16="http://schemas.microsoft.com/office/drawing/2014/main" id="{D49DAA9A-17FA-4935-B5AF-B2173AC4DED3}"/>
              </a:ext>
            </a:extLst>
          </p:cNvPr>
          <p:cNvPicPr>
            <a:picLocks noChangeAspect="1"/>
          </p:cNvPicPr>
          <p:nvPr/>
        </p:nvPicPr>
        <p:blipFill>
          <a:blip r:embed="rId3"/>
          <a:stretch>
            <a:fillRect/>
          </a:stretch>
        </p:blipFill>
        <p:spPr>
          <a:xfrm>
            <a:off x="928305" y="1829045"/>
            <a:ext cx="3369518" cy="4604559"/>
          </a:xfrm>
          <a:prstGeom prst="rect">
            <a:avLst/>
          </a:prstGeom>
        </p:spPr>
      </p:pic>
    </p:spTree>
    <p:extLst>
      <p:ext uri="{BB962C8B-B14F-4D97-AF65-F5344CB8AC3E}">
        <p14:creationId xmlns:p14="http://schemas.microsoft.com/office/powerpoint/2010/main" val="39861190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D12B-052C-482A-A1C5-3A453F9B18B8}"/>
              </a:ext>
            </a:extLst>
          </p:cNvPr>
          <p:cNvSpPr>
            <a:spLocks noGrp="1"/>
          </p:cNvSpPr>
          <p:nvPr>
            <p:ph type="title"/>
          </p:nvPr>
        </p:nvSpPr>
        <p:spPr/>
        <p:txBody>
          <a:bodyPr>
            <a:normAutofit fontScale="90000"/>
          </a:bodyPr>
          <a:lstStyle/>
          <a:p>
            <a:r>
              <a:rPr lang="en-US" dirty="0" err="1"/>
              <a:t>Korelasi</a:t>
            </a:r>
            <a:r>
              <a:rPr lang="en-US" dirty="0"/>
              <a:t> Pearson </a:t>
            </a:r>
            <a:r>
              <a:rPr lang="en-US" dirty="0" err="1"/>
              <a:t>antara</a:t>
            </a:r>
            <a:r>
              <a:rPr lang="en-US" dirty="0"/>
              <a:t> </a:t>
            </a:r>
            <a:r>
              <a:rPr lang="en-US" dirty="0" err="1"/>
              <a:t>kolom-kolom</a:t>
            </a:r>
            <a:r>
              <a:rPr lang="en-US" dirty="0"/>
              <a:t> </a:t>
            </a:r>
            <a:r>
              <a:rPr lang="en-US" dirty="0" err="1"/>
              <a:t>numerik</a:t>
            </a:r>
            <a:endParaRPr lang="en-US" dirty="0"/>
          </a:p>
        </p:txBody>
      </p:sp>
      <p:sp>
        <p:nvSpPr>
          <p:cNvPr id="3" name="Text Placeholder 2">
            <a:extLst>
              <a:ext uri="{FF2B5EF4-FFF2-40B4-BE49-F238E27FC236}">
                <a16:creationId xmlns:a16="http://schemas.microsoft.com/office/drawing/2014/main" id="{4243A97E-9A4C-4094-9E4B-7B6AF6ECB96F}"/>
              </a:ext>
            </a:extLst>
          </p:cNvPr>
          <p:cNvSpPr>
            <a:spLocks noGrp="1"/>
          </p:cNvSpPr>
          <p:nvPr>
            <p:ph type="body" idx="1"/>
          </p:nvPr>
        </p:nvSpPr>
        <p:spPr>
          <a:xfrm>
            <a:off x="311700" y="1152475"/>
            <a:ext cx="8520600" cy="898962"/>
          </a:xfrm>
        </p:spPr>
        <p:txBody>
          <a:bodyPr>
            <a:normAutofit fontScale="92500" lnSpcReduction="20000"/>
          </a:bodyPr>
          <a:lstStyle/>
          <a:p>
            <a:r>
              <a:rPr lang="en-US" dirty="0"/>
              <a:t>Method </a:t>
            </a:r>
            <a:r>
              <a:rPr lang="en-US" dirty="0" err="1"/>
              <a:t>corr</a:t>
            </a:r>
            <a:r>
              <a:rPr lang="en-US" dirty="0"/>
              <a:t>() </a:t>
            </a:r>
            <a:r>
              <a:rPr lang="en-US" dirty="0" err="1"/>
              <a:t>menghasilkan</a:t>
            </a:r>
            <a:r>
              <a:rPr lang="en-US" dirty="0"/>
              <a:t> </a:t>
            </a:r>
            <a:r>
              <a:rPr lang="en-US" dirty="0" err="1"/>
              <a:t>tabel</a:t>
            </a:r>
            <a:r>
              <a:rPr lang="en-US" dirty="0"/>
              <a:t> </a:t>
            </a:r>
            <a:r>
              <a:rPr lang="en-US" dirty="0" err="1"/>
              <a:t>korelasi</a:t>
            </a:r>
            <a:r>
              <a:rPr lang="en-US" dirty="0"/>
              <a:t> Pearson </a:t>
            </a:r>
            <a:r>
              <a:rPr lang="en-US" dirty="0" err="1"/>
              <a:t>antar</a:t>
            </a:r>
            <a:r>
              <a:rPr lang="en-US" dirty="0"/>
              <a:t> </a:t>
            </a:r>
            <a:r>
              <a:rPr lang="en-US" dirty="0" err="1"/>
              <a:t>kolom-kolom</a:t>
            </a:r>
            <a:r>
              <a:rPr lang="en-US" dirty="0"/>
              <a:t> </a:t>
            </a:r>
            <a:r>
              <a:rPr lang="en-US" dirty="0" err="1"/>
              <a:t>numerik</a:t>
            </a:r>
            <a:r>
              <a:rPr lang="en-US" dirty="0"/>
              <a:t>.</a:t>
            </a:r>
          </a:p>
          <a:p>
            <a:r>
              <a:rPr lang="en-US" dirty="0" err="1"/>
              <a:t>Rentang</a:t>
            </a:r>
            <a:r>
              <a:rPr lang="en-US" dirty="0"/>
              <a:t> </a:t>
            </a:r>
            <a:r>
              <a:rPr lang="en-US" dirty="0" err="1"/>
              <a:t>nilai</a:t>
            </a:r>
            <a:r>
              <a:rPr lang="en-US" dirty="0"/>
              <a:t>: </a:t>
            </a:r>
            <a:r>
              <a:rPr lang="en-US" dirty="0" err="1"/>
              <a:t>antara</a:t>
            </a:r>
            <a:r>
              <a:rPr lang="en-US" dirty="0"/>
              <a:t> -1 dan 1. </a:t>
            </a:r>
          </a:p>
          <a:p>
            <a:r>
              <a:rPr lang="en-US" dirty="0"/>
              <a:t>-1 = </a:t>
            </a:r>
            <a:r>
              <a:rPr lang="en-US" dirty="0" err="1"/>
              <a:t>korelasi</a:t>
            </a:r>
            <a:r>
              <a:rPr lang="en-US" dirty="0"/>
              <a:t> </a:t>
            </a:r>
            <a:r>
              <a:rPr lang="en-US" dirty="0" err="1"/>
              <a:t>negatif</a:t>
            </a:r>
            <a:r>
              <a:rPr lang="en-US" dirty="0"/>
              <a:t>, 0 = </a:t>
            </a:r>
            <a:r>
              <a:rPr lang="en-US" dirty="0" err="1"/>
              <a:t>tidak</a:t>
            </a:r>
            <a:r>
              <a:rPr lang="en-US" dirty="0"/>
              <a:t> </a:t>
            </a:r>
            <a:r>
              <a:rPr lang="en-US" dirty="0" err="1"/>
              <a:t>ada</a:t>
            </a:r>
            <a:r>
              <a:rPr lang="en-US" dirty="0"/>
              <a:t> </a:t>
            </a:r>
            <a:r>
              <a:rPr lang="en-US" dirty="0" err="1"/>
              <a:t>korelasi</a:t>
            </a:r>
            <a:r>
              <a:rPr lang="en-US" dirty="0"/>
              <a:t> linear, +1 = </a:t>
            </a:r>
            <a:r>
              <a:rPr lang="en-US" dirty="0" err="1"/>
              <a:t>korelasi</a:t>
            </a:r>
            <a:r>
              <a:rPr lang="en-US" dirty="0"/>
              <a:t> </a:t>
            </a:r>
            <a:r>
              <a:rPr lang="en-US" dirty="0" err="1"/>
              <a:t>positif</a:t>
            </a:r>
            <a:r>
              <a:rPr lang="en-US" dirty="0"/>
              <a:t>.</a:t>
            </a:r>
          </a:p>
        </p:txBody>
      </p:sp>
      <p:pic>
        <p:nvPicPr>
          <p:cNvPr id="6" name="Picture 5">
            <a:extLst>
              <a:ext uri="{FF2B5EF4-FFF2-40B4-BE49-F238E27FC236}">
                <a16:creationId xmlns:a16="http://schemas.microsoft.com/office/drawing/2014/main" id="{627FEC7C-71DC-49E7-ABBF-6F002C69CB54}"/>
              </a:ext>
            </a:extLst>
          </p:cNvPr>
          <p:cNvPicPr>
            <a:picLocks noChangeAspect="1"/>
          </p:cNvPicPr>
          <p:nvPr/>
        </p:nvPicPr>
        <p:blipFill>
          <a:blip r:embed="rId2"/>
          <a:stretch>
            <a:fillRect/>
          </a:stretch>
        </p:blipFill>
        <p:spPr>
          <a:xfrm>
            <a:off x="693363" y="1959500"/>
            <a:ext cx="6933963" cy="2914650"/>
          </a:xfrm>
          <a:prstGeom prst="rect">
            <a:avLst/>
          </a:prstGeom>
        </p:spPr>
      </p:pic>
    </p:spTree>
    <p:extLst>
      <p:ext uri="{BB962C8B-B14F-4D97-AF65-F5344CB8AC3E}">
        <p14:creationId xmlns:p14="http://schemas.microsoft.com/office/powerpoint/2010/main" val="26217107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702BA-1E09-45C7-807A-C57C470E812E}"/>
              </a:ext>
            </a:extLst>
          </p:cNvPr>
          <p:cNvSpPr>
            <a:spLocks noGrp="1"/>
          </p:cNvSpPr>
          <p:nvPr>
            <p:ph type="title"/>
          </p:nvPr>
        </p:nvSpPr>
        <p:spPr/>
        <p:txBody>
          <a:bodyPr>
            <a:normAutofit fontScale="90000"/>
          </a:bodyPr>
          <a:lstStyle/>
          <a:p>
            <a:r>
              <a:rPr lang="en-ID" sz="2800" b="1" i="0" u="none" strike="noStrike" cap="none" dirty="0">
                <a:solidFill>
                  <a:srgbClr val="0F3570"/>
                </a:solidFill>
                <a:latin typeface="Overlock"/>
                <a:ea typeface="Overlock"/>
                <a:cs typeface="Overlock"/>
                <a:sym typeface="Overlock"/>
              </a:rPr>
              <a:t>Quiz / Games</a:t>
            </a:r>
            <a:endParaRPr lang="en-ID" dirty="0"/>
          </a:p>
        </p:txBody>
      </p:sp>
      <p:sp>
        <p:nvSpPr>
          <p:cNvPr id="3" name="Text Placeholder 2">
            <a:extLst>
              <a:ext uri="{FF2B5EF4-FFF2-40B4-BE49-F238E27FC236}">
                <a16:creationId xmlns:a16="http://schemas.microsoft.com/office/drawing/2014/main" id="{57FD0CAD-A3CC-46CB-8E79-4D63A03CA6F9}"/>
              </a:ext>
            </a:extLst>
          </p:cNvPr>
          <p:cNvSpPr>
            <a:spLocks noGrp="1"/>
          </p:cNvSpPr>
          <p:nvPr>
            <p:ph type="body" idx="1"/>
          </p:nvPr>
        </p:nvSpPr>
        <p:spPr/>
        <p:txBody>
          <a:bodyPr/>
          <a:lstStyle/>
          <a:p>
            <a:r>
              <a:rPr lang="en-ID" dirty="0" err="1"/>
              <a:t>Lihat</a:t>
            </a:r>
            <a:r>
              <a:rPr lang="en-ID" dirty="0"/>
              <a:t> </a:t>
            </a:r>
            <a:r>
              <a:rPr lang="en-ID" dirty="0" err="1"/>
              <a:t>berkas</a:t>
            </a:r>
            <a:r>
              <a:rPr lang="en-ID" dirty="0"/>
              <a:t> </a:t>
            </a:r>
            <a:r>
              <a:rPr lang="en-ID" dirty="0" err="1"/>
              <a:t>Jupyter</a:t>
            </a:r>
            <a:r>
              <a:rPr lang="en-ID" dirty="0"/>
              <a:t> Notebook </a:t>
            </a:r>
            <a:r>
              <a:rPr lang="en-ID" dirty="0" err="1"/>
              <a:t>terkait</a:t>
            </a:r>
            <a:r>
              <a:rPr lang="en-ID" dirty="0"/>
              <a:t>.</a:t>
            </a:r>
          </a:p>
        </p:txBody>
      </p:sp>
    </p:spTree>
    <p:extLst>
      <p:ext uri="{BB962C8B-B14F-4D97-AF65-F5344CB8AC3E}">
        <p14:creationId xmlns:p14="http://schemas.microsoft.com/office/powerpoint/2010/main" val="15779014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F3570"/>
        </a:solidFill>
        <a:effectLst/>
      </p:bgPr>
    </p:bg>
    <p:spTree>
      <p:nvGrpSpPr>
        <p:cNvPr id="1" name="Shape 205"/>
        <p:cNvGrpSpPr/>
        <p:nvPr/>
      </p:nvGrpSpPr>
      <p:grpSpPr>
        <a:xfrm>
          <a:off x="0" y="0"/>
          <a:ext cx="0" cy="0"/>
          <a:chOff x="0" y="0"/>
          <a:chExt cx="0" cy="0"/>
        </a:xfrm>
      </p:grpSpPr>
      <p:sp>
        <p:nvSpPr>
          <p:cNvPr id="206" name="Google Shape;206;p11"/>
          <p:cNvSpPr txBox="1">
            <a:spLocks noGrp="1"/>
          </p:cNvSpPr>
          <p:nvPr>
            <p:ph type="ctrTitle"/>
          </p:nvPr>
        </p:nvSpPr>
        <p:spPr>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id">
                <a:solidFill>
                  <a:srgbClr val="FFFFFF"/>
                </a:solidFill>
                <a:latin typeface="Bebas Neue"/>
                <a:ea typeface="Bebas Neue"/>
                <a:cs typeface="Bebas Neue"/>
                <a:sym typeface="Bebas Neue"/>
              </a:rPr>
              <a:t>Terima Kasih</a:t>
            </a:r>
            <a:endParaRPr>
              <a:solidFill>
                <a:srgbClr val="FFFFFF"/>
              </a:solidFill>
              <a:latin typeface="Bebas Neue"/>
              <a:ea typeface="Bebas Neue"/>
              <a:cs typeface="Bebas Neue"/>
              <a:sym typeface="Bebas Neue"/>
            </a:endParaRPr>
          </a:p>
        </p:txBody>
      </p:sp>
      <p:sp>
        <p:nvSpPr>
          <p:cNvPr id="208" name="Google Shape;208;p11"/>
          <p:cNvSpPr txBox="1">
            <a:spLocks noGrp="1"/>
          </p:cNvSpPr>
          <p:nvPr>
            <p:ph type="subTitle" idx="1"/>
          </p:nvPr>
        </p:nvSpPr>
        <p:spPr>
          <a:xfrm>
            <a:off x="3406000" y="1582625"/>
            <a:ext cx="3120300" cy="6813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2700">
                <a:solidFill>
                  <a:srgbClr val="00F4AD"/>
                </a:solidFill>
                <a:latin typeface="Bebas Neue"/>
                <a:ea typeface="Bebas Neue"/>
                <a:cs typeface="Bebas Neue"/>
                <a:sym typeface="Bebas Neue"/>
              </a:rPr>
              <a:t>#Jadi</a:t>
            </a:r>
            <a:r>
              <a:rPr lang="id" sz="2700">
                <a:solidFill>
                  <a:srgbClr val="FFFFFF"/>
                </a:solidFill>
                <a:latin typeface="Bebas Neue"/>
                <a:ea typeface="Bebas Neue"/>
                <a:cs typeface="Bebas Neue"/>
                <a:sym typeface="Bebas Neue"/>
              </a:rPr>
              <a:t>jagoandigital</a:t>
            </a:r>
            <a:endParaRPr sz="2700">
              <a:solidFill>
                <a:srgbClr val="FFFFFF"/>
              </a:solidFill>
              <a:latin typeface="Bebas Neue"/>
              <a:ea typeface="Bebas Neue"/>
              <a:cs typeface="Bebas Neue"/>
              <a:sym typeface="Bebas Neue"/>
            </a:endParaRPr>
          </a:p>
        </p:txBody>
      </p:sp>
      <p:pic>
        <p:nvPicPr>
          <p:cNvPr id="207" name="Google Shape;207;p11"/>
          <p:cNvPicPr preferRelativeResize="0"/>
          <p:nvPr/>
        </p:nvPicPr>
        <p:blipFill rotWithShape="1">
          <a:blip r:embed="rId3">
            <a:alphaModFix/>
          </a:blip>
          <a:srcRect/>
          <a:stretch/>
        </p:blipFill>
        <p:spPr>
          <a:xfrm>
            <a:off x="2046425" y="2616975"/>
            <a:ext cx="5938276" cy="1210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0" name="Text Placeholder 9">
            <a:extLst>
              <a:ext uri="{FF2B5EF4-FFF2-40B4-BE49-F238E27FC236}">
                <a16:creationId xmlns:a16="http://schemas.microsoft.com/office/drawing/2014/main" id="{A8EA0A1D-03E6-40DD-9340-3EFDDBF03051}"/>
              </a:ext>
            </a:extLst>
          </p:cNvPr>
          <p:cNvSpPr>
            <a:spLocks noGrp="1"/>
          </p:cNvSpPr>
          <p:nvPr>
            <p:ph type="body" idx="1"/>
          </p:nvPr>
        </p:nvSpPr>
        <p:spPr/>
        <p:txBody>
          <a:bodyPr/>
          <a:lstStyle/>
          <a:p>
            <a:r>
              <a:rPr lang="en-ID" dirty="0"/>
              <a:t>Modul </a:t>
            </a:r>
            <a:r>
              <a:rPr lang="en-ID" dirty="0" err="1"/>
              <a:t>ini</a:t>
            </a:r>
            <a:r>
              <a:rPr lang="en-ID" dirty="0"/>
              <a:t> </a:t>
            </a:r>
            <a:r>
              <a:rPr lang="en-ID" dirty="0" err="1"/>
              <a:t>berisi</a:t>
            </a:r>
            <a:r>
              <a:rPr lang="en-ID" dirty="0"/>
              <a:t> </a:t>
            </a:r>
            <a:r>
              <a:rPr lang="en-ID" dirty="0" err="1"/>
              <a:t>penjelasan</a:t>
            </a:r>
            <a:r>
              <a:rPr lang="en-ID" dirty="0"/>
              <a:t> </a:t>
            </a:r>
            <a:r>
              <a:rPr lang="en-ID" dirty="0" err="1"/>
              <a:t>mengenai</a:t>
            </a:r>
            <a:r>
              <a:rPr lang="en-ID" dirty="0"/>
              <a:t> </a:t>
            </a:r>
            <a:r>
              <a:rPr lang="en-ID" dirty="0" err="1"/>
              <a:t>konsep</a:t>
            </a:r>
            <a:r>
              <a:rPr lang="en-ID" dirty="0"/>
              <a:t> dan </a:t>
            </a:r>
            <a:r>
              <a:rPr lang="en-ID" dirty="0" err="1"/>
              <a:t>teknik</a:t>
            </a:r>
            <a:r>
              <a:rPr lang="en-ID" dirty="0"/>
              <a:t> </a:t>
            </a:r>
            <a:r>
              <a:rPr lang="en-ID" dirty="0" err="1"/>
              <a:t>pengambilan</a:t>
            </a:r>
            <a:r>
              <a:rPr lang="en-ID" dirty="0"/>
              <a:t> dan </a:t>
            </a:r>
            <a:r>
              <a:rPr lang="en-ID" dirty="0" err="1"/>
              <a:t>telaah</a:t>
            </a:r>
            <a:r>
              <a:rPr lang="en-ID" dirty="0"/>
              <a:t> data (</a:t>
            </a:r>
            <a:r>
              <a:rPr lang="en-ID" i="1" dirty="0"/>
              <a:t>data gathering and understanding</a:t>
            </a:r>
            <a:r>
              <a:rPr lang="en-ID" dirty="0"/>
              <a:t>). Teknik-</a:t>
            </a:r>
            <a:r>
              <a:rPr lang="en-ID" dirty="0" err="1"/>
              <a:t>teknik</a:t>
            </a:r>
            <a:r>
              <a:rPr lang="en-ID" dirty="0"/>
              <a:t> yang </a:t>
            </a:r>
            <a:r>
              <a:rPr lang="en-ID" dirty="0" err="1"/>
              <a:t>dibahas</a:t>
            </a:r>
            <a:r>
              <a:rPr lang="en-ID" dirty="0"/>
              <a:t> </a:t>
            </a:r>
            <a:r>
              <a:rPr lang="en-ID" dirty="0" err="1"/>
              <a:t>dibatasi</a:t>
            </a:r>
            <a:r>
              <a:rPr lang="en-ID" dirty="0"/>
              <a:t> pada yang </a:t>
            </a:r>
            <a:r>
              <a:rPr lang="en-ID" dirty="0" err="1"/>
              <a:t>bersifat</a:t>
            </a:r>
            <a:r>
              <a:rPr lang="en-ID" dirty="0"/>
              <a:t> nonvisual </a:t>
            </a:r>
            <a:r>
              <a:rPr lang="en-ID" dirty="0" err="1"/>
              <a:t>menggunakan</a:t>
            </a:r>
            <a:r>
              <a:rPr lang="en-ID" dirty="0"/>
              <a:t> </a:t>
            </a:r>
            <a:r>
              <a:rPr lang="en-ID" dirty="0" err="1"/>
              <a:t>statistika</a:t>
            </a:r>
            <a:r>
              <a:rPr lang="en-ID" dirty="0"/>
              <a:t>. Teknik-</a:t>
            </a:r>
            <a:r>
              <a:rPr lang="en-ID" dirty="0" err="1"/>
              <a:t>teknik</a:t>
            </a:r>
            <a:r>
              <a:rPr lang="en-ID" dirty="0"/>
              <a:t> </a:t>
            </a:r>
            <a:r>
              <a:rPr lang="en-ID" dirty="0" err="1"/>
              <a:t>visualisasi</a:t>
            </a:r>
            <a:r>
              <a:rPr lang="en-ID" dirty="0"/>
              <a:t> </a:t>
            </a:r>
            <a:r>
              <a:rPr lang="en-ID" dirty="0" err="1"/>
              <a:t>dijelaskan</a:t>
            </a:r>
            <a:r>
              <a:rPr lang="en-ID" dirty="0"/>
              <a:t> </a:t>
            </a:r>
            <a:r>
              <a:rPr lang="en-ID" dirty="0" err="1"/>
              <a:t>secara</a:t>
            </a:r>
            <a:r>
              <a:rPr lang="en-ID" dirty="0"/>
              <a:t> </a:t>
            </a:r>
            <a:r>
              <a:rPr lang="en-ID" dirty="0" err="1"/>
              <a:t>terpisah</a:t>
            </a:r>
            <a:r>
              <a:rPr lang="en-ID" dirty="0"/>
              <a:t> di </a:t>
            </a:r>
            <a:r>
              <a:rPr lang="en-ID" dirty="0" err="1"/>
              <a:t>modul</a:t>
            </a:r>
            <a:r>
              <a:rPr lang="en-ID" dirty="0"/>
              <a:t> 07.</a:t>
            </a:r>
          </a:p>
          <a:p>
            <a:r>
              <a:rPr lang="en-ID" dirty="0"/>
              <a:t>Setelah </a:t>
            </a:r>
            <a:r>
              <a:rPr lang="en-ID" dirty="0" err="1"/>
              <a:t>menyelesaikan</a:t>
            </a:r>
            <a:r>
              <a:rPr lang="en-ID" dirty="0"/>
              <a:t> </a:t>
            </a:r>
            <a:r>
              <a:rPr lang="en-ID" dirty="0" err="1"/>
              <a:t>modul</a:t>
            </a:r>
            <a:r>
              <a:rPr lang="en-ID" dirty="0"/>
              <a:t> </a:t>
            </a:r>
            <a:r>
              <a:rPr lang="en-ID" dirty="0" err="1"/>
              <a:t>ini</a:t>
            </a:r>
            <a:r>
              <a:rPr lang="en-ID" dirty="0"/>
              <a:t>, </a:t>
            </a:r>
            <a:r>
              <a:rPr lang="en-ID" dirty="0" err="1"/>
              <a:t>peserta</a:t>
            </a:r>
            <a:r>
              <a:rPr lang="en-ID" dirty="0"/>
              <a:t> </a:t>
            </a:r>
            <a:r>
              <a:rPr lang="en-ID" dirty="0" err="1"/>
              <a:t>diharapkan</a:t>
            </a:r>
            <a:r>
              <a:rPr lang="en-ID" dirty="0"/>
              <a:t> </a:t>
            </a:r>
            <a:r>
              <a:rPr lang="en-ID" dirty="0" err="1"/>
              <a:t>mampu</a:t>
            </a:r>
            <a:r>
              <a:rPr lang="en-ID" dirty="0"/>
              <a:t>: </a:t>
            </a:r>
          </a:p>
          <a:p>
            <a:pPr lvl="1"/>
            <a:r>
              <a:rPr lang="en-ID" dirty="0" err="1"/>
              <a:t>melakukan</a:t>
            </a:r>
            <a:r>
              <a:rPr lang="en-ID" dirty="0"/>
              <a:t> </a:t>
            </a:r>
            <a:r>
              <a:rPr lang="en-ID" dirty="0" err="1"/>
              <a:t>pengambilan</a:t>
            </a:r>
            <a:r>
              <a:rPr lang="en-ID" dirty="0"/>
              <a:t> data </a:t>
            </a:r>
            <a:r>
              <a:rPr lang="en-ID" dirty="0" err="1"/>
              <a:t>untuk</a:t>
            </a:r>
            <a:r>
              <a:rPr lang="en-ID" dirty="0"/>
              <a:t> proses sains data </a:t>
            </a:r>
            <a:r>
              <a:rPr lang="en-ID" dirty="0" err="1"/>
              <a:t>dari</a:t>
            </a:r>
            <a:r>
              <a:rPr lang="en-ID" dirty="0"/>
              <a:t> </a:t>
            </a:r>
            <a:r>
              <a:rPr lang="en-ID" dirty="0" err="1"/>
              <a:t>sumber</a:t>
            </a:r>
            <a:r>
              <a:rPr lang="en-ID" dirty="0"/>
              <a:t> data </a:t>
            </a:r>
            <a:r>
              <a:rPr lang="en-ID" dirty="0" err="1"/>
              <a:t>terbuka</a:t>
            </a:r>
            <a:r>
              <a:rPr lang="en-ID" dirty="0"/>
              <a:t>, </a:t>
            </a:r>
            <a:r>
              <a:rPr lang="en-ID" dirty="0" err="1"/>
              <a:t>baik</a:t>
            </a:r>
            <a:r>
              <a:rPr lang="en-ID" dirty="0"/>
              <a:t> </a:t>
            </a:r>
            <a:r>
              <a:rPr lang="en-ID" dirty="0" err="1"/>
              <a:t>secara</a:t>
            </a:r>
            <a:r>
              <a:rPr lang="en-ID" dirty="0"/>
              <a:t> manual </a:t>
            </a:r>
            <a:r>
              <a:rPr lang="en-ID" dirty="0" err="1"/>
              <a:t>maupun</a:t>
            </a:r>
            <a:r>
              <a:rPr lang="en-ID" dirty="0"/>
              <a:t> </a:t>
            </a:r>
            <a:r>
              <a:rPr lang="en-ID" dirty="0" err="1"/>
              <a:t>secara</a:t>
            </a:r>
            <a:r>
              <a:rPr lang="en-ID" dirty="0"/>
              <a:t> </a:t>
            </a:r>
            <a:r>
              <a:rPr lang="en-ID" dirty="0" err="1"/>
              <a:t>programatik</a:t>
            </a:r>
            <a:r>
              <a:rPr lang="en-ID" dirty="0"/>
              <a:t> </a:t>
            </a:r>
            <a:r>
              <a:rPr lang="en-ID" dirty="0" err="1"/>
              <a:t>menggunakan</a:t>
            </a:r>
            <a:r>
              <a:rPr lang="en-ID" dirty="0"/>
              <a:t> library Pandas;</a:t>
            </a:r>
          </a:p>
          <a:p>
            <a:pPr lvl="1"/>
            <a:r>
              <a:rPr lang="en-ID" dirty="0" err="1"/>
              <a:t>melakukan</a:t>
            </a:r>
            <a:r>
              <a:rPr lang="en-ID" dirty="0"/>
              <a:t> </a:t>
            </a:r>
            <a:r>
              <a:rPr lang="en-ID" dirty="0" err="1"/>
              <a:t>telaah</a:t>
            </a:r>
            <a:r>
              <a:rPr lang="en-ID" dirty="0"/>
              <a:t> data </a:t>
            </a:r>
            <a:r>
              <a:rPr lang="en-ID" dirty="0" err="1"/>
              <a:t>dengan</a:t>
            </a:r>
            <a:r>
              <a:rPr lang="en-ID" dirty="0"/>
              <a:t> </a:t>
            </a:r>
            <a:r>
              <a:rPr lang="en-ID" dirty="0" err="1"/>
              <a:t>beberapa</a:t>
            </a:r>
            <a:r>
              <a:rPr lang="en-ID" dirty="0"/>
              <a:t> </a:t>
            </a:r>
            <a:r>
              <a:rPr lang="en-ID" dirty="0" err="1"/>
              <a:t>metode</a:t>
            </a:r>
            <a:r>
              <a:rPr lang="en-ID" dirty="0"/>
              <a:t> </a:t>
            </a:r>
            <a:r>
              <a:rPr lang="en-ID" dirty="0" err="1"/>
              <a:t>statistika</a:t>
            </a:r>
            <a:endParaRPr lang="en-ID" dirty="0"/>
          </a:p>
        </p:txBody>
      </p:sp>
      <p:sp>
        <p:nvSpPr>
          <p:cNvPr id="4" name="Title 1">
            <a:extLst>
              <a:ext uri="{FF2B5EF4-FFF2-40B4-BE49-F238E27FC236}">
                <a16:creationId xmlns:a16="http://schemas.microsoft.com/office/drawing/2014/main" id="{0C8CEF32-8B01-424D-9A45-6A290FA71F42}"/>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err="1"/>
              <a:t>Deskripsi</a:t>
            </a:r>
            <a:r>
              <a:rPr lang="en-US" dirty="0"/>
              <a:t> Modul dan </a:t>
            </a:r>
            <a:r>
              <a:rPr lang="en-US" dirty="0" err="1"/>
              <a:t>Tujuan</a:t>
            </a:r>
            <a:r>
              <a:rPr lang="en-US" dirty="0"/>
              <a:t> </a:t>
            </a:r>
            <a:r>
              <a:rPr lang="en-US" dirty="0" err="1"/>
              <a:t>Pembelajaran</a:t>
            </a:r>
            <a:endParaRPr lang="en-US" dirty="0"/>
          </a:p>
        </p:txBody>
      </p:sp>
      <p:sp>
        <p:nvSpPr>
          <p:cNvPr id="3" name="Title 2">
            <a:extLst>
              <a:ext uri="{FF2B5EF4-FFF2-40B4-BE49-F238E27FC236}">
                <a16:creationId xmlns:a16="http://schemas.microsoft.com/office/drawing/2014/main" id="{09F9DAF1-9AF1-442C-BB46-AFEC51AF41C5}"/>
              </a:ext>
            </a:extLst>
          </p:cNvPr>
          <p:cNvSpPr>
            <a:spLocks noGrp="1"/>
          </p:cNvSpPr>
          <p:nvPr>
            <p:ph type="title"/>
          </p:nvPr>
        </p:nvSpPr>
        <p:spPr/>
        <p:txBody>
          <a:bodyPr>
            <a:normAutofit fontScale="90000"/>
          </a:bodyPr>
          <a:lstStyle/>
          <a:p>
            <a:endParaRPr lang="id-ID"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C9F09-4645-4115-AF71-A37B8ADCD4D4}"/>
              </a:ext>
            </a:extLst>
          </p:cNvPr>
          <p:cNvSpPr>
            <a:spLocks noGrp="1"/>
          </p:cNvSpPr>
          <p:nvPr>
            <p:ph type="title"/>
          </p:nvPr>
        </p:nvSpPr>
        <p:spPr/>
        <p:txBody>
          <a:bodyPr>
            <a:normAutofit fontScale="90000"/>
          </a:bodyPr>
          <a:lstStyle/>
          <a:p>
            <a:r>
              <a:rPr lang="en-ID" sz="2800" b="1" i="0" u="none" strike="noStrike" cap="none" dirty="0">
                <a:solidFill>
                  <a:srgbClr val="0F3570"/>
                </a:solidFill>
                <a:latin typeface="Overlock"/>
                <a:ea typeface="Overlock"/>
                <a:cs typeface="Overlock"/>
                <a:sym typeface="Overlock"/>
              </a:rPr>
              <a:t>Outline</a:t>
            </a:r>
            <a:endParaRPr lang="en-ID" dirty="0"/>
          </a:p>
        </p:txBody>
      </p:sp>
      <p:sp>
        <p:nvSpPr>
          <p:cNvPr id="3" name="Text Placeholder 2">
            <a:extLst>
              <a:ext uri="{FF2B5EF4-FFF2-40B4-BE49-F238E27FC236}">
                <a16:creationId xmlns:a16="http://schemas.microsoft.com/office/drawing/2014/main" id="{4113C794-0B6B-4BE4-ABFB-9A0AE4F578D4}"/>
              </a:ext>
            </a:extLst>
          </p:cNvPr>
          <p:cNvSpPr>
            <a:spLocks noGrp="1"/>
          </p:cNvSpPr>
          <p:nvPr>
            <p:ph type="body" idx="1"/>
          </p:nvPr>
        </p:nvSpPr>
        <p:spPr/>
        <p:txBody>
          <a:bodyPr/>
          <a:lstStyle/>
          <a:p>
            <a:r>
              <a:rPr lang="en-ID" dirty="0" err="1"/>
              <a:t>Apa</a:t>
            </a:r>
            <a:r>
              <a:rPr lang="en-ID" dirty="0"/>
              <a:t> </a:t>
            </a:r>
            <a:r>
              <a:rPr lang="en-ID" dirty="0" err="1"/>
              <a:t>itu</a:t>
            </a:r>
            <a:r>
              <a:rPr lang="en-ID" dirty="0"/>
              <a:t> </a:t>
            </a:r>
            <a:r>
              <a:rPr lang="en-ID" dirty="0" err="1"/>
              <a:t>telaah</a:t>
            </a:r>
            <a:r>
              <a:rPr lang="en-ID" dirty="0"/>
              <a:t> data (data understanding)?</a:t>
            </a:r>
          </a:p>
          <a:p>
            <a:r>
              <a:rPr lang="en-ID" dirty="0" err="1"/>
              <a:t>Sumber</a:t>
            </a:r>
            <a:r>
              <a:rPr lang="en-ID" dirty="0"/>
              <a:t>, </a:t>
            </a:r>
            <a:r>
              <a:rPr lang="en-ID" dirty="0" err="1"/>
              <a:t>susunan</a:t>
            </a:r>
            <a:r>
              <a:rPr lang="en-ID" dirty="0"/>
              <a:t>, </a:t>
            </a:r>
            <a:r>
              <a:rPr lang="en-ID" dirty="0" err="1"/>
              <a:t>tipe</a:t>
            </a:r>
            <a:r>
              <a:rPr lang="en-ID" dirty="0"/>
              <a:t>, dan model data</a:t>
            </a:r>
          </a:p>
          <a:p>
            <a:r>
              <a:rPr lang="en-ID" dirty="0" err="1"/>
              <a:t>Pengambilan</a:t>
            </a:r>
            <a:r>
              <a:rPr lang="en-ID" dirty="0"/>
              <a:t> data</a:t>
            </a:r>
          </a:p>
          <a:p>
            <a:r>
              <a:rPr lang="en-ID" dirty="0" err="1"/>
              <a:t>Telaah</a:t>
            </a:r>
            <a:r>
              <a:rPr lang="en-ID" dirty="0"/>
              <a:t> data </a:t>
            </a:r>
            <a:r>
              <a:rPr lang="en-ID" dirty="0" err="1"/>
              <a:t>dasar</a:t>
            </a:r>
            <a:endParaRPr lang="en-ID" dirty="0"/>
          </a:p>
        </p:txBody>
      </p:sp>
    </p:spTree>
    <p:extLst>
      <p:ext uri="{BB962C8B-B14F-4D97-AF65-F5344CB8AC3E}">
        <p14:creationId xmlns:p14="http://schemas.microsoft.com/office/powerpoint/2010/main" val="20452267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603734b3-766e-4010-b38a-c5ff7427c82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18926</TotalTime>
  <Words>5808</Words>
  <Application>Microsoft Office PowerPoint</Application>
  <PresentationFormat>On-screen Show (16:9)</PresentationFormat>
  <Paragraphs>550</Paragraphs>
  <Slides>76</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76</vt:i4>
      </vt:variant>
    </vt:vector>
  </HeadingPairs>
  <TitlesOfParts>
    <vt:vector size="87" baseType="lpstr">
      <vt:lpstr>Wingdings</vt:lpstr>
      <vt:lpstr>Arial</vt:lpstr>
      <vt:lpstr>Cambria Math</vt:lpstr>
      <vt:lpstr>Overlock</vt:lpstr>
      <vt:lpstr>Bebas Neue</vt:lpstr>
      <vt:lpstr>Courier New</vt:lpstr>
      <vt:lpstr>Roboto</vt:lpstr>
      <vt:lpstr>Lato</vt:lpstr>
      <vt:lpstr>Calibri</vt:lpstr>
      <vt:lpstr>Symbol</vt:lpstr>
      <vt:lpstr>Simple Light</vt:lpstr>
      <vt:lpstr>thematic Academy</vt:lpstr>
      <vt:lpstr>Profil Pengajar: Dr. Sutresna Wati</vt:lpstr>
      <vt:lpstr>Bahan Bacaan</vt:lpstr>
      <vt:lpstr>Unit Kompetensi</vt:lpstr>
      <vt:lpstr>Uraian Pertemuan</vt:lpstr>
      <vt:lpstr>Mengumpulkan Data</vt:lpstr>
      <vt:lpstr>Menelaah Data</vt:lpstr>
      <vt:lpstr>PowerPoint Presentation</vt:lpstr>
      <vt:lpstr>Outline</vt:lpstr>
      <vt:lpstr>Apa itu Telaah Data (Data Understanding)?</vt:lpstr>
      <vt:lpstr>Apa itu telaah data (data understanding)?</vt:lpstr>
      <vt:lpstr>Data Understanding</vt:lpstr>
      <vt:lpstr>Data Understanding Documentation</vt:lpstr>
      <vt:lpstr>Mengapa perlu data understanding?</vt:lpstr>
      <vt:lpstr>Bagian-bagian proses telaah data</vt:lpstr>
      <vt:lpstr>Sumber, Susunan, Tipe dan Model Data</vt:lpstr>
      <vt:lpstr>Peta Tipe Data</vt:lpstr>
      <vt:lpstr>Sumber data</vt:lpstr>
      <vt:lpstr>Sumber data daring</vt:lpstr>
      <vt:lpstr>Sumber data daring</vt:lpstr>
      <vt:lpstr>Susunan data</vt:lpstr>
      <vt:lpstr>Tipe data berdasarkan susunannya</vt:lpstr>
      <vt:lpstr>Structured vs Unstructured Data (modul 8/9) </vt:lpstr>
      <vt:lpstr>Contoh Unstructured Data(modul 8/9) </vt:lpstr>
      <vt:lpstr>Tipe data berdasarkan Sifatnya</vt:lpstr>
      <vt:lpstr>Tipe data berdasarkan Cara Pengumpulan</vt:lpstr>
      <vt:lpstr>Tipe Butir Data Berdasarkan kala Pengukurannya(1)</vt:lpstr>
      <vt:lpstr>Tipe Butir Data Berdasarkan kala Pengukurannya(2)</vt:lpstr>
      <vt:lpstr>Tipe data berdasarkan Waktunya</vt:lpstr>
      <vt:lpstr>Contoh model data: Tabular</vt:lpstr>
      <vt:lpstr>Contoh model data: Graf/Jejaring</vt:lpstr>
      <vt:lpstr>Contoh model data: Sekuens</vt:lpstr>
      <vt:lpstr>Pengambilan Data</vt:lpstr>
      <vt:lpstr>Pengambilan Data</vt:lpstr>
      <vt:lpstr>Pengambilan data secara manual</vt:lpstr>
      <vt:lpstr>Mengambil data (secara manual) dari Kaggle</vt:lpstr>
      <vt:lpstr>PowerPoint Presentation</vt:lpstr>
      <vt:lpstr>Pengambilan data melalui API</vt:lpstr>
      <vt:lpstr>Mengambil data dengan API dari Kaggle (1)</vt:lpstr>
      <vt:lpstr>Mengambil data dengan API dari Kaggle (2)</vt:lpstr>
      <vt:lpstr>Mengambil data dengan API dari Kaggle (3)</vt:lpstr>
      <vt:lpstr>Mengambil data dengan API dari Kaggle (4)</vt:lpstr>
      <vt:lpstr>Mengambil data dengan API dari Kaggle (5)</vt:lpstr>
      <vt:lpstr>Mengambil data dengan API dari Kaggle (6)</vt:lpstr>
      <vt:lpstr>Mengambil data dari Portal Satu Data Bandung dengan API (1)</vt:lpstr>
      <vt:lpstr>Mengambil data dari Portal Satu Data Bandung dengan API (2)</vt:lpstr>
      <vt:lpstr>Mengambil data dari Portal Satu Bandung dengan API (3)</vt:lpstr>
      <vt:lpstr>Mengambil data dari Portal Satu Bandung dengan API (4)</vt:lpstr>
      <vt:lpstr>Mengambil data dari Portal Satu Bandung dengan API (5)</vt:lpstr>
      <vt:lpstr>Mengambil data dari Portal Satu Bandung dengan API (6)</vt:lpstr>
      <vt:lpstr>Pengambilan data melalui API</vt:lpstr>
      <vt:lpstr>Mengambil data dengan Web Scraping</vt:lpstr>
      <vt:lpstr>Mengambil data dari basis data relasional (RDB)</vt:lpstr>
      <vt:lpstr>Memuat Data ke Pandas</vt:lpstr>
      <vt:lpstr>Memuat data ke Pandas (1)</vt:lpstr>
      <vt:lpstr>Memuat data ke Pandas (2)</vt:lpstr>
      <vt:lpstr>Telaah Data</vt:lpstr>
      <vt:lpstr>Mengungkap tipe-tipe data dari setiap kolom</vt:lpstr>
      <vt:lpstr>Mengungkap tipe-tipe data dari setiap kolom</vt:lpstr>
      <vt:lpstr>Deskripsi statistik data</vt:lpstr>
      <vt:lpstr>Konsep: Rerata Aritmetik</vt:lpstr>
      <vt:lpstr>Konsep: Simpangan Baku</vt:lpstr>
      <vt:lpstr>Konsep: Median dan Kuartil</vt:lpstr>
      <vt:lpstr>Konsep: Modus</vt:lpstr>
      <vt:lpstr>Deskripsi statistik data</vt:lpstr>
      <vt:lpstr>Fungsi statistik dalam Pandas</vt:lpstr>
      <vt:lpstr>Contoh fungsi statistik setiap kolom (yang applicable)</vt:lpstr>
      <vt:lpstr>Contoh fungsi statistik setiap kolom (yang applicable)</vt:lpstr>
      <vt:lpstr>Menentukan pencilan (secara kasar) berdasarkan statistik</vt:lpstr>
      <vt:lpstr>Mencari pencilan dengan Tukey's fences (1)</vt:lpstr>
      <vt:lpstr>Mencari pencilan dengan Tukey's fences (2)</vt:lpstr>
      <vt:lpstr>Value_counts</vt:lpstr>
      <vt:lpstr>Analisa dengan groupby</vt:lpstr>
      <vt:lpstr>Korelasi Pearson antara kolom-kolom numerik</vt:lpstr>
      <vt:lpstr>Quiz / Games</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thematic Academy</dc:title>
  <dc:creator>Adila Krisnadhi</dc:creator>
  <cp:lastModifiedBy>Tresna97</cp:lastModifiedBy>
  <cp:revision>118</cp:revision>
  <dcterms:modified xsi:type="dcterms:W3CDTF">2021-08-15T01:32:33Z</dcterms:modified>
</cp:coreProperties>
</file>